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76" r:id="rId4"/>
    <p:sldId id="275" r:id="rId5"/>
    <p:sldId id="266" r:id="rId6"/>
    <p:sldId id="259" r:id="rId7"/>
    <p:sldId id="260" r:id="rId8"/>
    <p:sldId id="261" r:id="rId9"/>
    <p:sldId id="269" r:id="rId10"/>
    <p:sldId id="273" r:id="rId11"/>
    <p:sldId id="274" r:id="rId12"/>
    <p:sldId id="270" r:id="rId13"/>
    <p:sldId id="271" r:id="rId14"/>
    <p:sldId id="262" r:id="rId15"/>
    <p:sldId id="263" r:id="rId16"/>
    <p:sldId id="264" r:id="rId17"/>
    <p:sldId id="265" r:id="rId18"/>
    <p:sldId id="267"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p:restoredTop sz="94659"/>
  </p:normalViewPr>
  <p:slideViewPr>
    <p:cSldViewPr snapToGrid="0">
      <p:cViewPr varScale="1">
        <p:scale>
          <a:sx n="87" d="100"/>
          <a:sy n="87" d="100"/>
        </p:scale>
        <p:origin x="11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E9174-EB92-45E1-A22A-8BDD34C4E2A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B67DA501-14D5-4820-8210-78D589000F78}">
      <dgm:prSet/>
      <dgm:spPr/>
      <dgm:t>
        <a:bodyPr/>
        <a:lstStyle/>
        <a:p>
          <a:r>
            <a:rPr lang="en-US" dirty="0"/>
            <a:t>Gastrointestinal cancers compromise natural barriers, increasing the risk of atypical bacteremia. </a:t>
          </a:r>
        </a:p>
      </dgm:t>
    </dgm:pt>
    <dgm:pt modelId="{3B75BAA5-2FBB-4265-ABA4-49F8910BBC0A}" type="parTrans" cxnId="{99EB8FE7-5483-4A2A-AFA8-3B608D666ACA}">
      <dgm:prSet/>
      <dgm:spPr/>
      <dgm:t>
        <a:bodyPr/>
        <a:lstStyle/>
        <a:p>
          <a:endParaRPr lang="en-US"/>
        </a:p>
      </dgm:t>
    </dgm:pt>
    <dgm:pt modelId="{19F43077-B89A-4091-B547-552DE4EAF212}" type="sibTrans" cxnId="{99EB8FE7-5483-4A2A-AFA8-3B608D666ACA}">
      <dgm:prSet phldrT="1" phldr="0"/>
      <dgm:spPr/>
      <dgm:t>
        <a:bodyPr/>
        <a:lstStyle/>
        <a:p>
          <a:endParaRPr lang="en-US"/>
        </a:p>
      </dgm:t>
    </dgm:pt>
    <dgm:pt modelId="{48A8E36C-06B8-40CA-A5AE-2BF8D810DFDE}">
      <dgm:prSet/>
      <dgm:spPr/>
      <dgm:t>
        <a:bodyPr/>
        <a:lstStyle/>
        <a:p>
          <a:r>
            <a:rPr lang="en-US"/>
            <a:t>Listeria monocytogenes, a rare but serious cause of meningitis, often affects immunocompromised patients.</a:t>
          </a:r>
        </a:p>
      </dgm:t>
    </dgm:pt>
    <dgm:pt modelId="{4826916C-996F-4DBD-8C62-881E2DDEBEFF}" type="parTrans" cxnId="{B4ABEDB0-5220-449B-B570-B44B90EE6E3D}">
      <dgm:prSet/>
      <dgm:spPr/>
      <dgm:t>
        <a:bodyPr/>
        <a:lstStyle/>
        <a:p>
          <a:endParaRPr lang="en-US"/>
        </a:p>
      </dgm:t>
    </dgm:pt>
    <dgm:pt modelId="{71361211-A168-42CD-A72C-740EC861EF5B}" type="sibTrans" cxnId="{B4ABEDB0-5220-449B-B570-B44B90EE6E3D}">
      <dgm:prSet phldrT="2" phldr="0"/>
      <dgm:spPr/>
      <dgm:t>
        <a:bodyPr/>
        <a:lstStyle/>
        <a:p>
          <a:endParaRPr lang="en-US"/>
        </a:p>
      </dgm:t>
    </dgm:pt>
    <dgm:pt modelId="{781A0D62-F656-415E-A0CF-281CAE63E8F6}">
      <dgm:prSet/>
      <dgm:spPr/>
      <dgm:t>
        <a:bodyPr/>
        <a:lstStyle/>
        <a:p>
          <a:r>
            <a:rPr lang="en-US"/>
            <a:t>Recognizing and treating such atypical infections early is critical in the immunocompromised.</a:t>
          </a:r>
        </a:p>
      </dgm:t>
    </dgm:pt>
    <dgm:pt modelId="{AE415A60-1869-4DC1-B5D3-37D3139CA509}" type="parTrans" cxnId="{69CC533E-6E76-4520-84F7-7FB42A112B3E}">
      <dgm:prSet/>
      <dgm:spPr/>
      <dgm:t>
        <a:bodyPr/>
        <a:lstStyle/>
        <a:p>
          <a:endParaRPr lang="en-US"/>
        </a:p>
      </dgm:t>
    </dgm:pt>
    <dgm:pt modelId="{0757EECB-1808-4ED9-9EE1-AE6A3EFACF91}" type="sibTrans" cxnId="{69CC533E-6E76-4520-84F7-7FB42A112B3E}">
      <dgm:prSet phldrT="3" phldr="0"/>
      <dgm:spPr/>
      <dgm:t>
        <a:bodyPr/>
        <a:lstStyle/>
        <a:p>
          <a:endParaRPr lang="en-US"/>
        </a:p>
      </dgm:t>
    </dgm:pt>
    <dgm:pt modelId="{6C2FE9DC-EFF9-2B4B-8A8B-19A79836F90B}" type="pres">
      <dgm:prSet presAssocID="{86DE9174-EB92-45E1-A22A-8BDD34C4E2AC}" presName="vert0" presStyleCnt="0">
        <dgm:presLayoutVars>
          <dgm:dir/>
          <dgm:animOne val="branch"/>
          <dgm:animLvl val="lvl"/>
        </dgm:presLayoutVars>
      </dgm:prSet>
      <dgm:spPr/>
    </dgm:pt>
    <dgm:pt modelId="{DB333EF4-4069-DF45-8BFB-D55776ADE721}" type="pres">
      <dgm:prSet presAssocID="{B67DA501-14D5-4820-8210-78D589000F78}" presName="thickLine" presStyleLbl="alignNode1" presStyleIdx="0" presStyleCnt="3"/>
      <dgm:spPr/>
    </dgm:pt>
    <dgm:pt modelId="{6DD24409-0A4E-3B43-BE49-1D66F5778881}" type="pres">
      <dgm:prSet presAssocID="{B67DA501-14D5-4820-8210-78D589000F78}" presName="horz1" presStyleCnt="0"/>
      <dgm:spPr/>
    </dgm:pt>
    <dgm:pt modelId="{E5262AA9-B976-F047-9A7F-ED6FC2F0DB10}" type="pres">
      <dgm:prSet presAssocID="{B67DA501-14D5-4820-8210-78D589000F78}" presName="tx1" presStyleLbl="revTx" presStyleIdx="0" presStyleCnt="3"/>
      <dgm:spPr/>
    </dgm:pt>
    <dgm:pt modelId="{75EE3EC3-B83A-6B40-82F1-622A641CCAC5}" type="pres">
      <dgm:prSet presAssocID="{B67DA501-14D5-4820-8210-78D589000F78}" presName="vert1" presStyleCnt="0"/>
      <dgm:spPr/>
    </dgm:pt>
    <dgm:pt modelId="{9E22CA21-6109-EF45-AD40-F194B3FDF8E3}" type="pres">
      <dgm:prSet presAssocID="{48A8E36C-06B8-40CA-A5AE-2BF8D810DFDE}" presName="thickLine" presStyleLbl="alignNode1" presStyleIdx="1" presStyleCnt="3"/>
      <dgm:spPr/>
    </dgm:pt>
    <dgm:pt modelId="{1698F7FC-7859-C04A-A5B3-57D465551696}" type="pres">
      <dgm:prSet presAssocID="{48A8E36C-06B8-40CA-A5AE-2BF8D810DFDE}" presName="horz1" presStyleCnt="0"/>
      <dgm:spPr/>
    </dgm:pt>
    <dgm:pt modelId="{B559935B-D359-334B-9CC3-5D939AF81998}" type="pres">
      <dgm:prSet presAssocID="{48A8E36C-06B8-40CA-A5AE-2BF8D810DFDE}" presName="tx1" presStyleLbl="revTx" presStyleIdx="1" presStyleCnt="3"/>
      <dgm:spPr/>
    </dgm:pt>
    <dgm:pt modelId="{3AF6CFC3-F72E-3947-B53F-F39CA7B822A1}" type="pres">
      <dgm:prSet presAssocID="{48A8E36C-06B8-40CA-A5AE-2BF8D810DFDE}" presName="vert1" presStyleCnt="0"/>
      <dgm:spPr/>
    </dgm:pt>
    <dgm:pt modelId="{685BE697-71EB-5642-B8A0-8BD32D4BB19B}" type="pres">
      <dgm:prSet presAssocID="{781A0D62-F656-415E-A0CF-281CAE63E8F6}" presName="thickLine" presStyleLbl="alignNode1" presStyleIdx="2" presStyleCnt="3"/>
      <dgm:spPr/>
    </dgm:pt>
    <dgm:pt modelId="{3AB7AEFE-C07A-7349-BC38-1838D4FDF039}" type="pres">
      <dgm:prSet presAssocID="{781A0D62-F656-415E-A0CF-281CAE63E8F6}" presName="horz1" presStyleCnt="0"/>
      <dgm:spPr/>
    </dgm:pt>
    <dgm:pt modelId="{1F9EF0A3-90AE-8348-8BF5-C94A3AAA8433}" type="pres">
      <dgm:prSet presAssocID="{781A0D62-F656-415E-A0CF-281CAE63E8F6}" presName="tx1" presStyleLbl="revTx" presStyleIdx="2" presStyleCnt="3"/>
      <dgm:spPr/>
    </dgm:pt>
    <dgm:pt modelId="{7F2B0E9A-5993-BF4C-BD48-AB76A697D567}" type="pres">
      <dgm:prSet presAssocID="{781A0D62-F656-415E-A0CF-281CAE63E8F6}" presName="vert1" presStyleCnt="0"/>
      <dgm:spPr/>
    </dgm:pt>
  </dgm:ptLst>
  <dgm:cxnLst>
    <dgm:cxn modelId="{FD400C0A-1918-1944-9643-1991C97EA3CF}" type="presOf" srcId="{48A8E36C-06B8-40CA-A5AE-2BF8D810DFDE}" destId="{B559935B-D359-334B-9CC3-5D939AF81998}" srcOrd="0" destOrd="0" presId="urn:microsoft.com/office/officeart/2008/layout/LinedList"/>
    <dgm:cxn modelId="{26957D18-E7B0-3E47-A347-A6B49B4317D5}" type="presOf" srcId="{B67DA501-14D5-4820-8210-78D589000F78}" destId="{E5262AA9-B976-F047-9A7F-ED6FC2F0DB10}" srcOrd="0" destOrd="0" presId="urn:microsoft.com/office/officeart/2008/layout/LinedList"/>
    <dgm:cxn modelId="{69CC533E-6E76-4520-84F7-7FB42A112B3E}" srcId="{86DE9174-EB92-45E1-A22A-8BDD34C4E2AC}" destId="{781A0D62-F656-415E-A0CF-281CAE63E8F6}" srcOrd="2" destOrd="0" parTransId="{AE415A60-1869-4DC1-B5D3-37D3139CA509}" sibTransId="{0757EECB-1808-4ED9-9EE1-AE6A3EFACF91}"/>
    <dgm:cxn modelId="{D0F5A842-312B-714A-B011-BA9DE4551AA9}" type="presOf" srcId="{781A0D62-F656-415E-A0CF-281CAE63E8F6}" destId="{1F9EF0A3-90AE-8348-8BF5-C94A3AAA8433}" srcOrd="0" destOrd="0" presId="urn:microsoft.com/office/officeart/2008/layout/LinedList"/>
    <dgm:cxn modelId="{B4ABEDB0-5220-449B-B570-B44B90EE6E3D}" srcId="{86DE9174-EB92-45E1-A22A-8BDD34C4E2AC}" destId="{48A8E36C-06B8-40CA-A5AE-2BF8D810DFDE}" srcOrd="1" destOrd="0" parTransId="{4826916C-996F-4DBD-8C62-881E2DDEBEFF}" sibTransId="{71361211-A168-42CD-A72C-740EC861EF5B}"/>
    <dgm:cxn modelId="{974662B7-09EF-2E4F-8050-1956EF916623}" type="presOf" srcId="{86DE9174-EB92-45E1-A22A-8BDD34C4E2AC}" destId="{6C2FE9DC-EFF9-2B4B-8A8B-19A79836F90B}" srcOrd="0" destOrd="0" presId="urn:microsoft.com/office/officeart/2008/layout/LinedList"/>
    <dgm:cxn modelId="{99EB8FE7-5483-4A2A-AFA8-3B608D666ACA}" srcId="{86DE9174-EB92-45E1-A22A-8BDD34C4E2AC}" destId="{B67DA501-14D5-4820-8210-78D589000F78}" srcOrd="0" destOrd="0" parTransId="{3B75BAA5-2FBB-4265-ABA4-49F8910BBC0A}" sibTransId="{19F43077-B89A-4091-B547-552DE4EAF212}"/>
    <dgm:cxn modelId="{B76E730D-F347-9A42-B08E-C01D49F5F501}" type="presParOf" srcId="{6C2FE9DC-EFF9-2B4B-8A8B-19A79836F90B}" destId="{DB333EF4-4069-DF45-8BFB-D55776ADE721}" srcOrd="0" destOrd="0" presId="urn:microsoft.com/office/officeart/2008/layout/LinedList"/>
    <dgm:cxn modelId="{36A1C564-1BE7-C240-B38F-3C52AB185520}" type="presParOf" srcId="{6C2FE9DC-EFF9-2B4B-8A8B-19A79836F90B}" destId="{6DD24409-0A4E-3B43-BE49-1D66F5778881}" srcOrd="1" destOrd="0" presId="urn:microsoft.com/office/officeart/2008/layout/LinedList"/>
    <dgm:cxn modelId="{5AC23354-CBF8-1B4C-AC06-3329BF1CBAB2}" type="presParOf" srcId="{6DD24409-0A4E-3B43-BE49-1D66F5778881}" destId="{E5262AA9-B976-F047-9A7F-ED6FC2F0DB10}" srcOrd="0" destOrd="0" presId="urn:microsoft.com/office/officeart/2008/layout/LinedList"/>
    <dgm:cxn modelId="{4253DAFB-F3FA-D54A-A874-BB0D3AE8180C}" type="presParOf" srcId="{6DD24409-0A4E-3B43-BE49-1D66F5778881}" destId="{75EE3EC3-B83A-6B40-82F1-622A641CCAC5}" srcOrd="1" destOrd="0" presId="urn:microsoft.com/office/officeart/2008/layout/LinedList"/>
    <dgm:cxn modelId="{FB18F04E-3D52-D04F-9BCF-AECDBE91256E}" type="presParOf" srcId="{6C2FE9DC-EFF9-2B4B-8A8B-19A79836F90B}" destId="{9E22CA21-6109-EF45-AD40-F194B3FDF8E3}" srcOrd="2" destOrd="0" presId="urn:microsoft.com/office/officeart/2008/layout/LinedList"/>
    <dgm:cxn modelId="{71E0EA96-E3BB-C845-B39D-C9C9F38A5442}" type="presParOf" srcId="{6C2FE9DC-EFF9-2B4B-8A8B-19A79836F90B}" destId="{1698F7FC-7859-C04A-A5B3-57D465551696}" srcOrd="3" destOrd="0" presId="urn:microsoft.com/office/officeart/2008/layout/LinedList"/>
    <dgm:cxn modelId="{373EADE7-74EF-714E-A31A-E1DAE62A0C6B}" type="presParOf" srcId="{1698F7FC-7859-C04A-A5B3-57D465551696}" destId="{B559935B-D359-334B-9CC3-5D939AF81998}" srcOrd="0" destOrd="0" presId="urn:microsoft.com/office/officeart/2008/layout/LinedList"/>
    <dgm:cxn modelId="{139AD221-5270-1A4C-B86F-051ADE0B4A34}" type="presParOf" srcId="{1698F7FC-7859-C04A-A5B3-57D465551696}" destId="{3AF6CFC3-F72E-3947-B53F-F39CA7B822A1}" srcOrd="1" destOrd="0" presId="urn:microsoft.com/office/officeart/2008/layout/LinedList"/>
    <dgm:cxn modelId="{508E0BC1-710F-EF4E-9BAC-4919994EE15F}" type="presParOf" srcId="{6C2FE9DC-EFF9-2B4B-8A8B-19A79836F90B}" destId="{685BE697-71EB-5642-B8A0-8BD32D4BB19B}" srcOrd="4" destOrd="0" presId="urn:microsoft.com/office/officeart/2008/layout/LinedList"/>
    <dgm:cxn modelId="{2B9892CC-25EA-C048-A637-01520025D916}" type="presParOf" srcId="{6C2FE9DC-EFF9-2B4B-8A8B-19A79836F90B}" destId="{3AB7AEFE-C07A-7349-BC38-1838D4FDF039}" srcOrd="5" destOrd="0" presId="urn:microsoft.com/office/officeart/2008/layout/LinedList"/>
    <dgm:cxn modelId="{18499FD3-5A20-3D45-B5CA-65A91F00D05C}" type="presParOf" srcId="{3AB7AEFE-C07A-7349-BC38-1838D4FDF039}" destId="{1F9EF0A3-90AE-8348-8BF5-C94A3AAA8433}" srcOrd="0" destOrd="0" presId="urn:microsoft.com/office/officeart/2008/layout/LinedList"/>
    <dgm:cxn modelId="{8A70792D-613D-FD40-955C-24A3C0D8FBCD}" type="presParOf" srcId="{3AB7AEFE-C07A-7349-BC38-1838D4FDF039}" destId="{7F2B0E9A-5993-BF4C-BD48-AB76A697D56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3599BF-C5F5-46DE-8CD6-8D8BABC39EF1}"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29A4DC8B-C4E4-4609-9B16-E45253C1E809}">
      <dgm:prSet custT="1"/>
      <dgm:spPr/>
      <dgm:t>
        <a:bodyPr/>
        <a:lstStyle/>
        <a:p>
          <a:r>
            <a:rPr lang="en-US" sz="2400" dirty="0"/>
            <a:t>A 72-year-old male with history of stage IV hilar cholangiocarcinoma, rheumatoid arthritis on etanercept, and Still's disease presented with altered mental status, fever, and hypotension one week after being treated for an infected biloma.</a:t>
          </a:r>
        </a:p>
      </dgm:t>
    </dgm:pt>
    <dgm:pt modelId="{89D101EB-87E1-4174-9F4B-38A3C9CA9513}" type="parTrans" cxnId="{96891E07-6BD3-40AD-A9F4-DAA04E70D942}">
      <dgm:prSet/>
      <dgm:spPr/>
      <dgm:t>
        <a:bodyPr/>
        <a:lstStyle/>
        <a:p>
          <a:endParaRPr lang="en-US"/>
        </a:p>
      </dgm:t>
    </dgm:pt>
    <dgm:pt modelId="{F814C0B9-BC9E-40D5-A8F7-034C7DD6A8C5}" type="sibTrans" cxnId="{96891E07-6BD3-40AD-A9F4-DAA04E70D942}">
      <dgm:prSet/>
      <dgm:spPr/>
      <dgm:t>
        <a:bodyPr/>
        <a:lstStyle/>
        <a:p>
          <a:endParaRPr lang="en-US"/>
        </a:p>
      </dgm:t>
    </dgm:pt>
    <dgm:pt modelId="{1F148269-6AA2-4E91-BECE-7CC3DEEEDB91}">
      <dgm:prSet custT="1"/>
      <dgm:spPr/>
      <dgm:t>
        <a:bodyPr/>
        <a:lstStyle/>
        <a:p>
          <a:r>
            <a:rPr lang="en-US" sz="2400" dirty="0"/>
            <a:t>He had recently received chemotherapy with gemcitabine and cisplatin. </a:t>
          </a:r>
        </a:p>
      </dgm:t>
    </dgm:pt>
    <dgm:pt modelId="{CE68F251-528B-4E23-8AB9-1A3D50B6B7D7}" type="parTrans" cxnId="{A797C27A-AB23-46EB-B183-48FA8FEB8D4F}">
      <dgm:prSet/>
      <dgm:spPr/>
      <dgm:t>
        <a:bodyPr/>
        <a:lstStyle/>
        <a:p>
          <a:endParaRPr lang="en-US"/>
        </a:p>
      </dgm:t>
    </dgm:pt>
    <dgm:pt modelId="{3E0B9A50-3A3A-45EA-A69E-3430222D6E1D}" type="sibTrans" cxnId="{A797C27A-AB23-46EB-B183-48FA8FEB8D4F}">
      <dgm:prSet/>
      <dgm:spPr/>
      <dgm:t>
        <a:bodyPr/>
        <a:lstStyle/>
        <a:p>
          <a:endParaRPr lang="en-US"/>
        </a:p>
      </dgm:t>
    </dgm:pt>
    <dgm:pt modelId="{44D80B34-699F-413A-98A0-C5848774CE38}">
      <dgm:prSet custT="1"/>
      <dgm:spPr/>
      <dgm:t>
        <a:bodyPr/>
        <a:lstStyle/>
        <a:p>
          <a:r>
            <a:rPr lang="en-US" sz="2400" dirty="0"/>
            <a:t>On examination, he appeared acutely ill. He was awake but confused. He was able to follow one step command. Abdominal exam remarkable for slightly distended abdomen but positive bowel sounds.</a:t>
          </a:r>
        </a:p>
      </dgm:t>
    </dgm:pt>
    <dgm:pt modelId="{44E3E1B4-83F7-404F-9C82-734B96C9A142}" type="parTrans" cxnId="{D8B83DAE-A431-4AF1-A01C-63534D36A40F}">
      <dgm:prSet/>
      <dgm:spPr/>
      <dgm:t>
        <a:bodyPr/>
        <a:lstStyle/>
        <a:p>
          <a:endParaRPr lang="en-US"/>
        </a:p>
      </dgm:t>
    </dgm:pt>
    <dgm:pt modelId="{6CDD95C6-4F7F-41BB-A7AB-7AE21D7FAE36}" type="sibTrans" cxnId="{D8B83DAE-A431-4AF1-A01C-63534D36A40F}">
      <dgm:prSet/>
      <dgm:spPr/>
      <dgm:t>
        <a:bodyPr/>
        <a:lstStyle/>
        <a:p>
          <a:endParaRPr lang="en-US"/>
        </a:p>
      </dgm:t>
    </dgm:pt>
    <dgm:pt modelId="{9FFC0491-B69C-724A-A492-B496BEA695F0}" type="pres">
      <dgm:prSet presAssocID="{453599BF-C5F5-46DE-8CD6-8D8BABC39EF1}" presName="vert0" presStyleCnt="0">
        <dgm:presLayoutVars>
          <dgm:dir/>
          <dgm:animOne val="branch"/>
          <dgm:animLvl val="lvl"/>
        </dgm:presLayoutVars>
      </dgm:prSet>
      <dgm:spPr/>
    </dgm:pt>
    <dgm:pt modelId="{76F427C3-0252-CE43-9FC1-6042E277BB35}" type="pres">
      <dgm:prSet presAssocID="{29A4DC8B-C4E4-4609-9B16-E45253C1E809}" presName="thickLine" presStyleLbl="alignNode1" presStyleIdx="0" presStyleCnt="3"/>
      <dgm:spPr/>
    </dgm:pt>
    <dgm:pt modelId="{F639BF46-1E76-FE42-8BE8-1DFCE5065F91}" type="pres">
      <dgm:prSet presAssocID="{29A4DC8B-C4E4-4609-9B16-E45253C1E809}" presName="horz1" presStyleCnt="0"/>
      <dgm:spPr/>
    </dgm:pt>
    <dgm:pt modelId="{B4781166-745B-6643-BA50-5E3E6F858251}" type="pres">
      <dgm:prSet presAssocID="{29A4DC8B-C4E4-4609-9B16-E45253C1E809}" presName="tx1" presStyleLbl="revTx" presStyleIdx="0" presStyleCnt="3"/>
      <dgm:spPr/>
    </dgm:pt>
    <dgm:pt modelId="{BC08D0A9-CB18-1F4F-B625-737E77B8418D}" type="pres">
      <dgm:prSet presAssocID="{29A4DC8B-C4E4-4609-9B16-E45253C1E809}" presName="vert1" presStyleCnt="0"/>
      <dgm:spPr/>
    </dgm:pt>
    <dgm:pt modelId="{B4F36885-4956-4540-B74B-488759CEED83}" type="pres">
      <dgm:prSet presAssocID="{1F148269-6AA2-4E91-BECE-7CC3DEEEDB91}" presName="thickLine" presStyleLbl="alignNode1" presStyleIdx="1" presStyleCnt="3"/>
      <dgm:spPr/>
    </dgm:pt>
    <dgm:pt modelId="{DAD4C40E-8216-7649-9055-8FA7B638292D}" type="pres">
      <dgm:prSet presAssocID="{1F148269-6AA2-4E91-BECE-7CC3DEEEDB91}" presName="horz1" presStyleCnt="0"/>
      <dgm:spPr/>
    </dgm:pt>
    <dgm:pt modelId="{3D2A02D5-2283-EA48-B4D3-4C8449C6FF64}" type="pres">
      <dgm:prSet presAssocID="{1F148269-6AA2-4E91-BECE-7CC3DEEEDB91}" presName="tx1" presStyleLbl="revTx" presStyleIdx="1" presStyleCnt="3"/>
      <dgm:spPr/>
    </dgm:pt>
    <dgm:pt modelId="{DAC92E0C-E3A4-D94B-B5D2-F55C77FC8A93}" type="pres">
      <dgm:prSet presAssocID="{1F148269-6AA2-4E91-BECE-7CC3DEEEDB91}" presName="vert1" presStyleCnt="0"/>
      <dgm:spPr/>
    </dgm:pt>
    <dgm:pt modelId="{EF33F735-D9EC-9D4A-933C-7B2F858B1AA2}" type="pres">
      <dgm:prSet presAssocID="{44D80B34-699F-413A-98A0-C5848774CE38}" presName="thickLine" presStyleLbl="alignNode1" presStyleIdx="2" presStyleCnt="3"/>
      <dgm:spPr/>
    </dgm:pt>
    <dgm:pt modelId="{EFFE031D-0F9B-1849-A6AA-1460A0C82C58}" type="pres">
      <dgm:prSet presAssocID="{44D80B34-699F-413A-98A0-C5848774CE38}" presName="horz1" presStyleCnt="0"/>
      <dgm:spPr/>
    </dgm:pt>
    <dgm:pt modelId="{61275373-1157-9E4C-AFD2-491BD35C700D}" type="pres">
      <dgm:prSet presAssocID="{44D80B34-699F-413A-98A0-C5848774CE38}" presName="tx1" presStyleLbl="revTx" presStyleIdx="2" presStyleCnt="3"/>
      <dgm:spPr/>
    </dgm:pt>
    <dgm:pt modelId="{37B7CA40-698C-524B-958C-824FE942564F}" type="pres">
      <dgm:prSet presAssocID="{44D80B34-699F-413A-98A0-C5848774CE38}" presName="vert1" presStyleCnt="0"/>
      <dgm:spPr/>
    </dgm:pt>
  </dgm:ptLst>
  <dgm:cxnLst>
    <dgm:cxn modelId="{96891E07-6BD3-40AD-A9F4-DAA04E70D942}" srcId="{453599BF-C5F5-46DE-8CD6-8D8BABC39EF1}" destId="{29A4DC8B-C4E4-4609-9B16-E45253C1E809}" srcOrd="0" destOrd="0" parTransId="{89D101EB-87E1-4174-9F4B-38A3C9CA9513}" sibTransId="{F814C0B9-BC9E-40D5-A8F7-034C7DD6A8C5}"/>
    <dgm:cxn modelId="{9280ED38-71B4-4D44-9DC2-DB61B72E5003}" type="presOf" srcId="{29A4DC8B-C4E4-4609-9B16-E45253C1E809}" destId="{B4781166-745B-6643-BA50-5E3E6F858251}" srcOrd="0" destOrd="0" presId="urn:microsoft.com/office/officeart/2008/layout/LinedList"/>
    <dgm:cxn modelId="{A797C27A-AB23-46EB-B183-48FA8FEB8D4F}" srcId="{453599BF-C5F5-46DE-8CD6-8D8BABC39EF1}" destId="{1F148269-6AA2-4E91-BECE-7CC3DEEEDB91}" srcOrd="1" destOrd="0" parTransId="{CE68F251-528B-4E23-8AB9-1A3D50B6B7D7}" sibTransId="{3E0B9A50-3A3A-45EA-A69E-3430222D6E1D}"/>
    <dgm:cxn modelId="{6CA7EB91-378D-0840-855E-9FBEF92E57F2}" type="presOf" srcId="{1F148269-6AA2-4E91-BECE-7CC3DEEEDB91}" destId="{3D2A02D5-2283-EA48-B4D3-4C8449C6FF64}" srcOrd="0" destOrd="0" presId="urn:microsoft.com/office/officeart/2008/layout/LinedList"/>
    <dgm:cxn modelId="{7A5D7A9D-9F1C-F847-B4F3-63583A3E3AF2}" type="presOf" srcId="{44D80B34-699F-413A-98A0-C5848774CE38}" destId="{61275373-1157-9E4C-AFD2-491BD35C700D}" srcOrd="0" destOrd="0" presId="urn:microsoft.com/office/officeart/2008/layout/LinedList"/>
    <dgm:cxn modelId="{D8B83DAE-A431-4AF1-A01C-63534D36A40F}" srcId="{453599BF-C5F5-46DE-8CD6-8D8BABC39EF1}" destId="{44D80B34-699F-413A-98A0-C5848774CE38}" srcOrd="2" destOrd="0" parTransId="{44E3E1B4-83F7-404F-9C82-734B96C9A142}" sibTransId="{6CDD95C6-4F7F-41BB-A7AB-7AE21D7FAE36}"/>
    <dgm:cxn modelId="{4BBF4BE3-4536-3746-A191-1212B6DDBC56}" type="presOf" srcId="{453599BF-C5F5-46DE-8CD6-8D8BABC39EF1}" destId="{9FFC0491-B69C-724A-A492-B496BEA695F0}" srcOrd="0" destOrd="0" presId="urn:microsoft.com/office/officeart/2008/layout/LinedList"/>
    <dgm:cxn modelId="{40F33C59-1F9A-584D-AAAC-C1C1BCC62E5A}" type="presParOf" srcId="{9FFC0491-B69C-724A-A492-B496BEA695F0}" destId="{76F427C3-0252-CE43-9FC1-6042E277BB35}" srcOrd="0" destOrd="0" presId="urn:microsoft.com/office/officeart/2008/layout/LinedList"/>
    <dgm:cxn modelId="{7D65B379-4047-294C-AAE1-7C465690EBB4}" type="presParOf" srcId="{9FFC0491-B69C-724A-A492-B496BEA695F0}" destId="{F639BF46-1E76-FE42-8BE8-1DFCE5065F91}" srcOrd="1" destOrd="0" presId="urn:microsoft.com/office/officeart/2008/layout/LinedList"/>
    <dgm:cxn modelId="{A7A6078D-D97A-DB42-8FFF-C92B47BD21D4}" type="presParOf" srcId="{F639BF46-1E76-FE42-8BE8-1DFCE5065F91}" destId="{B4781166-745B-6643-BA50-5E3E6F858251}" srcOrd="0" destOrd="0" presId="urn:microsoft.com/office/officeart/2008/layout/LinedList"/>
    <dgm:cxn modelId="{486D5419-9B17-EC45-B537-1087400D4731}" type="presParOf" srcId="{F639BF46-1E76-FE42-8BE8-1DFCE5065F91}" destId="{BC08D0A9-CB18-1F4F-B625-737E77B8418D}" srcOrd="1" destOrd="0" presId="urn:microsoft.com/office/officeart/2008/layout/LinedList"/>
    <dgm:cxn modelId="{2A11EE54-0D37-F34F-BD99-2F451DFF9DD5}" type="presParOf" srcId="{9FFC0491-B69C-724A-A492-B496BEA695F0}" destId="{B4F36885-4956-4540-B74B-488759CEED83}" srcOrd="2" destOrd="0" presId="urn:microsoft.com/office/officeart/2008/layout/LinedList"/>
    <dgm:cxn modelId="{18A4A18C-A893-804B-AE3E-F249A1C4CEC0}" type="presParOf" srcId="{9FFC0491-B69C-724A-A492-B496BEA695F0}" destId="{DAD4C40E-8216-7649-9055-8FA7B638292D}" srcOrd="3" destOrd="0" presId="urn:microsoft.com/office/officeart/2008/layout/LinedList"/>
    <dgm:cxn modelId="{4DADF155-415E-B540-97CE-CEF18BD1AB78}" type="presParOf" srcId="{DAD4C40E-8216-7649-9055-8FA7B638292D}" destId="{3D2A02D5-2283-EA48-B4D3-4C8449C6FF64}" srcOrd="0" destOrd="0" presId="urn:microsoft.com/office/officeart/2008/layout/LinedList"/>
    <dgm:cxn modelId="{FAB854E1-2790-314D-9D24-BB241E433568}" type="presParOf" srcId="{DAD4C40E-8216-7649-9055-8FA7B638292D}" destId="{DAC92E0C-E3A4-D94B-B5D2-F55C77FC8A93}" srcOrd="1" destOrd="0" presId="urn:microsoft.com/office/officeart/2008/layout/LinedList"/>
    <dgm:cxn modelId="{86F077FF-1E78-FE4A-BC1C-EDC1F4ED329F}" type="presParOf" srcId="{9FFC0491-B69C-724A-A492-B496BEA695F0}" destId="{EF33F735-D9EC-9D4A-933C-7B2F858B1AA2}" srcOrd="4" destOrd="0" presId="urn:microsoft.com/office/officeart/2008/layout/LinedList"/>
    <dgm:cxn modelId="{ACBCEE12-254C-CA46-94C2-CC7F4A905CFF}" type="presParOf" srcId="{9FFC0491-B69C-724A-A492-B496BEA695F0}" destId="{EFFE031D-0F9B-1849-A6AA-1460A0C82C58}" srcOrd="5" destOrd="0" presId="urn:microsoft.com/office/officeart/2008/layout/LinedList"/>
    <dgm:cxn modelId="{0EB06DAB-BA8E-E841-B206-E59CEF60274A}" type="presParOf" srcId="{EFFE031D-0F9B-1849-A6AA-1460A0C82C58}" destId="{61275373-1157-9E4C-AFD2-491BD35C700D}" srcOrd="0" destOrd="0" presId="urn:microsoft.com/office/officeart/2008/layout/LinedList"/>
    <dgm:cxn modelId="{11F0F3F2-8C1E-C544-B500-8E385E0FF7D1}" type="presParOf" srcId="{EFFE031D-0F9B-1849-A6AA-1460A0C82C58}" destId="{37B7CA40-698C-524B-958C-824FE942564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EDF286-CBDE-4B9A-A2D5-02A06307774B}" type="doc">
      <dgm:prSet loTypeId="urn:microsoft.com/office/officeart/2008/layout/LinedList" loCatId="list" qsTypeId="urn:microsoft.com/office/officeart/2005/8/quickstyle/simple4" qsCatId="simple" csTypeId="urn:microsoft.com/office/officeart/2005/8/colors/colorful1" csCatId="colorful"/>
      <dgm:spPr/>
      <dgm:t>
        <a:bodyPr/>
        <a:lstStyle/>
        <a:p>
          <a:endParaRPr lang="en-US"/>
        </a:p>
      </dgm:t>
    </dgm:pt>
    <dgm:pt modelId="{81EE26C3-8741-42EB-949E-529953444484}">
      <dgm:prSet custT="1"/>
      <dgm:spPr/>
      <dgm:t>
        <a:bodyPr/>
        <a:lstStyle/>
        <a:p>
          <a:r>
            <a:rPr lang="en-US" sz="3600" dirty="0"/>
            <a:t>His vitals demonstrated tachycardia (HR 120), hypotension (90/55 mmHg), and fever of 101°F.</a:t>
          </a:r>
        </a:p>
      </dgm:t>
    </dgm:pt>
    <dgm:pt modelId="{568ED28A-5B68-4405-BB6C-1697527A3EDE}" type="parTrans" cxnId="{44B9C9BC-146D-4444-92EF-7A794A906EF6}">
      <dgm:prSet/>
      <dgm:spPr/>
      <dgm:t>
        <a:bodyPr/>
        <a:lstStyle/>
        <a:p>
          <a:endParaRPr lang="en-US"/>
        </a:p>
      </dgm:t>
    </dgm:pt>
    <dgm:pt modelId="{89F99A61-6051-43F5-B3D4-68C0ADCE93DA}" type="sibTrans" cxnId="{44B9C9BC-146D-4444-92EF-7A794A906EF6}">
      <dgm:prSet/>
      <dgm:spPr/>
      <dgm:t>
        <a:bodyPr/>
        <a:lstStyle/>
        <a:p>
          <a:endParaRPr lang="en-US"/>
        </a:p>
      </dgm:t>
    </dgm:pt>
    <dgm:pt modelId="{7B942C5B-72C3-469F-BAC4-23E7FB63192B}">
      <dgm:prSet custT="1"/>
      <dgm:spPr/>
      <dgm:t>
        <a:bodyPr/>
        <a:lstStyle/>
        <a:p>
          <a:r>
            <a:rPr lang="en-US" sz="3600" dirty="0"/>
            <a:t>He was admitted to the ICU due to septic shock requiring vasopressors support.</a:t>
          </a:r>
        </a:p>
      </dgm:t>
    </dgm:pt>
    <dgm:pt modelId="{EAEE0EEA-AAAD-478A-B790-CBB565B69A4A}" type="parTrans" cxnId="{4CFDBE9C-D551-421F-84D3-1677EA148BE8}">
      <dgm:prSet/>
      <dgm:spPr/>
      <dgm:t>
        <a:bodyPr/>
        <a:lstStyle/>
        <a:p>
          <a:endParaRPr lang="en-US"/>
        </a:p>
      </dgm:t>
    </dgm:pt>
    <dgm:pt modelId="{58CBC83B-3F2D-4F4D-AB2A-3860765B2486}" type="sibTrans" cxnId="{4CFDBE9C-D551-421F-84D3-1677EA148BE8}">
      <dgm:prSet/>
      <dgm:spPr/>
      <dgm:t>
        <a:bodyPr/>
        <a:lstStyle/>
        <a:p>
          <a:endParaRPr lang="en-US"/>
        </a:p>
      </dgm:t>
    </dgm:pt>
    <dgm:pt modelId="{ADDD8056-652B-1C4E-9F77-27A912AC7DA1}" type="pres">
      <dgm:prSet presAssocID="{74EDF286-CBDE-4B9A-A2D5-02A06307774B}" presName="vert0" presStyleCnt="0">
        <dgm:presLayoutVars>
          <dgm:dir/>
          <dgm:animOne val="branch"/>
          <dgm:animLvl val="lvl"/>
        </dgm:presLayoutVars>
      </dgm:prSet>
      <dgm:spPr/>
    </dgm:pt>
    <dgm:pt modelId="{AC8AAD6D-C589-CA4B-A321-997C0359B4A0}" type="pres">
      <dgm:prSet presAssocID="{81EE26C3-8741-42EB-949E-529953444484}" presName="thickLine" presStyleLbl="alignNode1" presStyleIdx="0" presStyleCnt="2"/>
      <dgm:spPr/>
    </dgm:pt>
    <dgm:pt modelId="{4D29AB72-5C03-614C-9BD1-8D9B6F79115F}" type="pres">
      <dgm:prSet presAssocID="{81EE26C3-8741-42EB-949E-529953444484}" presName="horz1" presStyleCnt="0"/>
      <dgm:spPr/>
    </dgm:pt>
    <dgm:pt modelId="{004B9E77-46D2-9345-8AC5-BC27C44DCD6C}" type="pres">
      <dgm:prSet presAssocID="{81EE26C3-8741-42EB-949E-529953444484}" presName="tx1" presStyleLbl="revTx" presStyleIdx="0" presStyleCnt="2"/>
      <dgm:spPr/>
    </dgm:pt>
    <dgm:pt modelId="{9EEAAC2F-657B-0D49-97FB-A7A012C48720}" type="pres">
      <dgm:prSet presAssocID="{81EE26C3-8741-42EB-949E-529953444484}" presName="vert1" presStyleCnt="0"/>
      <dgm:spPr/>
    </dgm:pt>
    <dgm:pt modelId="{DA73ABE6-3833-3C45-935D-4EAD31EB6C95}" type="pres">
      <dgm:prSet presAssocID="{7B942C5B-72C3-469F-BAC4-23E7FB63192B}" presName="thickLine" presStyleLbl="alignNode1" presStyleIdx="1" presStyleCnt="2"/>
      <dgm:spPr/>
    </dgm:pt>
    <dgm:pt modelId="{3625DF88-01C9-4242-8E00-38EFFAA16D81}" type="pres">
      <dgm:prSet presAssocID="{7B942C5B-72C3-469F-BAC4-23E7FB63192B}" presName="horz1" presStyleCnt="0"/>
      <dgm:spPr/>
    </dgm:pt>
    <dgm:pt modelId="{5ACBB15F-0AEE-D649-8938-77DD618831BD}" type="pres">
      <dgm:prSet presAssocID="{7B942C5B-72C3-469F-BAC4-23E7FB63192B}" presName="tx1" presStyleLbl="revTx" presStyleIdx="1" presStyleCnt="2"/>
      <dgm:spPr/>
    </dgm:pt>
    <dgm:pt modelId="{5DF5F78D-0A5B-D94C-B093-4CF4FFC2F7E6}" type="pres">
      <dgm:prSet presAssocID="{7B942C5B-72C3-469F-BAC4-23E7FB63192B}" presName="vert1" presStyleCnt="0"/>
      <dgm:spPr/>
    </dgm:pt>
  </dgm:ptLst>
  <dgm:cxnLst>
    <dgm:cxn modelId="{4E8E4114-BEC7-0541-969A-DBCF752CFFE7}" type="presOf" srcId="{74EDF286-CBDE-4B9A-A2D5-02A06307774B}" destId="{ADDD8056-652B-1C4E-9F77-27A912AC7DA1}" srcOrd="0" destOrd="0" presId="urn:microsoft.com/office/officeart/2008/layout/LinedList"/>
    <dgm:cxn modelId="{40B8A196-7C24-9247-9021-CD07669815E6}" type="presOf" srcId="{7B942C5B-72C3-469F-BAC4-23E7FB63192B}" destId="{5ACBB15F-0AEE-D649-8938-77DD618831BD}" srcOrd="0" destOrd="0" presId="urn:microsoft.com/office/officeart/2008/layout/LinedList"/>
    <dgm:cxn modelId="{4CFDBE9C-D551-421F-84D3-1677EA148BE8}" srcId="{74EDF286-CBDE-4B9A-A2D5-02A06307774B}" destId="{7B942C5B-72C3-469F-BAC4-23E7FB63192B}" srcOrd="1" destOrd="0" parTransId="{EAEE0EEA-AAAD-478A-B790-CBB565B69A4A}" sibTransId="{58CBC83B-3F2D-4F4D-AB2A-3860765B2486}"/>
    <dgm:cxn modelId="{44B9C9BC-146D-4444-92EF-7A794A906EF6}" srcId="{74EDF286-CBDE-4B9A-A2D5-02A06307774B}" destId="{81EE26C3-8741-42EB-949E-529953444484}" srcOrd="0" destOrd="0" parTransId="{568ED28A-5B68-4405-BB6C-1697527A3EDE}" sibTransId="{89F99A61-6051-43F5-B3D4-68C0ADCE93DA}"/>
    <dgm:cxn modelId="{0DFC21C3-3419-5D4A-82C4-275A1A31B4CA}" type="presOf" srcId="{81EE26C3-8741-42EB-949E-529953444484}" destId="{004B9E77-46D2-9345-8AC5-BC27C44DCD6C}" srcOrd="0" destOrd="0" presId="urn:microsoft.com/office/officeart/2008/layout/LinedList"/>
    <dgm:cxn modelId="{6F860904-2B76-7645-BADB-B8D78C4A3E9E}" type="presParOf" srcId="{ADDD8056-652B-1C4E-9F77-27A912AC7DA1}" destId="{AC8AAD6D-C589-CA4B-A321-997C0359B4A0}" srcOrd="0" destOrd="0" presId="urn:microsoft.com/office/officeart/2008/layout/LinedList"/>
    <dgm:cxn modelId="{9EB7FD4D-4642-A34E-888F-B30E68FF0A73}" type="presParOf" srcId="{ADDD8056-652B-1C4E-9F77-27A912AC7DA1}" destId="{4D29AB72-5C03-614C-9BD1-8D9B6F79115F}" srcOrd="1" destOrd="0" presId="urn:microsoft.com/office/officeart/2008/layout/LinedList"/>
    <dgm:cxn modelId="{D63B48C8-B86B-7F4C-8DA5-7162CA4D7911}" type="presParOf" srcId="{4D29AB72-5C03-614C-9BD1-8D9B6F79115F}" destId="{004B9E77-46D2-9345-8AC5-BC27C44DCD6C}" srcOrd="0" destOrd="0" presId="urn:microsoft.com/office/officeart/2008/layout/LinedList"/>
    <dgm:cxn modelId="{D42B32C7-F245-F140-B20F-57EB290E4045}" type="presParOf" srcId="{4D29AB72-5C03-614C-9BD1-8D9B6F79115F}" destId="{9EEAAC2F-657B-0D49-97FB-A7A012C48720}" srcOrd="1" destOrd="0" presId="urn:microsoft.com/office/officeart/2008/layout/LinedList"/>
    <dgm:cxn modelId="{7BEFC446-4937-C442-BEA2-45C0BB1997ED}" type="presParOf" srcId="{ADDD8056-652B-1C4E-9F77-27A912AC7DA1}" destId="{DA73ABE6-3833-3C45-935D-4EAD31EB6C95}" srcOrd="2" destOrd="0" presId="urn:microsoft.com/office/officeart/2008/layout/LinedList"/>
    <dgm:cxn modelId="{17C5D105-A807-9D42-B3B9-DBB1B9A8AAE1}" type="presParOf" srcId="{ADDD8056-652B-1C4E-9F77-27A912AC7DA1}" destId="{3625DF88-01C9-4242-8E00-38EFFAA16D81}" srcOrd="3" destOrd="0" presId="urn:microsoft.com/office/officeart/2008/layout/LinedList"/>
    <dgm:cxn modelId="{04BE223F-A567-634E-B67E-52FCEE8106AC}" type="presParOf" srcId="{3625DF88-01C9-4242-8E00-38EFFAA16D81}" destId="{5ACBB15F-0AEE-D649-8938-77DD618831BD}" srcOrd="0" destOrd="0" presId="urn:microsoft.com/office/officeart/2008/layout/LinedList"/>
    <dgm:cxn modelId="{C637E11E-1E8F-3848-AB27-ED3446E0C465}" type="presParOf" srcId="{3625DF88-01C9-4242-8E00-38EFFAA16D81}" destId="{5DF5F78D-0A5B-D94C-B093-4CF4FFC2F7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4066B2-7466-4501-B7A2-E29334EB733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4D0F792-6544-4E19-8AB2-8943BC980CB1}">
      <dgm:prSet/>
      <dgm:spPr/>
      <dgm:t>
        <a:bodyPr/>
        <a:lstStyle/>
        <a:p>
          <a:r>
            <a:rPr lang="en-US"/>
            <a:t>CT head without contrast negative for any intracranial abnormality.</a:t>
          </a:r>
        </a:p>
      </dgm:t>
    </dgm:pt>
    <dgm:pt modelId="{724BAA7C-EFB6-44C0-88CD-8B66B88194A6}" type="parTrans" cxnId="{D8E09C9F-903E-44D2-A244-C2E756AC7ACD}">
      <dgm:prSet/>
      <dgm:spPr/>
      <dgm:t>
        <a:bodyPr/>
        <a:lstStyle/>
        <a:p>
          <a:endParaRPr lang="en-US"/>
        </a:p>
      </dgm:t>
    </dgm:pt>
    <dgm:pt modelId="{24F6E4D8-D980-484A-9DC8-4070E2DF8076}" type="sibTrans" cxnId="{D8E09C9F-903E-44D2-A244-C2E756AC7ACD}">
      <dgm:prSet/>
      <dgm:spPr/>
      <dgm:t>
        <a:bodyPr/>
        <a:lstStyle/>
        <a:p>
          <a:endParaRPr lang="en-US"/>
        </a:p>
      </dgm:t>
    </dgm:pt>
    <dgm:pt modelId="{28D6189E-AF88-4443-9244-981380458713}">
      <dgm:prSet/>
      <dgm:spPr/>
      <dgm:t>
        <a:bodyPr/>
        <a:lstStyle/>
        <a:p>
          <a:r>
            <a:rPr lang="en-US"/>
            <a:t>Chest x ray was negative for any acute pulmonary process.</a:t>
          </a:r>
        </a:p>
      </dgm:t>
    </dgm:pt>
    <dgm:pt modelId="{5BD2CD86-8230-4BF2-87FE-760C008C820A}" type="parTrans" cxnId="{06C38096-B0DE-4F19-9ABD-165028A90672}">
      <dgm:prSet/>
      <dgm:spPr/>
      <dgm:t>
        <a:bodyPr/>
        <a:lstStyle/>
        <a:p>
          <a:endParaRPr lang="en-US"/>
        </a:p>
      </dgm:t>
    </dgm:pt>
    <dgm:pt modelId="{B9066DFA-91E4-407B-986F-23A2371D10EB}" type="sibTrans" cxnId="{06C38096-B0DE-4F19-9ABD-165028A90672}">
      <dgm:prSet/>
      <dgm:spPr/>
      <dgm:t>
        <a:bodyPr/>
        <a:lstStyle/>
        <a:p>
          <a:endParaRPr lang="en-US"/>
        </a:p>
      </dgm:t>
    </dgm:pt>
    <dgm:pt modelId="{7EA2ACE9-5195-47B3-B4FC-FAC4A70CB3BB}">
      <dgm:prSet/>
      <dgm:spPr/>
      <dgm:t>
        <a:bodyPr/>
        <a:lstStyle/>
        <a:p>
          <a:r>
            <a:rPr lang="en-US"/>
            <a:t>CT abdomen/pelvis with contrast shows persistent biliary dilatation as previous imaging with no new changes.</a:t>
          </a:r>
        </a:p>
      </dgm:t>
    </dgm:pt>
    <dgm:pt modelId="{898AE0CC-6FC6-436F-BF77-5204C4760D51}" type="parTrans" cxnId="{0F86EA5F-DD52-458E-8EF1-067EA4E13D5B}">
      <dgm:prSet/>
      <dgm:spPr/>
      <dgm:t>
        <a:bodyPr/>
        <a:lstStyle/>
        <a:p>
          <a:endParaRPr lang="en-US"/>
        </a:p>
      </dgm:t>
    </dgm:pt>
    <dgm:pt modelId="{4764FC4A-EE25-40C2-8FC0-DEFB6464DFB1}" type="sibTrans" cxnId="{0F86EA5F-DD52-458E-8EF1-067EA4E13D5B}">
      <dgm:prSet/>
      <dgm:spPr/>
      <dgm:t>
        <a:bodyPr/>
        <a:lstStyle/>
        <a:p>
          <a:endParaRPr lang="en-US"/>
        </a:p>
      </dgm:t>
    </dgm:pt>
    <dgm:pt modelId="{1A924325-6998-6C45-88EA-D775851FDCD7}" type="pres">
      <dgm:prSet presAssocID="{BA4066B2-7466-4501-B7A2-E29334EB7335}" presName="linear" presStyleCnt="0">
        <dgm:presLayoutVars>
          <dgm:animLvl val="lvl"/>
          <dgm:resizeHandles val="exact"/>
        </dgm:presLayoutVars>
      </dgm:prSet>
      <dgm:spPr/>
    </dgm:pt>
    <dgm:pt modelId="{B1873F6A-AC48-8146-84F9-37A315350702}" type="pres">
      <dgm:prSet presAssocID="{B4D0F792-6544-4E19-8AB2-8943BC980CB1}" presName="parentText" presStyleLbl="node1" presStyleIdx="0" presStyleCnt="3">
        <dgm:presLayoutVars>
          <dgm:chMax val="0"/>
          <dgm:bulletEnabled val="1"/>
        </dgm:presLayoutVars>
      </dgm:prSet>
      <dgm:spPr/>
    </dgm:pt>
    <dgm:pt modelId="{E8E8145E-0EE9-D042-97A2-935143AE2B2E}" type="pres">
      <dgm:prSet presAssocID="{24F6E4D8-D980-484A-9DC8-4070E2DF8076}" presName="spacer" presStyleCnt="0"/>
      <dgm:spPr/>
    </dgm:pt>
    <dgm:pt modelId="{39A99233-D830-2040-82F2-4C957C9993D4}" type="pres">
      <dgm:prSet presAssocID="{28D6189E-AF88-4443-9244-981380458713}" presName="parentText" presStyleLbl="node1" presStyleIdx="1" presStyleCnt="3">
        <dgm:presLayoutVars>
          <dgm:chMax val="0"/>
          <dgm:bulletEnabled val="1"/>
        </dgm:presLayoutVars>
      </dgm:prSet>
      <dgm:spPr/>
    </dgm:pt>
    <dgm:pt modelId="{56B89319-528E-794B-840B-3CB139743632}" type="pres">
      <dgm:prSet presAssocID="{B9066DFA-91E4-407B-986F-23A2371D10EB}" presName="spacer" presStyleCnt="0"/>
      <dgm:spPr/>
    </dgm:pt>
    <dgm:pt modelId="{6CD4B63A-9666-3048-A93B-73F21033CC6C}" type="pres">
      <dgm:prSet presAssocID="{7EA2ACE9-5195-47B3-B4FC-FAC4A70CB3BB}" presName="parentText" presStyleLbl="node1" presStyleIdx="2" presStyleCnt="3">
        <dgm:presLayoutVars>
          <dgm:chMax val="0"/>
          <dgm:bulletEnabled val="1"/>
        </dgm:presLayoutVars>
      </dgm:prSet>
      <dgm:spPr/>
    </dgm:pt>
  </dgm:ptLst>
  <dgm:cxnLst>
    <dgm:cxn modelId="{E8AEC65A-A087-9D48-8F8B-72D94DF978D1}" type="presOf" srcId="{BA4066B2-7466-4501-B7A2-E29334EB7335}" destId="{1A924325-6998-6C45-88EA-D775851FDCD7}" srcOrd="0" destOrd="0" presId="urn:microsoft.com/office/officeart/2005/8/layout/vList2"/>
    <dgm:cxn modelId="{BCF8535B-9DAC-2D47-8053-522B28D13F8B}" type="presOf" srcId="{7EA2ACE9-5195-47B3-B4FC-FAC4A70CB3BB}" destId="{6CD4B63A-9666-3048-A93B-73F21033CC6C}" srcOrd="0" destOrd="0" presId="urn:microsoft.com/office/officeart/2005/8/layout/vList2"/>
    <dgm:cxn modelId="{0F86EA5F-DD52-458E-8EF1-067EA4E13D5B}" srcId="{BA4066B2-7466-4501-B7A2-E29334EB7335}" destId="{7EA2ACE9-5195-47B3-B4FC-FAC4A70CB3BB}" srcOrd="2" destOrd="0" parTransId="{898AE0CC-6FC6-436F-BF77-5204C4760D51}" sibTransId="{4764FC4A-EE25-40C2-8FC0-DEFB6464DFB1}"/>
    <dgm:cxn modelId="{06C38096-B0DE-4F19-9ABD-165028A90672}" srcId="{BA4066B2-7466-4501-B7A2-E29334EB7335}" destId="{28D6189E-AF88-4443-9244-981380458713}" srcOrd="1" destOrd="0" parTransId="{5BD2CD86-8230-4BF2-87FE-760C008C820A}" sibTransId="{B9066DFA-91E4-407B-986F-23A2371D10EB}"/>
    <dgm:cxn modelId="{D8E09C9F-903E-44D2-A244-C2E756AC7ACD}" srcId="{BA4066B2-7466-4501-B7A2-E29334EB7335}" destId="{B4D0F792-6544-4E19-8AB2-8943BC980CB1}" srcOrd="0" destOrd="0" parTransId="{724BAA7C-EFB6-44C0-88CD-8B66B88194A6}" sibTransId="{24F6E4D8-D980-484A-9DC8-4070E2DF8076}"/>
    <dgm:cxn modelId="{ED81ACA3-7041-B74A-978D-F36283ED2820}" type="presOf" srcId="{28D6189E-AF88-4443-9244-981380458713}" destId="{39A99233-D830-2040-82F2-4C957C9993D4}" srcOrd="0" destOrd="0" presId="urn:microsoft.com/office/officeart/2005/8/layout/vList2"/>
    <dgm:cxn modelId="{C31947C6-6AAF-9747-8BD1-E09CD84473D6}" type="presOf" srcId="{B4D0F792-6544-4E19-8AB2-8943BC980CB1}" destId="{B1873F6A-AC48-8146-84F9-37A315350702}" srcOrd="0" destOrd="0" presId="urn:microsoft.com/office/officeart/2005/8/layout/vList2"/>
    <dgm:cxn modelId="{FFD899D1-68DC-FD49-8B4B-1FB059A9BE0A}" type="presParOf" srcId="{1A924325-6998-6C45-88EA-D775851FDCD7}" destId="{B1873F6A-AC48-8146-84F9-37A315350702}" srcOrd="0" destOrd="0" presId="urn:microsoft.com/office/officeart/2005/8/layout/vList2"/>
    <dgm:cxn modelId="{E3F60774-AC90-FA40-8CCB-052EBC8E13D2}" type="presParOf" srcId="{1A924325-6998-6C45-88EA-D775851FDCD7}" destId="{E8E8145E-0EE9-D042-97A2-935143AE2B2E}" srcOrd="1" destOrd="0" presId="urn:microsoft.com/office/officeart/2005/8/layout/vList2"/>
    <dgm:cxn modelId="{3E1FE27D-6CFC-F548-B612-ACB601B7AB61}" type="presParOf" srcId="{1A924325-6998-6C45-88EA-D775851FDCD7}" destId="{39A99233-D830-2040-82F2-4C957C9993D4}" srcOrd="2" destOrd="0" presId="urn:microsoft.com/office/officeart/2005/8/layout/vList2"/>
    <dgm:cxn modelId="{0656658C-02AC-6B4B-9550-B94B65906CCA}" type="presParOf" srcId="{1A924325-6998-6C45-88EA-D775851FDCD7}" destId="{56B89319-528E-794B-840B-3CB139743632}" srcOrd="3" destOrd="0" presId="urn:microsoft.com/office/officeart/2005/8/layout/vList2"/>
    <dgm:cxn modelId="{68DB23FD-FAB5-E54D-99DE-061BD34DB860}" type="presParOf" srcId="{1A924325-6998-6C45-88EA-D775851FDCD7}" destId="{6CD4B63A-9666-3048-A93B-73F21033CC6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B6FC1-DEE0-4EEE-A25C-91048E107136}"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41545D38-710A-485A-A0C0-83BD22BC4E8C}">
      <dgm:prSet custT="1"/>
      <dgm:spPr/>
      <dgm:t>
        <a:bodyPr/>
        <a:lstStyle/>
        <a:p>
          <a:r>
            <a:rPr lang="en-US" sz="2000"/>
            <a:t>After the CSF meningitis panel and blood cultures revealed Listeria monocytogenes, treatment regimen was modified to incorporate ampicillin and gentamicin for four weeks. </a:t>
          </a:r>
          <a:endParaRPr lang="en-US" sz="2000" dirty="0"/>
        </a:p>
      </dgm:t>
    </dgm:pt>
    <dgm:pt modelId="{0EC84E32-E778-4F01-A48F-510328891341}" type="parTrans" cxnId="{AD110AE4-DE23-4E19-B0EA-B9E6435CC09F}">
      <dgm:prSet/>
      <dgm:spPr/>
      <dgm:t>
        <a:bodyPr/>
        <a:lstStyle/>
        <a:p>
          <a:endParaRPr lang="en-US"/>
        </a:p>
      </dgm:t>
    </dgm:pt>
    <dgm:pt modelId="{DA440929-4BE6-4824-BDBC-2D104A51409E}" type="sibTrans" cxnId="{AD110AE4-DE23-4E19-B0EA-B9E6435CC09F}">
      <dgm:prSet/>
      <dgm:spPr/>
      <dgm:t>
        <a:bodyPr/>
        <a:lstStyle/>
        <a:p>
          <a:endParaRPr lang="en-US"/>
        </a:p>
      </dgm:t>
    </dgm:pt>
    <dgm:pt modelId="{648AD9BE-1AA5-48D0-9723-4FAAA7FA526A}">
      <dgm:prSet/>
      <dgm:spPr/>
      <dgm:t>
        <a:bodyPr/>
        <a:lstStyle/>
        <a:p>
          <a:r>
            <a:rPr lang="en-US" dirty="0"/>
            <a:t>The patient improved and stabilized after one week.  </a:t>
          </a:r>
        </a:p>
      </dgm:t>
    </dgm:pt>
    <dgm:pt modelId="{3BF416D3-3631-423C-9A67-D3D036CB89B5}" type="parTrans" cxnId="{3FA6E755-033C-4155-BD0C-5FD7D1E437D2}">
      <dgm:prSet/>
      <dgm:spPr/>
      <dgm:t>
        <a:bodyPr/>
        <a:lstStyle/>
        <a:p>
          <a:endParaRPr lang="en-US"/>
        </a:p>
      </dgm:t>
    </dgm:pt>
    <dgm:pt modelId="{5F94EF3D-95AC-46E7-A3B7-955E15D76160}" type="sibTrans" cxnId="{3FA6E755-033C-4155-BD0C-5FD7D1E437D2}">
      <dgm:prSet/>
      <dgm:spPr/>
      <dgm:t>
        <a:bodyPr/>
        <a:lstStyle/>
        <a:p>
          <a:endParaRPr lang="en-US"/>
        </a:p>
      </dgm:t>
    </dgm:pt>
    <dgm:pt modelId="{504BF60B-F82D-4C21-ABAF-A352D826AA2C}">
      <dgm:prSet/>
      <dgm:spPr/>
      <dgm:t>
        <a:bodyPr/>
        <a:lstStyle/>
        <a:p>
          <a:r>
            <a:rPr lang="en-US"/>
            <a:t>His encephalopathy cleared. Liver function tests values improved. </a:t>
          </a:r>
        </a:p>
      </dgm:t>
    </dgm:pt>
    <dgm:pt modelId="{C71A7F65-104A-4BFE-A9DC-7805F552FFB9}" type="parTrans" cxnId="{DED5F22E-A9C8-43D1-8FEF-4746089E88CA}">
      <dgm:prSet/>
      <dgm:spPr/>
      <dgm:t>
        <a:bodyPr/>
        <a:lstStyle/>
        <a:p>
          <a:endParaRPr lang="en-US"/>
        </a:p>
      </dgm:t>
    </dgm:pt>
    <dgm:pt modelId="{540F952D-B217-444A-A2A9-EE4DECB8EEF2}" type="sibTrans" cxnId="{DED5F22E-A9C8-43D1-8FEF-4746089E88CA}">
      <dgm:prSet/>
      <dgm:spPr/>
      <dgm:t>
        <a:bodyPr/>
        <a:lstStyle/>
        <a:p>
          <a:endParaRPr lang="en-US"/>
        </a:p>
      </dgm:t>
    </dgm:pt>
    <dgm:pt modelId="{E73A02E2-FB44-4500-AC90-30071D6E3378}">
      <dgm:prSet/>
      <dgm:spPr/>
      <dgm:t>
        <a:bodyPr/>
        <a:lstStyle/>
        <a:p>
          <a:r>
            <a:rPr lang="en-US"/>
            <a:t>He was eventually discharged from ICU with close outpatient follow-up. </a:t>
          </a:r>
        </a:p>
      </dgm:t>
    </dgm:pt>
    <dgm:pt modelId="{CCD19246-8A27-46E5-B296-0A7EAF7773C6}" type="parTrans" cxnId="{EE1F503F-EEE5-44A7-8C2F-CA103F7D1816}">
      <dgm:prSet/>
      <dgm:spPr/>
      <dgm:t>
        <a:bodyPr/>
        <a:lstStyle/>
        <a:p>
          <a:endParaRPr lang="en-US"/>
        </a:p>
      </dgm:t>
    </dgm:pt>
    <dgm:pt modelId="{79664518-A9F9-4E27-8F74-11E2326AAE17}" type="sibTrans" cxnId="{EE1F503F-EEE5-44A7-8C2F-CA103F7D1816}">
      <dgm:prSet/>
      <dgm:spPr/>
      <dgm:t>
        <a:bodyPr/>
        <a:lstStyle/>
        <a:p>
          <a:endParaRPr lang="en-US"/>
        </a:p>
      </dgm:t>
    </dgm:pt>
    <dgm:pt modelId="{B84C43E2-AE4E-184F-814B-4D967331A8C6}" type="pres">
      <dgm:prSet presAssocID="{53EB6FC1-DEE0-4EEE-A25C-91048E107136}" presName="outerComposite" presStyleCnt="0">
        <dgm:presLayoutVars>
          <dgm:chMax val="5"/>
          <dgm:dir/>
          <dgm:resizeHandles val="exact"/>
        </dgm:presLayoutVars>
      </dgm:prSet>
      <dgm:spPr/>
    </dgm:pt>
    <dgm:pt modelId="{77185210-D2C2-5F4B-BE94-89507CD7E44D}" type="pres">
      <dgm:prSet presAssocID="{53EB6FC1-DEE0-4EEE-A25C-91048E107136}" presName="dummyMaxCanvas" presStyleCnt="0">
        <dgm:presLayoutVars/>
      </dgm:prSet>
      <dgm:spPr/>
    </dgm:pt>
    <dgm:pt modelId="{ADD61DD6-11BD-D54D-8B20-BA767E1CFC45}" type="pres">
      <dgm:prSet presAssocID="{53EB6FC1-DEE0-4EEE-A25C-91048E107136}" presName="FourNodes_1" presStyleLbl="node1" presStyleIdx="0" presStyleCnt="4">
        <dgm:presLayoutVars>
          <dgm:bulletEnabled val="1"/>
        </dgm:presLayoutVars>
      </dgm:prSet>
      <dgm:spPr/>
    </dgm:pt>
    <dgm:pt modelId="{B3748832-5185-D54D-8A14-D572BB07E1DE}" type="pres">
      <dgm:prSet presAssocID="{53EB6FC1-DEE0-4EEE-A25C-91048E107136}" presName="FourNodes_2" presStyleLbl="node1" presStyleIdx="1" presStyleCnt="4">
        <dgm:presLayoutVars>
          <dgm:bulletEnabled val="1"/>
        </dgm:presLayoutVars>
      </dgm:prSet>
      <dgm:spPr/>
    </dgm:pt>
    <dgm:pt modelId="{45767C6A-DDBE-CF4F-8E75-64745DC126BE}" type="pres">
      <dgm:prSet presAssocID="{53EB6FC1-DEE0-4EEE-A25C-91048E107136}" presName="FourNodes_3" presStyleLbl="node1" presStyleIdx="2" presStyleCnt="4">
        <dgm:presLayoutVars>
          <dgm:bulletEnabled val="1"/>
        </dgm:presLayoutVars>
      </dgm:prSet>
      <dgm:spPr/>
    </dgm:pt>
    <dgm:pt modelId="{CBED536C-AAA6-644E-ADB9-8C6A1A0A894B}" type="pres">
      <dgm:prSet presAssocID="{53EB6FC1-DEE0-4EEE-A25C-91048E107136}" presName="FourNodes_4" presStyleLbl="node1" presStyleIdx="3" presStyleCnt="4">
        <dgm:presLayoutVars>
          <dgm:bulletEnabled val="1"/>
        </dgm:presLayoutVars>
      </dgm:prSet>
      <dgm:spPr/>
    </dgm:pt>
    <dgm:pt modelId="{EEEB3CCC-5A0E-CE44-A22F-513A3D93264E}" type="pres">
      <dgm:prSet presAssocID="{53EB6FC1-DEE0-4EEE-A25C-91048E107136}" presName="FourConn_1-2" presStyleLbl="fgAccFollowNode1" presStyleIdx="0" presStyleCnt="3">
        <dgm:presLayoutVars>
          <dgm:bulletEnabled val="1"/>
        </dgm:presLayoutVars>
      </dgm:prSet>
      <dgm:spPr/>
    </dgm:pt>
    <dgm:pt modelId="{D90A8076-55E4-364F-B66F-EC20B6BD19A1}" type="pres">
      <dgm:prSet presAssocID="{53EB6FC1-DEE0-4EEE-A25C-91048E107136}" presName="FourConn_2-3" presStyleLbl="fgAccFollowNode1" presStyleIdx="1" presStyleCnt="3">
        <dgm:presLayoutVars>
          <dgm:bulletEnabled val="1"/>
        </dgm:presLayoutVars>
      </dgm:prSet>
      <dgm:spPr/>
    </dgm:pt>
    <dgm:pt modelId="{56EDE7B1-6165-4245-B81E-CD92448CA9B0}" type="pres">
      <dgm:prSet presAssocID="{53EB6FC1-DEE0-4EEE-A25C-91048E107136}" presName="FourConn_3-4" presStyleLbl="fgAccFollowNode1" presStyleIdx="2" presStyleCnt="3">
        <dgm:presLayoutVars>
          <dgm:bulletEnabled val="1"/>
        </dgm:presLayoutVars>
      </dgm:prSet>
      <dgm:spPr/>
    </dgm:pt>
    <dgm:pt modelId="{4F439B7F-9C53-4E4B-ADD9-BC554F6B75C5}" type="pres">
      <dgm:prSet presAssocID="{53EB6FC1-DEE0-4EEE-A25C-91048E107136}" presName="FourNodes_1_text" presStyleLbl="node1" presStyleIdx="3" presStyleCnt="4">
        <dgm:presLayoutVars>
          <dgm:bulletEnabled val="1"/>
        </dgm:presLayoutVars>
      </dgm:prSet>
      <dgm:spPr/>
    </dgm:pt>
    <dgm:pt modelId="{96D75DD4-007D-5A45-A90D-0DB45FAD02F0}" type="pres">
      <dgm:prSet presAssocID="{53EB6FC1-DEE0-4EEE-A25C-91048E107136}" presName="FourNodes_2_text" presStyleLbl="node1" presStyleIdx="3" presStyleCnt="4">
        <dgm:presLayoutVars>
          <dgm:bulletEnabled val="1"/>
        </dgm:presLayoutVars>
      </dgm:prSet>
      <dgm:spPr/>
    </dgm:pt>
    <dgm:pt modelId="{5E703DC4-69D5-1242-A7D7-ECEC819FCB6C}" type="pres">
      <dgm:prSet presAssocID="{53EB6FC1-DEE0-4EEE-A25C-91048E107136}" presName="FourNodes_3_text" presStyleLbl="node1" presStyleIdx="3" presStyleCnt="4">
        <dgm:presLayoutVars>
          <dgm:bulletEnabled val="1"/>
        </dgm:presLayoutVars>
      </dgm:prSet>
      <dgm:spPr/>
    </dgm:pt>
    <dgm:pt modelId="{4CE24B55-530F-0E41-B783-14406A93AE75}" type="pres">
      <dgm:prSet presAssocID="{53EB6FC1-DEE0-4EEE-A25C-91048E107136}" presName="FourNodes_4_text" presStyleLbl="node1" presStyleIdx="3" presStyleCnt="4">
        <dgm:presLayoutVars>
          <dgm:bulletEnabled val="1"/>
        </dgm:presLayoutVars>
      </dgm:prSet>
      <dgm:spPr/>
    </dgm:pt>
  </dgm:ptLst>
  <dgm:cxnLst>
    <dgm:cxn modelId="{CB597D07-FA25-9147-9BA4-66C2C6F35E5A}" type="presOf" srcId="{540F952D-B217-444A-A2A9-EE4DECB8EEF2}" destId="{56EDE7B1-6165-4245-B81E-CD92448CA9B0}" srcOrd="0" destOrd="0" presId="urn:microsoft.com/office/officeart/2005/8/layout/vProcess5"/>
    <dgm:cxn modelId="{26A5C71B-0BB4-0142-8C2F-856CFE0A0C26}" type="presOf" srcId="{504BF60B-F82D-4C21-ABAF-A352D826AA2C}" destId="{5E703DC4-69D5-1242-A7D7-ECEC819FCB6C}" srcOrd="1" destOrd="0" presId="urn:microsoft.com/office/officeart/2005/8/layout/vProcess5"/>
    <dgm:cxn modelId="{756F0129-9CF7-B348-8A80-C702006FE8DB}" type="presOf" srcId="{DA440929-4BE6-4824-BDBC-2D104A51409E}" destId="{EEEB3CCC-5A0E-CE44-A22F-513A3D93264E}" srcOrd="0" destOrd="0" presId="urn:microsoft.com/office/officeart/2005/8/layout/vProcess5"/>
    <dgm:cxn modelId="{DED5F22E-A9C8-43D1-8FEF-4746089E88CA}" srcId="{53EB6FC1-DEE0-4EEE-A25C-91048E107136}" destId="{504BF60B-F82D-4C21-ABAF-A352D826AA2C}" srcOrd="2" destOrd="0" parTransId="{C71A7F65-104A-4BFE-A9DC-7805F552FFB9}" sibTransId="{540F952D-B217-444A-A2A9-EE4DECB8EEF2}"/>
    <dgm:cxn modelId="{EE1F503F-EEE5-44A7-8C2F-CA103F7D1816}" srcId="{53EB6FC1-DEE0-4EEE-A25C-91048E107136}" destId="{E73A02E2-FB44-4500-AC90-30071D6E3378}" srcOrd="3" destOrd="0" parTransId="{CCD19246-8A27-46E5-B296-0A7EAF7773C6}" sibTransId="{79664518-A9F9-4E27-8F74-11E2326AAE17}"/>
    <dgm:cxn modelId="{B296D645-E73E-544D-AB85-F961D78C8A42}" type="presOf" srcId="{648AD9BE-1AA5-48D0-9723-4FAAA7FA526A}" destId="{96D75DD4-007D-5A45-A90D-0DB45FAD02F0}" srcOrd="1" destOrd="0" presId="urn:microsoft.com/office/officeart/2005/8/layout/vProcess5"/>
    <dgm:cxn modelId="{3FA6E755-033C-4155-BD0C-5FD7D1E437D2}" srcId="{53EB6FC1-DEE0-4EEE-A25C-91048E107136}" destId="{648AD9BE-1AA5-48D0-9723-4FAAA7FA526A}" srcOrd="1" destOrd="0" parTransId="{3BF416D3-3631-423C-9A67-D3D036CB89B5}" sibTransId="{5F94EF3D-95AC-46E7-A3B7-955E15D76160}"/>
    <dgm:cxn modelId="{5FCD2D6D-7155-C149-90E6-CCE3CB45C100}" type="presOf" srcId="{E73A02E2-FB44-4500-AC90-30071D6E3378}" destId="{CBED536C-AAA6-644E-ADB9-8C6A1A0A894B}" srcOrd="0" destOrd="0" presId="urn:microsoft.com/office/officeart/2005/8/layout/vProcess5"/>
    <dgm:cxn modelId="{CD618974-DBE2-DD49-B859-814A1025DD21}" type="presOf" srcId="{41545D38-710A-485A-A0C0-83BD22BC4E8C}" destId="{ADD61DD6-11BD-D54D-8B20-BA767E1CFC45}" srcOrd="0" destOrd="0" presId="urn:microsoft.com/office/officeart/2005/8/layout/vProcess5"/>
    <dgm:cxn modelId="{CDE39F7F-4F33-4B4E-A9EB-3B68A3C9DAF6}" type="presOf" srcId="{E73A02E2-FB44-4500-AC90-30071D6E3378}" destId="{4CE24B55-530F-0E41-B783-14406A93AE75}" srcOrd="1" destOrd="0" presId="urn:microsoft.com/office/officeart/2005/8/layout/vProcess5"/>
    <dgm:cxn modelId="{F0563A9B-D19F-744A-82FB-96B615C8570B}" type="presOf" srcId="{53EB6FC1-DEE0-4EEE-A25C-91048E107136}" destId="{B84C43E2-AE4E-184F-814B-4D967331A8C6}" srcOrd="0" destOrd="0" presId="urn:microsoft.com/office/officeart/2005/8/layout/vProcess5"/>
    <dgm:cxn modelId="{304EEBA7-0BAF-934C-9B5D-A4A2D4ED7760}" type="presOf" srcId="{648AD9BE-1AA5-48D0-9723-4FAAA7FA526A}" destId="{B3748832-5185-D54D-8A14-D572BB07E1DE}" srcOrd="0" destOrd="0" presId="urn:microsoft.com/office/officeart/2005/8/layout/vProcess5"/>
    <dgm:cxn modelId="{98674BAC-3132-EE4A-86E8-A91867889EC8}" type="presOf" srcId="{41545D38-710A-485A-A0C0-83BD22BC4E8C}" destId="{4F439B7F-9C53-4E4B-ADD9-BC554F6B75C5}" srcOrd="1" destOrd="0" presId="urn:microsoft.com/office/officeart/2005/8/layout/vProcess5"/>
    <dgm:cxn modelId="{7867CEAD-E898-E842-9DA9-C611E4555C97}" type="presOf" srcId="{504BF60B-F82D-4C21-ABAF-A352D826AA2C}" destId="{45767C6A-DDBE-CF4F-8E75-64745DC126BE}" srcOrd="0" destOrd="0" presId="urn:microsoft.com/office/officeart/2005/8/layout/vProcess5"/>
    <dgm:cxn modelId="{9001B5DC-3657-9F4A-8C96-D8FC40EFDEFF}" type="presOf" srcId="{5F94EF3D-95AC-46E7-A3B7-955E15D76160}" destId="{D90A8076-55E4-364F-B66F-EC20B6BD19A1}" srcOrd="0" destOrd="0" presId="urn:microsoft.com/office/officeart/2005/8/layout/vProcess5"/>
    <dgm:cxn modelId="{AD110AE4-DE23-4E19-B0EA-B9E6435CC09F}" srcId="{53EB6FC1-DEE0-4EEE-A25C-91048E107136}" destId="{41545D38-710A-485A-A0C0-83BD22BC4E8C}" srcOrd="0" destOrd="0" parTransId="{0EC84E32-E778-4F01-A48F-510328891341}" sibTransId="{DA440929-4BE6-4824-BDBC-2D104A51409E}"/>
    <dgm:cxn modelId="{00AC8424-5013-F642-8FF1-8C5FDBC447E9}" type="presParOf" srcId="{B84C43E2-AE4E-184F-814B-4D967331A8C6}" destId="{77185210-D2C2-5F4B-BE94-89507CD7E44D}" srcOrd="0" destOrd="0" presId="urn:microsoft.com/office/officeart/2005/8/layout/vProcess5"/>
    <dgm:cxn modelId="{25722439-3D27-6C4B-A940-408D2FE04643}" type="presParOf" srcId="{B84C43E2-AE4E-184F-814B-4D967331A8C6}" destId="{ADD61DD6-11BD-D54D-8B20-BA767E1CFC45}" srcOrd="1" destOrd="0" presId="urn:microsoft.com/office/officeart/2005/8/layout/vProcess5"/>
    <dgm:cxn modelId="{CCFA8D56-D08A-A84F-B794-CEC03ECC7B6F}" type="presParOf" srcId="{B84C43E2-AE4E-184F-814B-4D967331A8C6}" destId="{B3748832-5185-D54D-8A14-D572BB07E1DE}" srcOrd="2" destOrd="0" presId="urn:microsoft.com/office/officeart/2005/8/layout/vProcess5"/>
    <dgm:cxn modelId="{0C164235-93A0-0544-81BF-42AA1E68BD1E}" type="presParOf" srcId="{B84C43E2-AE4E-184F-814B-4D967331A8C6}" destId="{45767C6A-DDBE-CF4F-8E75-64745DC126BE}" srcOrd="3" destOrd="0" presId="urn:microsoft.com/office/officeart/2005/8/layout/vProcess5"/>
    <dgm:cxn modelId="{8745AFEF-B73F-B343-829B-55CDD3797311}" type="presParOf" srcId="{B84C43E2-AE4E-184F-814B-4D967331A8C6}" destId="{CBED536C-AAA6-644E-ADB9-8C6A1A0A894B}" srcOrd="4" destOrd="0" presId="urn:microsoft.com/office/officeart/2005/8/layout/vProcess5"/>
    <dgm:cxn modelId="{1A48B970-B0C3-3A4E-BF49-4FBF2AF5D962}" type="presParOf" srcId="{B84C43E2-AE4E-184F-814B-4D967331A8C6}" destId="{EEEB3CCC-5A0E-CE44-A22F-513A3D93264E}" srcOrd="5" destOrd="0" presId="urn:microsoft.com/office/officeart/2005/8/layout/vProcess5"/>
    <dgm:cxn modelId="{2089F035-8583-464C-B729-524F7C007875}" type="presParOf" srcId="{B84C43E2-AE4E-184F-814B-4D967331A8C6}" destId="{D90A8076-55E4-364F-B66F-EC20B6BD19A1}" srcOrd="6" destOrd="0" presId="urn:microsoft.com/office/officeart/2005/8/layout/vProcess5"/>
    <dgm:cxn modelId="{A5D81B0C-1B42-AF43-90CD-00DA7EE4CD10}" type="presParOf" srcId="{B84C43E2-AE4E-184F-814B-4D967331A8C6}" destId="{56EDE7B1-6165-4245-B81E-CD92448CA9B0}" srcOrd="7" destOrd="0" presId="urn:microsoft.com/office/officeart/2005/8/layout/vProcess5"/>
    <dgm:cxn modelId="{CEF70D96-62C6-C344-99D7-4D34AF4339A0}" type="presParOf" srcId="{B84C43E2-AE4E-184F-814B-4D967331A8C6}" destId="{4F439B7F-9C53-4E4B-ADD9-BC554F6B75C5}" srcOrd="8" destOrd="0" presId="urn:microsoft.com/office/officeart/2005/8/layout/vProcess5"/>
    <dgm:cxn modelId="{32C58C32-58AA-0E44-AC1C-2BE0E24E92CE}" type="presParOf" srcId="{B84C43E2-AE4E-184F-814B-4D967331A8C6}" destId="{96D75DD4-007D-5A45-A90D-0DB45FAD02F0}" srcOrd="9" destOrd="0" presId="urn:microsoft.com/office/officeart/2005/8/layout/vProcess5"/>
    <dgm:cxn modelId="{364255BA-8900-0F43-9A91-4E3939D2BE0E}" type="presParOf" srcId="{B84C43E2-AE4E-184F-814B-4D967331A8C6}" destId="{5E703DC4-69D5-1242-A7D7-ECEC819FCB6C}" srcOrd="10" destOrd="0" presId="urn:microsoft.com/office/officeart/2005/8/layout/vProcess5"/>
    <dgm:cxn modelId="{98E98847-D645-1244-BB5A-82FA08197F7E}" type="presParOf" srcId="{B84C43E2-AE4E-184F-814B-4D967331A8C6}" destId="{4CE24B55-530F-0E41-B783-14406A93AE7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523204-EAE8-4B75-BB24-9BAA7F85BFD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61FADB1-2DE6-42D7-BB19-BBF1AB4C9354}">
      <dgm:prSet custT="1"/>
      <dgm:spPr/>
      <dgm:t>
        <a:bodyPr/>
        <a:lstStyle/>
        <a:p>
          <a:r>
            <a:rPr lang="en-US" sz="2400" dirty="0"/>
            <a:t>Pregnant females, older adults &gt; age 65, immunocompromised patients (chronic illnesses, those undergoing chemotherapy </a:t>
          </a:r>
          <a:r>
            <a:rPr lang="en-US" sz="2400" dirty="0" err="1"/>
            <a:t>etc</a:t>
          </a:r>
          <a:r>
            <a:rPr lang="en-US" sz="2400" dirty="0"/>
            <a:t>) and newborns.</a:t>
          </a:r>
        </a:p>
      </dgm:t>
    </dgm:pt>
    <dgm:pt modelId="{EEC40E54-8EFB-4A32-8ABA-B49C19E67F89}" type="parTrans" cxnId="{C7621A89-62D2-491C-8D20-5501FFD5CECB}">
      <dgm:prSet/>
      <dgm:spPr/>
      <dgm:t>
        <a:bodyPr/>
        <a:lstStyle/>
        <a:p>
          <a:endParaRPr lang="en-US"/>
        </a:p>
      </dgm:t>
    </dgm:pt>
    <dgm:pt modelId="{3C3B3DD0-A6C4-49ED-9937-991423A2AD7D}" type="sibTrans" cxnId="{C7621A89-62D2-491C-8D20-5501FFD5CECB}">
      <dgm:prSet/>
      <dgm:spPr/>
      <dgm:t>
        <a:bodyPr/>
        <a:lstStyle/>
        <a:p>
          <a:endParaRPr lang="en-US"/>
        </a:p>
      </dgm:t>
    </dgm:pt>
    <dgm:pt modelId="{017B08EF-DEB7-4218-8E8D-145B3A4B35D4}">
      <dgm:prSet custT="1"/>
      <dgm:spPr/>
      <dgm:t>
        <a:bodyPr/>
        <a:lstStyle/>
        <a:p>
          <a:r>
            <a:rPr lang="en-US" sz="2400" dirty="0"/>
            <a:t>Healthy people exposed to Listeria may range from being asymptomatic to developing minor flu-like symptoms like fever, muscle aches, and diarrhea.</a:t>
          </a:r>
        </a:p>
      </dgm:t>
    </dgm:pt>
    <dgm:pt modelId="{E535E80B-A11A-4E3B-A9C0-3FBC11EB5440}" type="parTrans" cxnId="{5CE8FC51-F413-402E-A216-7F12D79215F8}">
      <dgm:prSet/>
      <dgm:spPr/>
      <dgm:t>
        <a:bodyPr/>
        <a:lstStyle/>
        <a:p>
          <a:endParaRPr lang="en-US"/>
        </a:p>
      </dgm:t>
    </dgm:pt>
    <dgm:pt modelId="{F2E7E29A-545D-4AB0-AD01-37A10A794049}" type="sibTrans" cxnId="{5CE8FC51-F413-402E-A216-7F12D79215F8}">
      <dgm:prSet/>
      <dgm:spPr/>
      <dgm:t>
        <a:bodyPr/>
        <a:lstStyle/>
        <a:p>
          <a:endParaRPr lang="en-US"/>
        </a:p>
      </dgm:t>
    </dgm:pt>
    <dgm:pt modelId="{C25B8222-6D7B-4D1A-B7EB-17990336E618}">
      <dgm:prSet custT="1"/>
      <dgm:spPr/>
      <dgm:t>
        <a:bodyPr/>
        <a:lstStyle/>
        <a:p>
          <a:r>
            <a:rPr lang="en-US" sz="2400" dirty="0"/>
            <a:t>For pregnant women, Listeria infection can lead to flu-like symptoms, which can have severe implications for the developing fetus. For individuals who are more vulnerable, listeriosis can result in serious complications like meningitis, septicemia, or even fatality if left untreated.</a:t>
          </a:r>
        </a:p>
      </dgm:t>
    </dgm:pt>
    <dgm:pt modelId="{075ADBA8-B90E-4521-9A46-73F0E5D04718}" type="parTrans" cxnId="{D56DD08A-467D-4DD8-A659-F11B9C727F1D}">
      <dgm:prSet/>
      <dgm:spPr/>
      <dgm:t>
        <a:bodyPr/>
        <a:lstStyle/>
        <a:p>
          <a:endParaRPr lang="en-US"/>
        </a:p>
      </dgm:t>
    </dgm:pt>
    <dgm:pt modelId="{181BCEC9-C518-4091-A283-F1A3D39013CE}" type="sibTrans" cxnId="{D56DD08A-467D-4DD8-A659-F11B9C727F1D}">
      <dgm:prSet/>
      <dgm:spPr/>
      <dgm:t>
        <a:bodyPr/>
        <a:lstStyle/>
        <a:p>
          <a:endParaRPr lang="en-US"/>
        </a:p>
      </dgm:t>
    </dgm:pt>
    <dgm:pt modelId="{08EEEAE2-2B51-4F44-9D96-666EAD00F8D1}" type="pres">
      <dgm:prSet presAssocID="{45523204-EAE8-4B75-BB24-9BAA7F85BFD9}" presName="vert0" presStyleCnt="0">
        <dgm:presLayoutVars>
          <dgm:dir/>
          <dgm:animOne val="branch"/>
          <dgm:animLvl val="lvl"/>
        </dgm:presLayoutVars>
      </dgm:prSet>
      <dgm:spPr/>
    </dgm:pt>
    <dgm:pt modelId="{10D497BC-0C6D-D049-B1F2-A9FDF09C2F12}" type="pres">
      <dgm:prSet presAssocID="{A61FADB1-2DE6-42D7-BB19-BBF1AB4C9354}" presName="thickLine" presStyleLbl="alignNode1" presStyleIdx="0" presStyleCnt="3"/>
      <dgm:spPr/>
    </dgm:pt>
    <dgm:pt modelId="{7E9DDB90-4C05-C340-8AB0-F930585BF934}" type="pres">
      <dgm:prSet presAssocID="{A61FADB1-2DE6-42D7-BB19-BBF1AB4C9354}" presName="horz1" presStyleCnt="0"/>
      <dgm:spPr/>
    </dgm:pt>
    <dgm:pt modelId="{FF29BF79-F892-CB4F-8E8E-5F0F1FA721B9}" type="pres">
      <dgm:prSet presAssocID="{A61FADB1-2DE6-42D7-BB19-BBF1AB4C9354}" presName="tx1" presStyleLbl="revTx" presStyleIdx="0" presStyleCnt="3"/>
      <dgm:spPr/>
    </dgm:pt>
    <dgm:pt modelId="{48E6B512-AAAA-E94E-8033-5045F0813854}" type="pres">
      <dgm:prSet presAssocID="{A61FADB1-2DE6-42D7-BB19-BBF1AB4C9354}" presName="vert1" presStyleCnt="0"/>
      <dgm:spPr/>
    </dgm:pt>
    <dgm:pt modelId="{5CEC3483-AA3F-0C49-B905-D38027ACF4F4}" type="pres">
      <dgm:prSet presAssocID="{017B08EF-DEB7-4218-8E8D-145B3A4B35D4}" presName="thickLine" presStyleLbl="alignNode1" presStyleIdx="1" presStyleCnt="3"/>
      <dgm:spPr/>
    </dgm:pt>
    <dgm:pt modelId="{25C3AE22-B6D4-8D47-9C63-A2B05F6ACFDB}" type="pres">
      <dgm:prSet presAssocID="{017B08EF-DEB7-4218-8E8D-145B3A4B35D4}" presName="horz1" presStyleCnt="0"/>
      <dgm:spPr/>
    </dgm:pt>
    <dgm:pt modelId="{8C8CE49D-FABF-C841-922C-ECBD2902957B}" type="pres">
      <dgm:prSet presAssocID="{017B08EF-DEB7-4218-8E8D-145B3A4B35D4}" presName="tx1" presStyleLbl="revTx" presStyleIdx="1" presStyleCnt="3"/>
      <dgm:spPr/>
    </dgm:pt>
    <dgm:pt modelId="{FED0AE63-CC2A-5640-BF2D-08316BB68457}" type="pres">
      <dgm:prSet presAssocID="{017B08EF-DEB7-4218-8E8D-145B3A4B35D4}" presName="vert1" presStyleCnt="0"/>
      <dgm:spPr/>
    </dgm:pt>
    <dgm:pt modelId="{B374172B-44FE-FB4C-827B-D12C9CA9F1B5}" type="pres">
      <dgm:prSet presAssocID="{C25B8222-6D7B-4D1A-B7EB-17990336E618}" presName="thickLine" presStyleLbl="alignNode1" presStyleIdx="2" presStyleCnt="3"/>
      <dgm:spPr/>
    </dgm:pt>
    <dgm:pt modelId="{7FDA4019-CBE0-CF4A-A702-92005F534F49}" type="pres">
      <dgm:prSet presAssocID="{C25B8222-6D7B-4D1A-B7EB-17990336E618}" presName="horz1" presStyleCnt="0"/>
      <dgm:spPr/>
    </dgm:pt>
    <dgm:pt modelId="{0087A3AF-F8BA-C547-B9B8-658793EE2061}" type="pres">
      <dgm:prSet presAssocID="{C25B8222-6D7B-4D1A-B7EB-17990336E618}" presName="tx1" presStyleLbl="revTx" presStyleIdx="2" presStyleCnt="3"/>
      <dgm:spPr/>
    </dgm:pt>
    <dgm:pt modelId="{1E005AC3-863C-EA4C-BEF3-0EE586D6846F}" type="pres">
      <dgm:prSet presAssocID="{C25B8222-6D7B-4D1A-B7EB-17990336E618}" presName="vert1" presStyleCnt="0"/>
      <dgm:spPr/>
    </dgm:pt>
  </dgm:ptLst>
  <dgm:cxnLst>
    <dgm:cxn modelId="{5CE8FC51-F413-402E-A216-7F12D79215F8}" srcId="{45523204-EAE8-4B75-BB24-9BAA7F85BFD9}" destId="{017B08EF-DEB7-4218-8E8D-145B3A4B35D4}" srcOrd="1" destOrd="0" parTransId="{E535E80B-A11A-4E3B-A9C0-3FBC11EB5440}" sibTransId="{F2E7E29A-545D-4AB0-AD01-37A10A794049}"/>
    <dgm:cxn modelId="{DE8F5952-4F7E-854D-BC3A-A654FFEE564B}" type="presOf" srcId="{45523204-EAE8-4B75-BB24-9BAA7F85BFD9}" destId="{08EEEAE2-2B51-4F44-9D96-666EAD00F8D1}" srcOrd="0" destOrd="0" presId="urn:microsoft.com/office/officeart/2008/layout/LinedList"/>
    <dgm:cxn modelId="{07907957-3DB6-0442-84C5-1B4FB807CBCC}" type="presOf" srcId="{A61FADB1-2DE6-42D7-BB19-BBF1AB4C9354}" destId="{FF29BF79-F892-CB4F-8E8E-5F0F1FA721B9}" srcOrd="0" destOrd="0" presId="urn:microsoft.com/office/officeart/2008/layout/LinedList"/>
    <dgm:cxn modelId="{C7621A89-62D2-491C-8D20-5501FFD5CECB}" srcId="{45523204-EAE8-4B75-BB24-9BAA7F85BFD9}" destId="{A61FADB1-2DE6-42D7-BB19-BBF1AB4C9354}" srcOrd="0" destOrd="0" parTransId="{EEC40E54-8EFB-4A32-8ABA-B49C19E67F89}" sibTransId="{3C3B3DD0-A6C4-49ED-9937-991423A2AD7D}"/>
    <dgm:cxn modelId="{D56DD08A-467D-4DD8-A659-F11B9C727F1D}" srcId="{45523204-EAE8-4B75-BB24-9BAA7F85BFD9}" destId="{C25B8222-6D7B-4D1A-B7EB-17990336E618}" srcOrd="2" destOrd="0" parTransId="{075ADBA8-B90E-4521-9A46-73F0E5D04718}" sibTransId="{181BCEC9-C518-4091-A283-F1A3D39013CE}"/>
    <dgm:cxn modelId="{960476B9-1C18-694B-A4F6-65EBF9B6600A}" type="presOf" srcId="{C25B8222-6D7B-4D1A-B7EB-17990336E618}" destId="{0087A3AF-F8BA-C547-B9B8-658793EE2061}" srcOrd="0" destOrd="0" presId="urn:microsoft.com/office/officeart/2008/layout/LinedList"/>
    <dgm:cxn modelId="{173D18BB-73A7-9C47-A571-B2F198E9C5DD}" type="presOf" srcId="{017B08EF-DEB7-4218-8E8D-145B3A4B35D4}" destId="{8C8CE49D-FABF-C841-922C-ECBD2902957B}" srcOrd="0" destOrd="0" presId="urn:microsoft.com/office/officeart/2008/layout/LinedList"/>
    <dgm:cxn modelId="{F510AD50-73E0-4042-98C3-59D43D75CF4C}" type="presParOf" srcId="{08EEEAE2-2B51-4F44-9D96-666EAD00F8D1}" destId="{10D497BC-0C6D-D049-B1F2-A9FDF09C2F12}" srcOrd="0" destOrd="0" presId="urn:microsoft.com/office/officeart/2008/layout/LinedList"/>
    <dgm:cxn modelId="{AAC20322-553C-544A-9910-7AF8D21EC533}" type="presParOf" srcId="{08EEEAE2-2B51-4F44-9D96-666EAD00F8D1}" destId="{7E9DDB90-4C05-C340-8AB0-F930585BF934}" srcOrd="1" destOrd="0" presId="urn:microsoft.com/office/officeart/2008/layout/LinedList"/>
    <dgm:cxn modelId="{C20AF700-1493-7C4B-82A8-1C021C13D266}" type="presParOf" srcId="{7E9DDB90-4C05-C340-8AB0-F930585BF934}" destId="{FF29BF79-F892-CB4F-8E8E-5F0F1FA721B9}" srcOrd="0" destOrd="0" presId="urn:microsoft.com/office/officeart/2008/layout/LinedList"/>
    <dgm:cxn modelId="{2A720398-EFA9-024A-89E3-7DA177242047}" type="presParOf" srcId="{7E9DDB90-4C05-C340-8AB0-F930585BF934}" destId="{48E6B512-AAAA-E94E-8033-5045F0813854}" srcOrd="1" destOrd="0" presId="urn:microsoft.com/office/officeart/2008/layout/LinedList"/>
    <dgm:cxn modelId="{009706B2-0C6F-3D42-BC2D-F4405B35D541}" type="presParOf" srcId="{08EEEAE2-2B51-4F44-9D96-666EAD00F8D1}" destId="{5CEC3483-AA3F-0C49-B905-D38027ACF4F4}" srcOrd="2" destOrd="0" presId="urn:microsoft.com/office/officeart/2008/layout/LinedList"/>
    <dgm:cxn modelId="{8A283477-FF5D-9544-B30C-95214C343FF9}" type="presParOf" srcId="{08EEEAE2-2B51-4F44-9D96-666EAD00F8D1}" destId="{25C3AE22-B6D4-8D47-9C63-A2B05F6ACFDB}" srcOrd="3" destOrd="0" presId="urn:microsoft.com/office/officeart/2008/layout/LinedList"/>
    <dgm:cxn modelId="{52A9108E-8DEB-BE47-89E5-314D3E6F4036}" type="presParOf" srcId="{25C3AE22-B6D4-8D47-9C63-A2B05F6ACFDB}" destId="{8C8CE49D-FABF-C841-922C-ECBD2902957B}" srcOrd="0" destOrd="0" presId="urn:microsoft.com/office/officeart/2008/layout/LinedList"/>
    <dgm:cxn modelId="{D70A5699-CD5C-4F44-8B98-E20709AE4A24}" type="presParOf" srcId="{25C3AE22-B6D4-8D47-9C63-A2B05F6ACFDB}" destId="{FED0AE63-CC2A-5640-BF2D-08316BB68457}" srcOrd="1" destOrd="0" presId="urn:microsoft.com/office/officeart/2008/layout/LinedList"/>
    <dgm:cxn modelId="{58CCD12D-83E9-CA47-BCA3-472EBEBDEF46}" type="presParOf" srcId="{08EEEAE2-2B51-4F44-9D96-666EAD00F8D1}" destId="{B374172B-44FE-FB4C-827B-D12C9CA9F1B5}" srcOrd="4" destOrd="0" presId="urn:microsoft.com/office/officeart/2008/layout/LinedList"/>
    <dgm:cxn modelId="{52AAF03F-F078-DC40-8188-DECE318EA64C}" type="presParOf" srcId="{08EEEAE2-2B51-4F44-9D96-666EAD00F8D1}" destId="{7FDA4019-CBE0-CF4A-A702-92005F534F49}" srcOrd="5" destOrd="0" presId="urn:microsoft.com/office/officeart/2008/layout/LinedList"/>
    <dgm:cxn modelId="{455C0046-7FF4-4146-8D46-94D1FDDC76B8}" type="presParOf" srcId="{7FDA4019-CBE0-CF4A-A702-92005F534F49}" destId="{0087A3AF-F8BA-C547-B9B8-658793EE2061}" srcOrd="0" destOrd="0" presId="urn:microsoft.com/office/officeart/2008/layout/LinedList"/>
    <dgm:cxn modelId="{A9401266-98D5-2445-9527-68362A97D0FA}" type="presParOf" srcId="{7FDA4019-CBE0-CF4A-A702-92005F534F49}" destId="{1E005AC3-863C-EA4C-BEF3-0EE586D684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FCE3D21-2AC2-47B0-85C8-2FF5D5B1D70D}"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6C5799B4-5D55-481A-BC6B-81FCAEEA744B}">
      <dgm:prSet/>
      <dgm:spPr/>
      <dgm:t>
        <a:bodyPr/>
        <a:lstStyle/>
        <a:p>
          <a:r>
            <a:rPr lang="en-US"/>
            <a:t>Initial Infection in the Gastrointestinal Tract</a:t>
          </a:r>
        </a:p>
      </dgm:t>
    </dgm:pt>
    <dgm:pt modelId="{886983CC-72FB-4D91-B715-1EC60E37AC8F}" type="parTrans" cxnId="{D5548DC1-E0FF-4B09-8CCD-7448A83BFFCC}">
      <dgm:prSet/>
      <dgm:spPr/>
      <dgm:t>
        <a:bodyPr/>
        <a:lstStyle/>
        <a:p>
          <a:endParaRPr lang="en-US"/>
        </a:p>
      </dgm:t>
    </dgm:pt>
    <dgm:pt modelId="{55624A3A-5D34-4D52-ACBF-B8BE39232E60}" type="sibTrans" cxnId="{D5548DC1-E0FF-4B09-8CCD-7448A83BFFCC}">
      <dgm:prSet/>
      <dgm:spPr/>
      <dgm:t>
        <a:bodyPr/>
        <a:lstStyle/>
        <a:p>
          <a:endParaRPr lang="en-US"/>
        </a:p>
      </dgm:t>
    </dgm:pt>
    <dgm:pt modelId="{7CAF572D-27C9-47E3-9A30-26938775ED34}">
      <dgm:prSet/>
      <dgm:spPr/>
      <dgm:t>
        <a:bodyPr/>
        <a:lstStyle/>
        <a:p>
          <a:r>
            <a:rPr lang="en-US"/>
            <a:t>Intracellular Growth and Dissemination</a:t>
          </a:r>
        </a:p>
      </dgm:t>
    </dgm:pt>
    <dgm:pt modelId="{7F4B6582-9D5C-444C-8468-7715C6BDDE06}" type="parTrans" cxnId="{F16CA2EE-D302-4540-A87E-A1DA57C4A946}">
      <dgm:prSet/>
      <dgm:spPr/>
      <dgm:t>
        <a:bodyPr/>
        <a:lstStyle/>
        <a:p>
          <a:endParaRPr lang="en-US"/>
        </a:p>
      </dgm:t>
    </dgm:pt>
    <dgm:pt modelId="{D1BFC339-B726-42EF-A3F4-598BBDF32E3D}" type="sibTrans" cxnId="{F16CA2EE-D302-4540-A87E-A1DA57C4A946}">
      <dgm:prSet/>
      <dgm:spPr/>
      <dgm:t>
        <a:bodyPr/>
        <a:lstStyle/>
        <a:p>
          <a:endParaRPr lang="en-US"/>
        </a:p>
      </dgm:t>
    </dgm:pt>
    <dgm:pt modelId="{8EBE453D-74BD-4A41-A15E-A9D318145B39}">
      <dgm:prSet/>
      <dgm:spPr/>
      <dgm:t>
        <a:bodyPr/>
        <a:lstStyle/>
        <a:p>
          <a:r>
            <a:rPr lang="en-US"/>
            <a:t>Crossing the Gut Barrier</a:t>
          </a:r>
        </a:p>
      </dgm:t>
    </dgm:pt>
    <dgm:pt modelId="{05D4E4F8-65E3-4E61-97E3-B9BE9EF578AC}" type="parTrans" cxnId="{5DDCDDCC-4EEA-44EB-97F7-8C0FF21C6EB2}">
      <dgm:prSet/>
      <dgm:spPr/>
      <dgm:t>
        <a:bodyPr/>
        <a:lstStyle/>
        <a:p>
          <a:endParaRPr lang="en-US"/>
        </a:p>
      </dgm:t>
    </dgm:pt>
    <dgm:pt modelId="{676B273E-A455-4146-A7F6-81419478E85E}" type="sibTrans" cxnId="{5DDCDDCC-4EEA-44EB-97F7-8C0FF21C6EB2}">
      <dgm:prSet/>
      <dgm:spPr/>
      <dgm:t>
        <a:bodyPr/>
        <a:lstStyle/>
        <a:p>
          <a:endParaRPr lang="en-US"/>
        </a:p>
      </dgm:t>
    </dgm:pt>
    <dgm:pt modelId="{C4AECAE0-38B2-40C3-866D-3CDED1414D58}">
      <dgm:prSet/>
      <dgm:spPr/>
      <dgm:t>
        <a:bodyPr/>
        <a:lstStyle/>
        <a:p>
          <a:r>
            <a:rPr lang="en-US"/>
            <a:t>Spread via Bloodstream</a:t>
          </a:r>
        </a:p>
      </dgm:t>
    </dgm:pt>
    <dgm:pt modelId="{29762D96-E51B-4979-B15E-1FF1948DDC70}" type="parTrans" cxnId="{1874B3EC-6805-49D2-ADA8-D7FC2B9C1C24}">
      <dgm:prSet/>
      <dgm:spPr/>
      <dgm:t>
        <a:bodyPr/>
        <a:lstStyle/>
        <a:p>
          <a:endParaRPr lang="en-US"/>
        </a:p>
      </dgm:t>
    </dgm:pt>
    <dgm:pt modelId="{9F90274C-85E2-447D-9347-C708DEFA47E9}" type="sibTrans" cxnId="{1874B3EC-6805-49D2-ADA8-D7FC2B9C1C24}">
      <dgm:prSet/>
      <dgm:spPr/>
      <dgm:t>
        <a:bodyPr/>
        <a:lstStyle/>
        <a:p>
          <a:endParaRPr lang="en-US"/>
        </a:p>
      </dgm:t>
    </dgm:pt>
    <dgm:pt modelId="{6554D619-C84E-4BA9-8139-00AB7773AE5A}">
      <dgm:prSet/>
      <dgm:spPr/>
      <dgm:t>
        <a:bodyPr/>
        <a:lstStyle/>
        <a:p>
          <a:r>
            <a:rPr lang="en-US"/>
            <a:t>Infection of the Central Nervous System</a:t>
          </a:r>
        </a:p>
      </dgm:t>
    </dgm:pt>
    <dgm:pt modelId="{607F57AE-8BEF-4A53-A671-F55483EEF9B4}" type="parTrans" cxnId="{BE0887B4-5CB9-4566-BEDD-433AB0AD9C40}">
      <dgm:prSet/>
      <dgm:spPr/>
      <dgm:t>
        <a:bodyPr/>
        <a:lstStyle/>
        <a:p>
          <a:endParaRPr lang="en-US"/>
        </a:p>
      </dgm:t>
    </dgm:pt>
    <dgm:pt modelId="{279F3A3E-D82A-41F4-AECE-25CF52503CC9}" type="sibTrans" cxnId="{BE0887B4-5CB9-4566-BEDD-433AB0AD9C40}">
      <dgm:prSet/>
      <dgm:spPr/>
      <dgm:t>
        <a:bodyPr/>
        <a:lstStyle/>
        <a:p>
          <a:endParaRPr lang="en-US"/>
        </a:p>
      </dgm:t>
    </dgm:pt>
    <dgm:pt modelId="{B69E8C25-BB4B-F441-86EA-0E3F8CC5C52E}" type="pres">
      <dgm:prSet presAssocID="{6FCE3D21-2AC2-47B0-85C8-2FF5D5B1D70D}" presName="outerComposite" presStyleCnt="0">
        <dgm:presLayoutVars>
          <dgm:chMax val="5"/>
          <dgm:dir/>
          <dgm:resizeHandles val="exact"/>
        </dgm:presLayoutVars>
      </dgm:prSet>
      <dgm:spPr/>
    </dgm:pt>
    <dgm:pt modelId="{8675ACA0-5A95-484D-A3C3-75037F107509}" type="pres">
      <dgm:prSet presAssocID="{6FCE3D21-2AC2-47B0-85C8-2FF5D5B1D70D}" presName="dummyMaxCanvas" presStyleCnt="0">
        <dgm:presLayoutVars/>
      </dgm:prSet>
      <dgm:spPr/>
    </dgm:pt>
    <dgm:pt modelId="{F18C44BB-6BF8-B74C-B4FA-E7FE515D115C}" type="pres">
      <dgm:prSet presAssocID="{6FCE3D21-2AC2-47B0-85C8-2FF5D5B1D70D}" presName="FiveNodes_1" presStyleLbl="node1" presStyleIdx="0" presStyleCnt="5">
        <dgm:presLayoutVars>
          <dgm:bulletEnabled val="1"/>
        </dgm:presLayoutVars>
      </dgm:prSet>
      <dgm:spPr/>
    </dgm:pt>
    <dgm:pt modelId="{D78E6E3B-5423-9042-B3AB-11B7E891ABBF}" type="pres">
      <dgm:prSet presAssocID="{6FCE3D21-2AC2-47B0-85C8-2FF5D5B1D70D}" presName="FiveNodes_2" presStyleLbl="node1" presStyleIdx="1" presStyleCnt="5">
        <dgm:presLayoutVars>
          <dgm:bulletEnabled val="1"/>
        </dgm:presLayoutVars>
      </dgm:prSet>
      <dgm:spPr/>
    </dgm:pt>
    <dgm:pt modelId="{437D7468-F9CE-FB40-AA70-549C87F7A673}" type="pres">
      <dgm:prSet presAssocID="{6FCE3D21-2AC2-47B0-85C8-2FF5D5B1D70D}" presName="FiveNodes_3" presStyleLbl="node1" presStyleIdx="2" presStyleCnt="5">
        <dgm:presLayoutVars>
          <dgm:bulletEnabled val="1"/>
        </dgm:presLayoutVars>
      </dgm:prSet>
      <dgm:spPr/>
    </dgm:pt>
    <dgm:pt modelId="{E87BF2A8-6E7E-D940-BFF8-92394044006D}" type="pres">
      <dgm:prSet presAssocID="{6FCE3D21-2AC2-47B0-85C8-2FF5D5B1D70D}" presName="FiveNodes_4" presStyleLbl="node1" presStyleIdx="3" presStyleCnt="5">
        <dgm:presLayoutVars>
          <dgm:bulletEnabled val="1"/>
        </dgm:presLayoutVars>
      </dgm:prSet>
      <dgm:spPr/>
    </dgm:pt>
    <dgm:pt modelId="{15509DD6-4458-6F46-89F3-15DD06089DFD}" type="pres">
      <dgm:prSet presAssocID="{6FCE3D21-2AC2-47B0-85C8-2FF5D5B1D70D}" presName="FiveNodes_5" presStyleLbl="node1" presStyleIdx="4" presStyleCnt="5">
        <dgm:presLayoutVars>
          <dgm:bulletEnabled val="1"/>
        </dgm:presLayoutVars>
      </dgm:prSet>
      <dgm:spPr/>
    </dgm:pt>
    <dgm:pt modelId="{13E117D6-709F-3947-9EDB-42696AC343B0}" type="pres">
      <dgm:prSet presAssocID="{6FCE3D21-2AC2-47B0-85C8-2FF5D5B1D70D}" presName="FiveConn_1-2" presStyleLbl="fgAccFollowNode1" presStyleIdx="0" presStyleCnt="4">
        <dgm:presLayoutVars>
          <dgm:bulletEnabled val="1"/>
        </dgm:presLayoutVars>
      </dgm:prSet>
      <dgm:spPr/>
    </dgm:pt>
    <dgm:pt modelId="{02C05248-1C2F-A54F-826E-02FFAABCF932}" type="pres">
      <dgm:prSet presAssocID="{6FCE3D21-2AC2-47B0-85C8-2FF5D5B1D70D}" presName="FiveConn_2-3" presStyleLbl="fgAccFollowNode1" presStyleIdx="1" presStyleCnt="4">
        <dgm:presLayoutVars>
          <dgm:bulletEnabled val="1"/>
        </dgm:presLayoutVars>
      </dgm:prSet>
      <dgm:spPr/>
    </dgm:pt>
    <dgm:pt modelId="{FCAAA4E0-EB69-F74E-B4F1-BFD4B696B3B4}" type="pres">
      <dgm:prSet presAssocID="{6FCE3D21-2AC2-47B0-85C8-2FF5D5B1D70D}" presName="FiveConn_3-4" presStyleLbl="fgAccFollowNode1" presStyleIdx="2" presStyleCnt="4">
        <dgm:presLayoutVars>
          <dgm:bulletEnabled val="1"/>
        </dgm:presLayoutVars>
      </dgm:prSet>
      <dgm:spPr/>
    </dgm:pt>
    <dgm:pt modelId="{845A0D53-C5A1-884B-9E13-1F0A37D2FBB1}" type="pres">
      <dgm:prSet presAssocID="{6FCE3D21-2AC2-47B0-85C8-2FF5D5B1D70D}" presName="FiveConn_4-5" presStyleLbl="fgAccFollowNode1" presStyleIdx="3" presStyleCnt="4">
        <dgm:presLayoutVars>
          <dgm:bulletEnabled val="1"/>
        </dgm:presLayoutVars>
      </dgm:prSet>
      <dgm:spPr/>
    </dgm:pt>
    <dgm:pt modelId="{E31D8D9A-52AF-DC4E-8DCF-88CD8F4A9594}" type="pres">
      <dgm:prSet presAssocID="{6FCE3D21-2AC2-47B0-85C8-2FF5D5B1D70D}" presName="FiveNodes_1_text" presStyleLbl="node1" presStyleIdx="4" presStyleCnt="5">
        <dgm:presLayoutVars>
          <dgm:bulletEnabled val="1"/>
        </dgm:presLayoutVars>
      </dgm:prSet>
      <dgm:spPr/>
    </dgm:pt>
    <dgm:pt modelId="{FC4267A0-AC72-684F-8471-FEAC2882F3C4}" type="pres">
      <dgm:prSet presAssocID="{6FCE3D21-2AC2-47B0-85C8-2FF5D5B1D70D}" presName="FiveNodes_2_text" presStyleLbl="node1" presStyleIdx="4" presStyleCnt="5">
        <dgm:presLayoutVars>
          <dgm:bulletEnabled val="1"/>
        </dgm:presLayoutVars>
      </dgm:prSet>
      <dgm:spPr/>
    </dgm:pt>
    <dgm:pt modelId="{DE4C1F05-905C-A24F-9829-BAF1BB53C508}" type="pres">
      <dgm:prSet presAssocID="{6FCE3D21-2AC2-47B0-85C8-2FF5D5B1D70D}" presName="FiveNodes_3_text" presStyleLbl="node1" presStyleIdx="4" presStyleCnt="5">
        <dgm:presLayoutVars>
          <dgm:bulletEnabled val="1"/>
        </dgm:presLayoutVars>
      </dgm:prSet>
      <dgm:spPr/>
    </dgm:pt>
    <dgm:pt modelId="{EEF6BFD4-2BAE-6045-85DF-83EF9E7EF312}" type="pres">
      <dgm:prSet presAssocID="{6FCE3D21-2AC2-47B0-85C8-2FF5D5B1D70D}" presName="FiveNodes_4_text" presStyleLbl="node1" presStyleIdx="4" presStyleCnt="5">
        <dgm:presLayoutVars>
          <dgm:bulletEnabled val="1"/>
        </dgm:presLayoutVars>
      </dgm:prSet>
      <dgm:spPr/>
    </dgm:pt>
    <dgm:pt modelId="{3AF564AB-C250-1948-93C6-C1BA6A4CB608}" type="pres">
      <dgm:prSet presAssocID="{6FCE3D21-2AC2-47B0-85C8-2FF5D5B1D70D}" presName="FiveNodes_5_text" presStyleLbl="node1" presStyleIdx="4" presStyleCnt="5">
        <dgm:presLayoutVars>
          <dgm:bulletEnabled val="1"/>
        </dgm:presLayoutVars>
      </dgm:prSet>
      <dgm:spPr/>
    </dgm:pt>
  </dgm:ptLst>
  <dgm:cxnLst>
    <dgm:cxn modelId="{BB62AE02-25AA-9541-AF6E-9DEA4BCE1717}" type="presOf" srcId="{8EBE453D-74BD-4A41-A15E-A9D318145B39}" destId="{437D7468-F9CE-FB40-AA70-549C87F7A673}" srcOrd="0" destOrd="0" presId="urn:microsoft.com/office/officeart/2005/8/layout/vProcess5"/>
    <dgm:cxn modelId="{F190020B-668D-624F-9C84-B2DAF78416E8}" type="presOf" srcId="{6C5799B4-5D55-481A-BC6B-81FCAEEA744B}" destId="{E31D8D9A-52AF-DC4E-8DCF-88CD8F4A9594}" srcOrd="1" destOrd="0" presId="urn:microsoft.com/office/officeart/2005/8/layout/vProcess5"/>
    <dgm:cxn modelId="{DE59BE11-560E-A54A-BE74-7E066B815D16}" type="presOf" srcId="{6554D619-C84E-4BA9-8139-00AB7773AE5A}" destId="{3AF564AB-C250-1948-93C6-C1BA6A4CB608}" srcOrd="1" destOrd="0" presId="urn:microsoft.com/office/officeart/2005/8/layout/vProcess5"/>
    <dgm:cxn modelId="{D818B11C-A2C9-5D44-9758-8973E854214B}" type="presOf" srcId="{7CAF572D-27C9-47E3-9A30-26938775ED34}" destId="{FC4267A0-AC72-684F-8471-FEAC2882F3C4}" srcOrd="1" destOrd="0" presId="urn:microsoft.com/office/officeart/2005/8/layout/vProcess5"/>
    <dgm:cxn modelId="{9F883054-B8DB-3248-95A6-BA526F3E6F75}" type="presOf" srcId="{55624A3A-5D34-4D52-ACBF-B8BE39232E60}" destId="{13E117D6-709F-3947-9EDB-42696AC343B0}" srcOrd="0" destOrd="0" presId="urn:microsoft.com/office/officeart/2005/8/layout/vProcess5"/>
    <dgm:cxn modelId="{A3A95E65-D62B-7249-A830-CD27863D786B}" type="presOf" srcId="{7CAF572D-27C9-47E3-9A30-26938775ED34}" destId="{D78E6E3B-5423-9042-B3AB-11B7E891ABBF}" srcOrd="0" destOrd="0" presId="urn:microsoft.com/office/officeart/2005/8/layout/vProcess5"/>
    <dgm:cxn modelId="{20B7526A-3C0F-7A4B-82CA-FF320DC1D8A4}" type="presOf" srcId="{6FCE3D21-2AC2-47B0-85C8-2FF5D5B1D70D}" destId="{B69E8C25-BB4B-F441-86EA-0E3F8CC5C52E}" srcOrd="0" destOrd="0" presId="urn:microsoft.com/office/officeart/2005/8/layout/vProcess5"/>
    <dgm:cxn modelId="{A5D6DA79-E0A1-9244-A10C-D7B9BAF1DABD}" type="presOf" srcId="{6554D619-C84E-4BA9-8139-00AB7773AE5A}" destId="{15509DD6-4458-6F46-89F3-15DD06089DFD}" srcOrd="0" destOrd="0" presId="urn:microsoft.com/office/officeart/2005/8/layout/vProcess5"/>
    <dgm:cxn modelId="{A7117C96-E53D-E34F-A9AC-68F3D507EA22}" type="presOf" srcId="{676B273E-A455-4146-A7F6-81419478E85E}" destId="{FCAAA4E0-EB69-F74E-B4F1-BFD4B696B3B4}" srcOrd="0" destOrd="0" presId="urn:microsoft.com/office/officeart/2005/8/layout/vProcess5"/>
    <dgm:cxn modelId="{8910A3A1-51E9-3F43-88BB-CAF1EF5E8496}" type="presOf" srcId="{9F90274C-85E2-447D-9347-C708DEFA47E9}" destId="{845A0D53-C5A1-884B-9E13-1F0A37D2FBB1}" srcOrd="0" destOrd="0" presId="urn:microsoft.com/office/officeart/2005/8/layout/vProcess5"/>
    <dgm:cxn modelId="{BE0887B4-5CB9-4566-BEDD-433AB0AD9C40}" srcId="{6FCE3D21-2AC2-47B0-85C8-2FF5D5B1D70D}" destId="{6554D619-C84E-4BA9-8139-00AB7773AE5A}" srcOrd="4" destOrd="0" parTransId="{607F57AE-8BEF-4A53-A671-F55483EEF9B4}" sibTransId="{279F3A3E-D82A-41F4-AECE-25CF52503CC9}"/>
    <dgm:cxn modelId="{D92337B9-4678-D940-8E2E-6FDCF071FFFA}" type="presOf" srcId="{D1BFC339-B726-42EF-A3F4-598BBDF32E3D}" destId="{02C05248-1C2F-A54F-826E-02FFAABCF932}" srcOrd="0" destOrd="0" presId="urn:microsoft.com/office/officeart/2005/8/layout/vProcess5"/>
    <dgm:cxn modelId="{D5548DC1-E0FF-4B09-8CCD-7448A83BFFCC}" srcId="{6FCE3D21-2AC2-47B0-85C8-2FF5D5B1D70D}" destId="{6C5799B4-5D55-481A-BC6B-81FCAEEA744B}" srcOrd="0" destOrd="0" parTransId="{886983CC-72FB-4D91-B715-1EC60E37AC8F}" sibTransId="{55624A3A-5D34-4D52-ACBF-B8BE39232E60}"/>
    <dgm:cxn modelId="{2D5928C5-BB8A-374A-A1BE-A05672BBC782}" type="presOf" srcId="{8EBE453D-74BD-4A41-A15E-A9D318145B39}" destId="{DE4C1F05-905C-A24F-9829-BAF1BB53C508}" srcOrd="1" destOrd="0" presId="urn:microsoft.com/office/officeart/2005/8/layout/vProcess5"/>
    <dgm:cxn modelId="{345436C9-B7FE-E542-A9EF-DD6C768BA268}" type="presOf" srcId="{C4AECAE0-38B2-40C3-866D-3CDED1414D58}" destId="{EEF6BFD4-2BAE-6045-85DF-83EF9E7EF312}" srcOrd="1" destOrd="0" presId="urn:microsoft.com/office/officeart/2005/8/layout/vProcess5"/>
    <dgm:cxn modelId="{5DDCDDCC-4EEA-44EB-97F7-8C0FF21C6EB2}" srcId="{6FCE3D21-2AC2-47B0-85C8-2FF5D5B1D70D}" destId="{8EBE453D-74BD-4A41-A15E-A9D318145B39}" srcOrd="2" destOrd="0" parTransId="{05D4E4F8-65E3-4E61-97E3-B9BE9EF578AC}" sibTransId="{676B273E-A455-4146-A7F6-81419478E85E}"/>
    <dgm:cxn modelId="{1874B3EC-6805-49D2-ADA8-D7FC2B9C1C24}" srcId="{6FCE3D21-2AC2-47B0-85C8-2FF5D5B1D70D}" destId="{C4AECAE0-38B2-40C3-866D-3CDED1414D58}" srcOrd="3" destOrd="0" parTransId="{29762D96-E51B-4979-B15E-1FF1948DDC70}" sibTransId="{9F90274C-85E2-447D-9347-C708DEFA47E9}"/>
    <dgm:cxn modelId="{F16CA2EE-D302-4540-A87E-A1DA57C4A946}" srcId="{6FCE3D21-2AC2-47B0-85C8-2FF5D5B1D70D}" destId="{7CAF572D-27C9-47E3-9A30-26938775ED34}" srcOrd="1" destOrd="0" parTransId="{7F4B6582-9D5C-444C-8468-7715C6BDDE06}" sibTransId="{D1BFC339-B726-42EF-A3F4-598BBDF32E3D}"/>
    <dgm:cxn modelId="{ADCCD0F6-3F34-BC4E-9ECD-9B5118223CFF}" type="presOf" srcId="{6C5799B4-5D55-481A-BC6B-81FCAEEA744B}" destId="{F18C44BB-6BF8-B74C-B4FA-E7FE515D115C}" srcOrd="0" destOrd="0" presId="urn:microsoft.com/office/officeart/2005/8/layout/vProcess5"/>
    <dgm:cxn modelId="{90F102FF-FABD-F74E-A774-29BD54F6E80D}" type="presOf" srcId="{C4AECAE0-38B2-40C3-866D-3CDED1414D58}" destId="{E87BF2A8-6E7E-D940-BFF8-92394044006D}" srcOrd="0" destOrd="0" presId="urn:microsoft.com/office/officeart/2005/8/layout/vProcess5"/>
    <dgm:cxn modelId="{CFB04BC6-212E-9343-9918-856981614D65}" type="presParOf" srcId="{B69E8C25-BB4B-F441-86EA-0E3F8CC5C52E}" destId="{8675ACA0-5A95-484D-A3C3-75037F107509}" srcOrd="0" destOrd="0" presId="urn:microsoft.com/office/officeart/2005/8/layout/vProcess5"/>
    <dgm:cxn modelId="{2F984F8F-9E48-7044-9118-CD37A5EFBE78}" type="presParOf" srcId="{B69E8C25-BB4B-F441-86EA-0E3F8CC5C52E}" destId="{F18C44BB-6BF8-B74C-B4FA-E7FE515D115C}" srcOrd="1" destOrd="0" presId="urn:microsoft.com/office/officeart/2005/8/layout/vProcess5"/>
    <dgm:cxn modelId="{0CF3BD59-5D28-1B4E-8D35-2B7C971CF118}" type="presParOf" srcId="{B69E8C25-BB4B-F441-86EA-0E3F8CC5C52E}" destId="{D78E6E3B-5423-9042-B3AB-11B7E891ABBF}" srcOrd="2" destOrd="0" presId="urn:microsoft.com/office/officeart/2005/8/layout/vProcess5"/>
    <dgm:cxn modelId="{052F8D45-1606-CF46-AED2-1B870A20A599}" type="presParOf" srcId="{B69E8C25-BB4B-F441-86EA-0E3F8CC5C52E}" destId="{437D7468-F9CE-FB40-AA70-549C87F7A673}" srcOrd="3" destOrd="0" presId="urn:microsoft.com/office/officeart/2005/8/layout/vProcess5"/>
    <dgm:cxn modelId="{AE2CC9D8-7C57-264E-9A9E-8EF4D66AF5E3}" type="presParOf" srcId="{B69E8C25-BB4B-F441-86EA-0E3F8CC5C52E}" destId="{E87BF2A8-6E7E-D940-BFF8-92394044006D}" srcOrd="4" destOrd="0" presId="urn:microsoft.com/office/officeart/2005/8/layout/vProcess5"/>
    <dgm:cxn modelId="{EC35404C-02E9-A14A-8192-72DE247B552F}" type="presParOf" srcId="{B69E8C25-BB4B-F441-86EA-0E3F8CC5C52E}" destId="{15509DD6-4458-6F46-89F3-15DD06089DFD}" srcOrd="5" destOrd="0" presId="urn:microsoft.com/office/officeart/2005/8/layout/vProcess5"/>
    <dgm:cxn modelId="{47B4C014-750A-4441-8578-424CB688DF72}" type="presParOf" srcId="{B69E8C25-BB4B-F441-86EA-0E3F8CC5C52E}" destId="{13E117D6-709F-3947-9EDB-42696AC343B0}" srcOrd="6" destOrd="0" presId="urn:microsoft.com/office/officeart/2005/8/layout/vProcess5"/>
    <dgm:cxn modelId="{7E96225F-2284-194E-8A24-8AF1961B6C0B}" type="presParOf" srcId="{B69E8C25-BB4B-F441-86EA-0E3F8CC5C52E}" destId="{02C05248-1C2F-A54F-826E-02FFAABCF932}" srcOrd="7" destOrd="0" presId="urn:microsoft.com/office/officeart/2005/8/layout/vProcess5"/>
    <dgm:cxn modelId="{B4B8FFA9-8A52-2649-9A64-9650CA917CF6}" type="presParOf" srcId="{B69E8C25-BB4B-F441-86EA-0E3F8CC5C52E}" destId="{FCAAA4E0-EB69-F74E-B4F1-BFD4B696B3B4}" srcOrd="8" destOrd="0" presId="urn:microsoft.com/office/officeart/2005/8/layout/vProcess5"/>
    <dgm:cxn modelId="{1CD29B8D-6D53-4145-8427-0FB0FE4504D5}" type="presParOf" srcId="{B69E8C25-BB4B-F441-86EA-0E3F8CC5C52E}" destId="{845A0D53-C5A1-884B-9E13-1F0A37D2FBB1}" srcOrd="9" destOrd="0" presId="urn:microsoft.com/office/officeart/2005/8/layout/vProcess5"/>
    <dgm:cxn modelId="{4CC17A87-531E-B34A-A4EB-564B1943FE10}" type="presParOf" srcId="{B69E8C25-BB4B-F441-86EA-0E3F8CC5C52E}" destId="{E31D8D9A-52AF-DC4E-8DCF-88CD8F4A9594}" srcOrd="10" destOrd="0" presId="urn:microsoft.com/office/officeart/2005/8/layout/vProcess5"/>
    <dgm:cxn modelId="{4322FE57-E40B-404C-90BA-23E40E7DB64A}" type="presParOf" srcId="{B69E8C25-BB4B-F441-86EA-0E3F8CC5C52E}" destId="{FC4267A0-AC72-684F-8471-FEAC2882F3C4}" srcOrd="11" destOrd="0" presId="urn:microsoft.com/office/officeart/2005/8/layout/vProcess5"/>
    <dgm:cxn modelId="{67C0D3EB-ECB8-164C-A1DD-4B9E2265EC2E}" type="presParOf" srcId="{B69E8C25-BB4B-F441-86EA-0E3F8CC5C52E}" destId="{DE4C1F05-905C-A24F-9829-BAF1BB53C508}" srcOrd="12" destOrd="0" presId="urn:microsoft.com/office/officeart/2005/8/layout/vProcess5"/>
    <dgm:cxn modelId="{041B27DE-4B16-D342-927D-F6119F5A82D0}" type="presParOf" srcId="{B69E8C25-BB4B-F441-86EA-0E3F8CC5C52E}" destId="{EEF6BFD4-2BAE-6045-85DF-83EF9E7EF312}" srcOrd="13" destOrd="0" presId="urn:microsoft.com/office/officeart/2005/8/layout/vProcess5"/>
    <dgm:cxn modelId="{E00AABB3-F402-E240-AFF4-834489D174F5}" type="presParOf" srcId="{B69E8C25-BB4B-F441-86EA-0E3F8CC5C52E}" destId="{3AF564AB-C250-1948-93C6-C1BA6A4CB60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4FA457-8E95-4FB2-8A86-FF15F4C50D9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4614707-AE5F-4DB4-999B-E69FA3A82700}">
      <dgm:prSet/>
      <dgm:spPr/>
      <dgm:t>
        <a:bodyPr/>
        <a:lstStyle/>
        <a:p>
          <a:r>
            <a:rPr lang="en-US"/>
            <a:t>Managing and diagnosing Listeria monocytogenes meningitis in severely immunocompromised patients with advanced cancer is challenging. </a:t>
          </a:r>
        </a:p>
      </dgm:t>
    </dgm:pt>
    <dgm:pt modelId="{DCA3E2BF-341B-46ED-9CD0-14E3814170A2}" type="parTrans" cxnId="{0377F2BB-DE95-47E8-B3B7-FE8522A1995F}">
      <dgm:prSet/>
      <dgm:spPr/>
      <dgm:t>
        <a:bodyPr/>
        <a:lstStyle/>
        <a:p>
          <a:endParaRPr lang="en-US"/>
        </a:p>
      </dgm:t>
    </dgm:pt>
    <dgm:pt modelId="{8BBD3355-A0F1-4B9E-BE8B-A12340C86033}" type="sibTrans" cxnId="{0377F2BB-DE95-47E8-B3B7-FE8522A1995F}">
      <dgm:prSet/>
      <dgm:spPr/>
      <dgm:t>
        <a:bodyPr/>
        <a:lstStyle/>
        <a:p>
          <a:endParaRPr lang="en-US"/>
        </a:p>
      </dgm:t>
    </dgm:pt>
    <dgm:pt modelId="{065F0606-221E-4684-A0AB-70F908B271BC}">
      <dgm:prSet/>
      <dgm:spPr/>
      <dgm:t>
        <a:bodyPr/>
        <a:lstStyle/>
        <a:p>
          <a:r>
            <a:rPr lang="en-US" dirty="0"/>
            <a:t>In this case, the presence of a biloma and disrupted gut integrity from tumor invasion facilitated the spread of opportunistic infections like Listeria.</a:t>
          </a:r>
        </a:p>
      </dgm:t>
    </dgm:pt>
    <dgm:pt modelId="{E2BB0821-446E-4ED3-8D28-EF417B807142}" type="parTrans" cxnId="{DC15B1DA-8997-45C4-9F94-21E78A157C3E}">
      <dgm:prSet/>
      <dgm:spPr/>
      <dgm:t>
        <a:bodyPr/>
        <a:lstStyle/>
        <a:p>
          <a:endParaRPr lang="en-US"/>
        </a:p>
      </dgm:t>
    </dgm:pt>
    <dgm:pt modelId="{1D2FA7EA-3CBA-4F06-BC0E-B4178DAAD2DA}" type="sibTrans" cxnId="{DC15B1DA-8997-45C4-9F94-21E78A157C3E}">
      <dgm:prSet/>
      <dgm:spPr/>
      <dgm:t>
        <a:bodyPr/>
        <a:lstStyle/>
        <a:p>
          <a:endParaRPr lang="en-US"/>
        </a:p>
      </dgm:t>
    </dgm:pt>
    <dgm:pt modelId="{EB324DB8-0A28-4F3C-AC39-C1F13D606F8F}">
      <dgm:prSet/>
      <dgm:spPr/>
      <dgm:t>
        <a:bodyPr/>
        <a:lstStyle/>
        <a:p>
          <a:r>
            <a:rPr lang="en-US"/>
            <a:t>The typical presentation of bacterial meningitis with fever, stiffness, and altered sensorium is not as common in the elderly and immunocompromised, especially in Listeria meningitis. </a:t>
          </a:r>
        </a:p>
      </dgm:t>
    </dgm:pt>
    <dgm:pt modelId="{F62EACBF-275C-4A62-A70B-1C0802C00489}" type="parTrans" cxnId="{BCBB7349-8BFB-4503-B79B-B17D652828FF}">
      <dgm:prSet/>
      <dgm:spPr/>
      <dgm:t>
        <a:bodyPr/>
        <a:lstStyle/>
        <a:p>
          <a:endParaRPr lang="en-US"/>
        </a:p>
      </dgm:t>
    </dgm:pt>
    <dgm:pt modelId="{1C4B73E8-4BA8-4E5C-972B-7E45B5B50007}" type="sibTrans" cxnId="{BCBB7349-8BFB-4503-B79B-B17D652828FF}">
      <dgm:prSet/>
      <dgm:spPr/>
      <dgm:t>
        <a:bodyPr/>
        <a:lstStyle/>
        <a:p>
          <a:endParaRPr lang="en-US"/>
        </a:p>
      </dgm:t>
    </dgm:pt>
    <dgm:pt modelId="{4187A599-AB52-4A2B-A6A1-ECCCBF653B2E}">
      <dgm:prSet/>
      <dgm:spPr/>
      <dgm:t>
        <a:bodyPr/>
        <a:lstStyle/>
        <a:p>
          <a:r>
            <a:rPr lang="en-US"/>
            <a:t>Additionally, CSF findings in Listeria meningitis can differ. Specifically, there is often an elevated glucose in the fluid as well as either low or elevated cell counts as in this case [1]. </a:t>
          </a:r>
        </a:p>
      </dgm:t>
    </dgm:pt>
    <dgm:pt modelId="{716864A1-9AD0-4553-889F-99CEB777E1B5}" type="parTrans" cxnId="{68DF6125-F289-4901-8834-8339946F54D4}">
      <dgm:prSet/>
      <dgm:spPr/>
      <dgm:t>
        <a:bodyPr/>
        <a:lstStyle/>
        <a:p>
          <a:endParaRPr lang="en-US"/>
        </a:p>
      </dgm:t>
    </dgm:pt>
    <dgm:pt modelId="{51A2631A-5289-416C-AE76-3233599669F7}" type="sibTrans" cxnId="{68DF6125-F289-4901-8834-8339946F54D4}">
      <dgm:prSet/>
      <dgm:spPr/>
      <dgm:t>
        <a:bodyPr/>
        <a:lstStyle/>
        <a:p>
          <a:endParaRPr lang="en-US"/>
        </a:p>
      </dgm:t>
    </dgm:pt>
    <dgm:pt modelId="{7C88BEA5-8DE6-2F4B-A548-CE9135B596B5}" type="pres">
      <dgm:prSet presAssocID="{624FA457-8E95-4FB2-8A86-FF15F4C50D98}" presName="vert0" presStyleCnt="0">
        <dgm:presLayoutVars>
          <dgm:dir/>
          <dgm:animOne val="branch"/>
          <dgm:animLvl val="lvl"/>
        </dgm:presLayoutVars>
      </dgm:prSet>
      <dgm:spPr/>
    </dgm:pt>
    <dgm:pt modelId="{3544384B-9245-4F45-96AD-481000A96A63}" type="pres">
      <dgm:prSet presAssocID="{A4614707-AE5F-4DB4-999B-E69FA3A82700}" presName="thickLine" presStyleLbl="alignNode1" presStyleIdx="0" presStyleCnt="4"/>
      <dgm:spPr/>
    </dgm:pt>
    <dgm:pt modelId="{70944ECB-350F-0B4D-9F44-1417C3549062}" type="pres">
      <dgm:prSet presAssocID="{A4614707-AE5F-4DB4-999B-E69FA3A82700}" presName="horz1" presStyleCnt="0"/>
      <dgm:spPr/>
    </dgm:pt>
    <dgm:pt modelId="{FA814B7C-43F1-6647-B7AE-2ABEF0EE9F49}" type="pres">
      <dgm:prSet presAssocID="{A4614707-AE5F-4DB4-999B-E69FA3A82700}" presName="tx1" presStyleLbl="revTx" presStyleIdx="0" presStyleCnt="4"/>
      <dgm:spPr/>
    </dgm:pt>
    <dgm:pt modelId="{BA69D7AE-4116-134D-93BA-0BDD93EA4240}" type="pres">
      <dgm:prSet presAssocID="{A4614707-AE5F-4DB4-999B-E69FA3A82700}" presName="vert1" presStyleCnt="0"/>
      <dgm:spPr/>
    </dgm:pt>
    <dgm:pt modelId="{30A9DF3F-6034-EB4C-8E48-EF0B2C8420B8}" type="pres">
      <dgm:prSet presAssocID="{065F0606-221E-4684-A0AB-70F908B271BC}" presName="thickLine" presStyleLbl="alignNode1" presStyleIdx="1" presStyleCnt="4"/>
      <dgm:spPr/>
    </dgm:pt>
    <dgm:pt modelId="{1004A06B-3A21-B045-9A97-819668175EF2}" type="pres">
      <dgm:prSet presAssocID="{065F0606-221E-4684-A0AB-70F908B271BC}" presName="horz1" presStyleCnt="0"/>
      <dgm:spPr/>
    </dgm:pt>
    <dgm:pt modelId="{5CEB857F-A6CA-D34F-84FD-783BDC238385}" type="pres">
      <dgm:prSet presAssocID="{065F0606-221E-4684-A0AB-70F908B271BC}" presName="tx1" presStyleLbl="revTx" presStyleIdx="1" presStyleCnt="4"/>
      <dgm:spPr/>
    </dgm:pt>
    <dgm:pt modelId="{C76C175B-AB42-DB43-9BD8-CBF44D0E0335}" type="pres">
      <dgm:prSet presAssocID="{065F0606-221E-4684-A0AB-70F908B271BC}" presName="vert1" presStyleCnt="0"/>
      <dgm:spPr/>
    </dgm:pt>
    <dgm:pt modelId="{A46932D8-906E-6D4C-940C-047A265E191A}" type="pres">
      <dgm:prSet presAssocID="{EB324DB8-0A28-4F3C-AC39-C1F13D606F8F}" presName="thickLine" presStyleLbl="alignNode1" presStyleIdx="2" presStyleCnt="4"/>
      <dgm:spPr/>
    </dgm:pt>
    <dgm:pt modelId="{BA14AFF0-EBE7-5542-9812-B66AB9EC1D70}" type="pres">
      <dgm:prSet presAssocID="{EB324DB8-0A28-4F3C-AC39-C1F13D606F8F}" presName="horz1" presStyleCnt="0"/>
      <dgm:spPr/>
    </dgm:pt>
    <dgm:pt modelId="{EA6E0B46-C156-554B-9626-7C569ED5E93E}" type="pres">
      <dgm:prSet presAssocID="{EB324DB8-0A28-4F3C-AC39-C1F13D606F8F}" presName="tx1" presStyleLbl="revTx" presStyleIdx="2" presStyleCnt="4"/>
      <dgm:spPr/>
    </dgm:pt>
    <dgm:pt modelId="{94B7867A-C2B5-214B-B52E-070622EE1AAC}" type="pres">
      <dgm:prSet presAssocID="{EB324DB8-0A28-4F3C-AC39-C1F13D606F8F}" presName="vert1" presStyleCnt="0"/>
      <dgm:spPr/>
    </dgm:pt>
    <dgm:pt modelId="{EEFC0DF7-C7F3-FD4D-BA10-5BA0107B187C}" type="pres">
      <dgm:prSet presAssocID="{4187A599-AB52-4A2B-A6A1-ECCCBF653B2E}" presName="thickLine" presStyleLbl="alignNode1" presStyleIdx="3" presStyleCnt="4"/>
      <dgm:spPr/>
    </dgm:pt>
    <dgm:pt modelId="{C03544E1-8DC2-F94D-92CA-57A63B0ACC4A}" type="pres">
      <dgm:prSet presAssocID="{4187A599-AB52-4A2B-A6A1-ECCCBF653B2E}" presName="horz1" presStyleCnt="0"/>
      <dgm:spPr/>
    </dgm:pt>
    <dgm:pt modelId="{FC3D339D-1B61-FE42-A760-1D723F70E72E}" type="pres">
      <dgm:prSet presAssocID="{4187A599-AB52-4A2B-A6A1-ECCCBF653B2E}" presName="tx1" presStyleLbl="revTx" presStyleIdx="3" presStyleCnt="4"/>
      <dgm:spPr/>
    </dgm:pt>
    <dgm:pt modelId="{88249DB3-485F-344D-B322-6CD154FE7AB6}" type="pres">
      <dgm:prSet presAssocID="{4187A599-AB52-4A2B-A6A1-ECCCBF653B2E}" presName="vert1" presStyleCnt="0"/>
      <dgm:spPr/>
    </dgm:pt>
  </dgm:ptLst>
  <dgm:cxnLst>
    <dgm:cxn modelId="{AA704D07-C6A6-9948-A0B8-54080F9CCFF9}" type="presOf" srcId="{065F0606-221E-4684-A0AB-70F908B271BC}" destId="{5CEB857F-A6CA-D34F-84FD-783BDC238385}" srcOrd="0" destOrd="0" presId="urn:microsoft.com/office/officeart/2008/layout/LinedList"/>
    <dgm:cxn modelId="{F7F1E508-35E6-1B41-B947-A67C11944B2B}" type="presOf" srcId="{EB324DB8-0A28-4F3C-AC39-C1F13D606F8F}" destId="{EA6E0B46-C156-554B-9626-7C569ED5E93E}" srcOrd="0" destOrd="0" presId="urn:microsoft.com/office/officeart/2008/layout/LinedList"/>
    <dgm:cxn modelId="{96DD030A-53B4-3E48-B93E-25594D1667C1}" type="presOf" srcId="{4187A599-AB52-4A2B-A6A1-ECCCBF653B2E}" destId="{FC3D339D-1B61-FE42-A760-1D723F70E72E}" srcOrd="0" destOrd="0" presId="urn:microsoft.com/office/officeart/2008/layout/LinedList"/>
    <dgm:cxn modelId="{68DF6125-F289-4901-8834-8339946F54D4}" srcId="{624FA457-8E95-4FB2-8A86-FF15F4C50D98}" destId="{4187A599-AB52-4A2B-A6A1-ECCCBF653B2E}" srcOrd="3" destOrd="0" parTransId="{716864A1-9AD0-4553-889F-99CEB777E1B5}" sibTransId="{51A2631A-5289-416C-AE76-3233599669F7}"/>
    <dgm:cxn modelId="{BCBB7349-8BFB-4503-B79B-B17D652828FF}" srcId="{624FA457-8E95-4FB2-8A86-FF15F4C50D98}" destId="{EB324DB8-0A28-4F3C-AC39-C1F13D606F8F}" srcOrd="2" destOrd="0" parTransId="{F62EACBF-275C-4A62-A70B-1C0802C00489}" sibTransId="{1C4B73E8-4BA8-4E5C-972B-7E45B5B50007}"/>
    <dgm:cxn modelId="{54EED672-CB76-DC42-A093-897B32C0BC4B}" type="presOf" srcId="{A4614707-AE5F-4DB4-999B-E69FA3A82700}" destId="{FA814B7C-43F1-6647-B7AE-2ABEF0EE9F49}" srcOrd="0" destOrd="0" presId="urn:microsoft.com/office/officeart/2008/layout/LinedList"/>
    <dgm:cxn modelId="{AD0CF48D-4CBF-BC4C-879B-64DC161F9EF2}" type="presOf" srcId="{624FA457-8E95-4FB2-8A86-FF15F4C50D98}" destId="{7C88BEA5-8DE6-2F4B-A548-CE9135B596B5}" srcOrd="0" destOrd="0" presId="urn:microsoft.com/office/officeart/2008/layout/LinedList"/>
    <dgm:cxn modelId="{0377F2BB-DE95-47E8-B3B7-FE8522A1995F}" srcId="{624FA457-8E95-4FB2-8A86-FF15F4C50D98}" destId="{A4614707-AE5F-4DB4-999B-E69FA3A82700}" srcOrd="0" destOrd="0" parTransId="{DCA3E2BF-341B-46ED-9CD0-14E3814170A2}" sibTransId="{8BBD3355-A0F1-4B9E-BE8B-A12340C86033}"/>
    <dgm:cxn modelId="{DC15B1DA-8997-45C4-9F94-21E78A157C3E}" srcId="{624FA457-8E95-4FB2-8A86-FF15F4C50D98}" destId="{065F0606-221E-4684-A0AB-70F908B271BC}" srcOrd="1" destOrd="0" parTransId="{E2BB0821-446E-4ED3-8D28-EF417B807142}" sibTransId="{1D2FA7EA-3CBA-4F06-BC0E-B4178DAAD2DA}"/>
    <dgm:cxn modelId="{207634A6-827F-3C4F-8B9F-30FB63BE7F05}" type="presParOf" srcId="{7C88BEA5-8DE6-2F4B-A548-CE9135B596B5}" destId="{3544384B-9245-4F45-96AD-481000A96A63}" srcOrd="0" destOrd="0" presId="urn:microsoft.com/office/officeart/2008/layout/LinedList"/>
    <dgm:cxn modelId="{97990C79-CBA4-4A47-BA8F-3FD370B701A4}" type="presParOf" srcId="{7C88BEA5-8DE6-2F4B-A548-CE9135B596B5}" destId="{70944ECB-350F-0B4D-9F44-1417C3549062}" srcOrd="1" destOrd="0" presId="urn:microsoft.com/office/officeart/2008/layout/LinedList"/>
    <dgm:cxn modelId="{066C5759-2C68-7E4D-AD86-0DF870415EBF}" type="presParOf" srcId="{70944ECB-350F-0B4D-9F44-1417C3549062}" destId="{FA814B7C-43F1-6647-B7AE-2ABEF0EE9F49}" srcOrd="0" destOrd="0" presId="urn:microsoft.com/office/officeart/2008/layout/LinedList"/>
    <dgm:cxn modelId="{257B2523-B644-F14B-8032-E8B6D1201467}" type="presParOf" srcId="{70944ECB-350F-0B4D-9F44-1417C3549062}" destId="{BA69D7AE-4116-134D-93BA-0BDD93EA4240}" srcOrd="1" destOrd="0" presId="urn:microsoft.com/office/officeart/2008/layout/LinedList"/>
    <dgm:cxn modelId="{DC1FE14D-6491-6342-B087-F3C0262C7C47}" type="presParOf" srcId="{7C88BEA5-8DE6-2F4B-A548-CE9135B596B5}" destId="{30A9DF3F-6034-EB4C-8E48-EF0B2C8420B8}" srcOrd="2" destOrd="0" presId="urn:microsoft.com/office/officeart/2008/layout/LinedList"/>
    <dgm:cxn modelId="{93D2C1A8-DC44-C44C-B428-E312C98C58D3}" type="presParOf" srcId="{7C88BEA5-8DE6-2F4B-A548-CE9135B596B5}" destId="{1004A06B-3A21-B045-9A97-819668175EF2}" srcOrd="3" destOrd="0" presId="urn:microsoft.com/office/officeart/2008/layout/LinedList"/>
    <dgm:cxn modelId="{C84F1B36-565C-0F46-86FD-DC5929959DD9}" type="presParOf" srcId="{1004A06B-3A21-B045-9A97-819668175EF2}" destId="{5CEB857F-A6CA-D34F-84FD-783BDC238385}" srcOrd="0" destOrd="0" presId="urn:microsoft.com/office/officeart/2008/layout/LinedList"/>
    <dgm:cxn modelId="{E041ABEC-DD5A-C54E-B964-89A0F8DB01C3}" type="presParOf" srcId="{1004A06B-3A21-B045-9A97-819668175EF2}" destId="{C76C175B-AB42-DB43-9BD8-CBF44D0E0335}" srcOrd="1" destOrd="0" presId="urn:microsoft.com/office/officeart/2008/layout/LinedList"/>
    <dgm:cxn modelId="{E00BE802-3AE3-1A4B-8F01-C867FCD6F6BE}" type="presParOf" srcId="{7C88BEA5-8DE6-2F4B-A548-CE9135B596B5}" destId="{A46932D8-906E-6D4C-940C-047A265E191A}" srcOrd="4" destOrd="0" presId="urn:microsoft.com/office/officeart/2008/layout/LinedList"/>
    <dgm:cxn modelId="{10420145-6699-4843-9C84-FE363C400105}" type="presParOf" srcId="{7C88BEA5-8DE6-2F4B-A548-CE9135B596B5}" destId="{BA14AFF0-EBE7-5542-9812-B66AB9EC1D70}" srcOrd="5" destOrd="0" presId="urn:microsoft.com/office/officeart/2008/layout/LinedList"/>
    <dgm:cxn modelId="{3B897AA6-8982-3246-9DE3-08B805506CE9}" type="presParOf" srcId="{BA14AFF0-EBE7-5542-9812-B66AB9EC1D70}" destId="{EA6E0B46-C156-554B-9626-7C569ED5E93E}" srcOrd="0" destOrd="0" presId="urn:microsoft.com/office/officeart/2008/layout/LinedList"/>
    <dgm:cxn modelId="{A30A8B5D-0D5C-D947-8399-F9F50812B5A7}" type="presParOf" srcId="{BA14AFF0-EBE7-5542-9812-B66AB9EC1D70}" destId="{94B7867A-C2B5-214B-B52E-070622EE1AAC}" srcOrd="1" destOrd="0" presId="urn:microsoft.com/office/officeart/2008/layout/LinedList"/>
    <dgm:cxn modelId="{0F7E5A6D-0082-6E4F-9E66-CCE714D83BB8}" type="presParOf" srcId="{7C88BEA5-8DE6-2F4B-A548-CE9135B596B5}" destId="{EEFC0DF7-C7F3-FD4D-BA10-5BA0107B187C}" srcOrd="6" destOrd="0" presId="urn:microsoft.com/office/officeart/2008/layout/LinedList"/>
    <dgm:cxn modelId="{5C3BB47B-B7B7-7F47-921F-558917E2C6AD}" type="presParOf" srcId="{7C88BEA5-8DE6-2F4B-A548-CE9135B596B5}" destId="{C03544E1-8DC2-F94D-92CA-57A63B0ACC4A}" srcOrd="7" destOrd="0" presId="urn:microsoft.com/office/officeart/2008/layout/LinedList"/>
    <dgm:cxn modelId="{FC213019-79D8-3642-A8C7-F32F8925E6D2}" type="presParOf" srcId="{C03544E1-8DC2-F94D-92CA-57A63B0ACC4A}" destId="{FC3D339D-1B61-FE42-A760-1D723F70E72E}" srcOrd="0" destOrd="0" presId="urn:microsoft.com/office/officeart/2008/layout/LinedList"/>
    <dgm:cxn modelId="{BFE5A035-0AF6-CA42-A540-E69E0A318691}" type="presParOf" srcId="{C03544E1-8DC2-F94D-92CA-57A63B0ACC4A}" destId="{88249DB3-485F-344D-B322-6CD154FE7AB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8C42F0-A661-413F-940A-AE1A7D4A85FA}"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76912AD8-C129-49BA-B27C-A2F21E8B1E8B}">
      <dgm:prSet/>
      <dgm:spPr/>
      <dgm:t>
        <a:bodyPr/>
        <a:lstStyle/>
        <a:p>
          <a:r>
            <a:rPr lang="en-US" dirty="0"/>
            <a:t>Blood and cerebrospinal fluid cultures exhibit Listeria higher counts than other bacteria [2, 3]. </a:t>
          </a:r>
        </a:p>
      </dgm:t>
    </dgm:pt>
    <dgm:pt modelId="{0027C70A-A260-4E00-89C1-F46F027FB103}" type="parTrans" cxnId="{FD6C9C8F-82DB-4F1B-A66F-EDCCFA600589}">
      <dgm:prSet/>
      <dgm:spPr/>
      <dgm:t>
        <a:bodyPr/>
        <a:lstStyle/>
        <a:p>
          <a:endParaRPr lang="en-US"/>
        </a:p>
      </dgm:t>
    </dgm:pt>
    <dgm:pt modelId="{2C547785-AC45-40FC-A9BB-A9E5FDC7933D}" type="sibTrans" cxnId="{FD6C9C8F-82DB-4F1B-A66F-EDCCFA600589}">
      <dgm:prSet/>
      <dgm:spPr/>
      <dgm:t>
        <a:bodyPr/>
        <a:lstStyle/>
        <a:p>
          <a:endParaRPr lang="en-US"/>
        </a:p>
      </dgm:t>
    </dgm:pt>
    <dgm:pt modelId="{0FC7EE93-9668-4339-8A2B-43F3A4000F37}">
      <dgm:prSet/>
      <dgm:spPr/>
      <dgm:t>
        <a:bodyPr/>
        <a:lstStyle/>
        <a:p>
          <a:r>
            <a:rPr lang="en-US" dirty="0"/>
            <a:t>For Listeria meningitis, studies have shown that 46% to 63% of blood cultures and 93% of cerebrospinal fluid cultures are positive [2, 3].  </a:t>
          </a:r>
        </a:p>
      </dgm:t>
    </dgm:pt>
    <dgm:pt modelId="{23B17DB6-2F1F-44F2-A3D4-1E3E67845D7B}" type="parTrans" cxnId="{EA987998-55AE-4412-AE7E-52608280C3DD}">
      <dgm:prSet/>
      <dgm:spPr/>
      <dgm:t>
        <a:bodyPr/>
        <a:lstStyle/>
        <a:p>
          <a:endParaRPr lang="en-US"/>
        </a:p>
      </dgm:t>
    </dgm:pt>
    <dgm:pt modelId="{17C46D0D-AF1E-4A63-ACA2-133001A80DFC}" type="sibTrans" cxnId="{EA987998-55AE-4412-AE7E-52608280C3DD}">
      <dgm:prSet/>
      <dgm:spPr/>
      <dgm:t>
        <a:bodyPr/>
        <a:lstStyle/>
        <a:p>
          <a:endParaRPr lang="en-US"/>
        </a:p>
      </dgm:t>
    </dgm:pt>
    <dgm:pt modelId="{62463026-8B55-431C-B767-9B2D1E9B53B6}">
      <dgm:prSet/>
      <dgm:spPr/>
      <dgm:t>
        <a:bodyPr/>
        <a:lstStyle/>
        <a:p>
          <a:r>
            <a:rPr lang="en-US" dirty="0"/>
            <a:t>The use of ampicillin and gentamicin significantly reduces clinical mortality [4]. </a:t>
          </a:r>
        </a:p>
      </dgm:t>
    </dgm:pt>
    <dgm:pt modelId="{AE6DD159-7D68-473B-B4C1-6D910858C1EA}" type="parTrans" cxnId="{A32FBD6B-0EEB-42C7-B7AB-498ECB7693A7}">
      <dgm:prSet/>
      <dgm:spPr/>
      <dgm:t>
        <a:bodyPr/>
        <a:lstStyle/>
        <a:p>
          <a:endParaRPr lang="en-US"/>
        </a:p>
      </dgm:t>
    </dgm:pt>
    <dgm:pt modelId="{6B5C7396-A509-47DB-B2FC-496B96904FA0}" type="sibTrans" cxnId="{A32FBD6B-0EEB-42C7-B7AB-498ECB7693A7}">
      <dgm:prSet/>
      <dgm:spPr/>
      <dgm:t>
        <a:bodyPr/>
        <a:lstStyle/>
        <a:p>
          <a:endParaRPr lang="en-US"/>
        </a:p>
      </dgm:t>
    </dgm:pt>
    <dgm:pt modelId="{B354809D-3D92-7749-B3FF-D41A683AE8E8}" type="pres">
      <dgm:prSet presAssocID="{908C42F0-A661-413F-940A-AE1A7D4A85FA}" presName="vert0" presStyleCnt="0">
        <dgm:presLayoutVars>
          <dgm:dir/>
          <dgm:animOne val="branch"/>
          <dgm:animLvl val="lvl"/>
        </dgm:presLayoutVars>
      </dgm:prSet>
      <dgm:spPr/>
    </dgm:pt>
    <dgm:pt modelId="{DDDBF585-0F79-474D-8BB2-A8330E236F21}" type="pres">
      <dgm:prSet presAssocID="{76912AD8-C129-49BA-B27C-A2F21E8B1E8B}" presName="thickLine" presStyleLbl="alignNode1" presStyleIdx="0" presStyleCnt="3"/>
      <dgm:spPr/>
    </dgm:pt>
    <dgm:pt modelId="{F21528F6-0D95-8C40-B1F8-33A8C951D442}" type="pres">
      <dgm:prSet presAssocID="{76912AD8-C129-49BA-B27C-A2F21E8B1E8B}" presName="horz1" presStyleCnt="0"/>
      <dgm:spPr/>
    </dgm:pt>
    <dgm:pt modelId="{3216E238-5271-5C4A-B9AE-E862AC4F8352}" type="pres">
      <dgm:prSet presAssocID="{76912AD8-C129-49BA-B27C-A2F21E8B1E8B}" presName="tx1" presStyleLbl="revTx" presStyleIdx="0" presStyleCnt="3"/>
      <dgm:spPr/>
    </dgm:pt>
    <dgm:pt modelId="{EAAD2B0D-0F62-7244-8670-5E84B47C2CBA}" type="pres">
      <dgm:prSet presAssocID="{76912AD8-C129-49BA-B27C-A2F21E8B1E8B}" presName="vert1" presStyleCnt="0"/>
      <dgm:spPr/>
    </dgm:pt>
    <dgm:pt modelId="{383BB624-D099-C748-BE36-D7735784F4FD}" type="pres">
      <dgm:prSet presAssocID="{0FC7EE93-9668-4339-8A2B-43F3A4000F37}" presName="thickLine" presStyleLbl="alignNode1" presStyleIdx="1" presStyleCnt="3"/>
      <dgm:spPr/>
    </dgm:pt>
    <dgm:pt modelId="{8D3B858F-9B42-0442-BADA-5FBB8DEED6A0}" type="pres">
      <dgm:prSet presAssocID="{0FC7EE93-9668-4339-8A2B-43F3A4000F37}" presName="horz1" presStyleCnt="0"/>
      <dgm:spPr/>
    </dgm:pt>
    <dgm:pt modelId="{5A7BD7DE-0BC6-844D-B494-3902841A30F5}" type="pres">
      <dgm:prSet presAssocID="{0FC7EE93-9668-4339-8A2B-43F3A4000F37}" presName="tx1" presStyleLbl="revTx" presStyleIdx="1" presStyleCnt="3"/>
      <dgm:spPr/>
    </dgm:pt>
    <dgm:pt modelId="{691FC370-DF3C-AD42-AC4D-7E86E3C863B7}" type="pres">
      <dgm:prSet presAssocID="{0FC7EE93-9668-4339-8A2B-43F3A4000F37}" presName="vert1" presStyleCnt="0"/>
      <dgm:spPr/>
    </dgm:pt>
    <dgm:pt modelId="{E0A96258-1F51-754E-BA37-3966DA294A41}" type="pres">
      <dgm:prSet presAssocID="{62463026-8B55-431C-B767-9B2D1E9B53B6}" presName="thickLine" presStyleLbl="alignNode1" presStyleIdx="2" presStyleCnt="3"/>
      <dgm:spPr/>
    </dgm:pt>
    <dgm:pt modelId="{C7B294C0-37BC-9D44-8A8A-1289154AAB0E}" type="pres">
      <dgm:prSet presAssocID="{62463026-8B55-431C-B767-9B2D1E9B53B6}" presName="horz1" presStyleCnt="0"/>
      <dgm:spPr/>
    </dgm:pt>
    <dgm:pt modelId="{0D79DB99-8C7D-9940-BDC6-88555F06D798}" type="pres">
      <dgm:prSet presAssocID="{62463026-8B55-431C-B767-9B2D1E9B53B6}" presName="tx1" presStyleLbl="revTx" presStyleIdx="2" presStyleCnt="3"/>
      <dgm:spPr/>
    </dgm:pt>
    <dgm:pt modelId="{0C96863A-AF91-F247-9CD6-3116FC767135}" type="pres">
      <dgm:prSet presAssocID="{62463026-8B55-431C-B767-9B2D1E9B53B6}" presName="vert1" presStyleCnt="0"/>
      <dgm:spPr/>
    </dgm:pt>
  </dgm:ptLst>
  <dgm:cxnLst>
    <dgm:cxn modelId="{E1675308-AFC3-0D40-A273-17F49B684301}" type="presOf" srcId="{76912AD8-C129-49BA-B27C-A2F21E8B1E8B}" destId="{3216E238-5271-5C4A-B9AE-E862AC4F8352}" srcOrd="0" destOrd="0" presId="urn:microsoft.com/office/officeart/2008/layout/LinedList"/>
    <dgm:cxn modelId="{A18D2111-684E-B548-861E-1F64C312963D}" type="presOf" srcId="{0FC7EE93-9668-4339-8A2B-43F3A4000F37}" destId="{5A7BD7DE-0BC6-844D-B494-3902841A30F5}" srcOrd="0" destOrd="0" presId="urn:microsoft.com/office/officeart/2008/layout/LinedList"/>
    <dgm:cxn modelId="{10E41D66-9584-9F48-8EBC-7D6C8000694D}" type="presOf" srcId="{908C42F0-A661-413F-940A-AE1A7D4A85FA}" destId="{B354809D-3D92-7749-B3FF-D41A683AE8E8}" srcOrd="0" destOrd="0" presId="urn:microsoft.com/office/officeart/2008/layout/LinedList"/>
    <dgm:cxn modelId="{A32FBD6B-0EEB-42C7-B7AB-498ECB7693A7}" srcId="{908C42F0-A661-413F-940A-AE1A7D4A85FA}" destId="{62463026-8B55-431C-B767-9B2D1E9B53B6}" srcOrd="2" destOrd="0" parTransId="{AE6DD159-7D68-473B-B4C1-6D910858C1EA}" sibTransId="{6B5C7396-A509-47DB-B2FC-496B96904FA0}"/>
    <dgm:cxn modelId="{FD6C9C8F-82DB-4F1B-A66F-EDCCFA600589}" srcId="{908C42F0-A661-413F-940A-AE1A7D4A85FA}" destId="{76912AD8-C129-49BA-B27C-A2F21E8B1E8B}" srcOrd="0" destOrd="0" parTransId="{0027C70A-A260-4E00-89C1-F46F027FB103}" sibTransId="{2C547785-AC45-40FC-A9BB-A9E5FDC7933D}"/>
    <dgm:cxn modelId="{33749F96-8EB8-704F-8A79-B4792FFF21C6}" type="presOf" srcId="{62463026-8B55-431C-B767-9B2D1E9B53B6}" destId="{0D79DB99-8C7D-9940-BDC6-88555F06D798}" srcOrd="0" destOrd="0" presId="urn:microsoft.com/office/officeart/2008/layout/LinedList"/>
    <dgm:cxn modelId="{EA987998-55AE-4412-AE7E-52608280C3DD}" srcId="{908C42F0-A661-413F-940A-AE1A7D4A85FA}" destId="{0FC7EE93-9668-4339-8A2B-43F3A4000F37}" srcOrd="1" destOrd="0" parTransId="{23B17DB6-2F1F-44F2-A3D4-1E3E67845D7B}" sibTransId="{17C46D0D-AF1E-4A63-ACA2-133001A80DFC}"/>
    <dgm:cxn modelId="{6352ED4C-5BD6-E746-9D9E-8DDB544D187A}" type="presParOf" srcId="{B354809D-3D92-7749-B3FF-D41A683AE8E8}" destId="{DDDBF585-0F79-474D-8BB2-A8330E236F21}" srcOrd="0" destOrd="0" presId="urn:microsoft.com/office/officeart/2008/layout/LinedList"/>
    <dgm:cxn modelId="{0AB1D763-1990-0F4C-8614-C374D97A77F2}" type="presParOf" srcId="{B354809D-3D92-7749-B3FF-D41A683AE8E8}" destId="{F21528F6-0D95-8C40-B1F8-33A8C951D442}" srcOrd="1" destOrd="0" presId="urn:microsoft.com/office/officeart/2008/layout/LinedList"/>
    <dgm:cxn modelId="{D740532E-D283-D54E-BB76-7EBE9413E119}" type="presParOf" srcId="{F21528F6-0D95-8C40-B1F8-33A8C951D442}" destId="{3216E238-5271-5C4A-B9AE-E862AC4F8352}" srcOrd="0" destOrd="0" presId="urn:microsoft.com/office/officeart/2008/layout/LinedList"/>
    <dgm:cxn modelId="{406431A7-D0BC-BF47-8C6F-963B36686049}" type="presParOf" srcId="{F21528F6-0D95-8C40-B1F8-33A8C951D442}" destId="{EAAD2B0D-0F62-7244-8670-5E84B47C2CBA}" srcOrd="1" destOrd="0" presId="urn:microsoft.com/office/officeart/2008/layout/LinedList"/>
    <dgm:cxn modelId="{CF68F6D2-8178-D14C-9E2B-7BB107736619}" type="presParOf" srcId="{B354809D-3D92-7749-B3FF-D41A683AE8E8}" destId="{383BB624-D099-C748-BE36-D7735784F4FD}" srcOrd="2" destOrd="0" presId="urn:microsoft.com/office/officeart/2008/layout/LinedList"/>
    <dgm:cxn modelId="{DE34A90D-7467-E347-9C61-D48501E73637}" type="presParOf" srcId="{B354809D-3D92-7749-B3FF-D41A683AE8E8}" destId="{8D3B858F-9B42-0442-BADA-5FBB8DEED6A0}" srcOrd="3" destOrd="0" presId="urn:microsoft.com/office/officeart/2008/layout/LinedList"/>
    <dgm:cxn modelId="{52A0BDCE-CE3C-D94A-925B-71CD77C283FA}" type="presParOf" srcId="{8D3B858F-9B42-0442-BADA-5FBB8DEED6A0}" destId="{5A7BD7DE-0BC6-844D-B494-3902841A30F5}" srcOrd="0" destOrd="0" presId="urn:microsoft.com/office/officeart/2008/layout/LinedList"/>
    <dgm:cxn modelId="{164741B7-A4E5-D94A-84E3-28EF73BC297E}" type="presParOf" srcId="{8D3B858F-9B42-0442-BADA-5FBB8DEED6A0}" destId="{691FC370-DF3C-AD42-AC4D-7E86E3C863B7}" srcOrd="1" destOrd="0" presId="urn:microsoft.com/office/officeart/2008/layout/LinedList"/>
    <dgm:cxn modelId="{9FE65CC2-DD6F-B243-AE41-71F08818B0E9}" type="presParOf" srcId="{B354809D-3D92-7749-B3FF-D41A683AE8E8}" destId="{E0A96258-1F51-754E-BA37-3966DA294A41}" srcOrd="4" destOrd="0" presId="urn:microsoft.com/office/officeart/2008/layout/LinedList"/>
    <dgm:cxn modelId="{583E8772-D9E7-8746-A066-933C1D924B27}" type="presParOf" srcId="{B354809D-3D92-7749-B3FF-D41A683AE8E8}" destId="{C7B294C0-37BC-9D44-8A8A-1289154AAB0E}" srcOrd="5" destOrd="0" presId="urn:microsoft.com/office/officeart/2008/layout/LinedList"/>
    <dgm:cxn modelId="{3718B65B-A17F-754B-8C6F-360E11B5B9B7}" type="presParOf" srcId="{C7B294C0-37BC-9D44-8A8A-1289154AAB0E}" destId="{0D79DB99-8C7D-9940-BDC6-88555F06D798}" srcOrd="0" destOrd="0" presId="urn:microsoft.com/office/officeart/2008/layout/LinedList"/>
    <dgm:cxn modelId="{C1F91953-CC1E-7B42-8FD9-E5E262C18606}" type="presParOf" srcId="{C7B294C0-37BC-9D44-8A8A-1289154AAB0E}" destId="{0C96863A-AF91-F247-9CD6-3116FC76713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33EF4-4069-DF45-8BFB-D55776ADE721}">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5262AA9-B976-F047-9A7F-ED6FC2F0DB10}">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Gastrointestinal cancers compromise natural barriers, increasing the risk of atypical bacteremia. </a:t>
          </a:r>
        </a:p>
      </dsp:txBody>
      <dsp:txXfrm>
        <a:off x="0" y="2663"/>
        <a:ext cx="6666833" cy="1816197"/>
      </dsp:txXfrm>
    </dsp:sp>
    <dsp:sp modelId="{9E22CA21-6109-EF45-AD40-F194B3FDF8E3}">
      <dsp:nvSpPr>
        <dsp:cNvPr id="0" name=""/>
        <dsp:cNvSpPr/>
      </dsp:nvSpPr>
      <dsp:spPr>
        <a:xfrm>
          <a:off x="0" y="1818861"/>
          <a:ext cx="6666833" cy="0"/>
        </a:xfrm>
        <a:prstGeom prst="line">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w="12700" cap="flat" cmpd="sng" algn="ctr">
          <a:solidFill>
            <a:schemeClr val="accent2">
              <a:hueOff val="3221806"/>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59935B-D359-334B-9CC3-5D939AF81998}">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Listeria monocytogenes, a rare but serious cause of meningitis, often affects immunocompromised patients.</a:t>
          </a:r>
        </a:p>
      </dsp:txBody>
      <dsp:txXfrm>
        <a:off x="0" y="1818861"/>
        <a:ext cx="6666833" cy="1816197"/>
      </dsp:txXfrm>
    </dsp:sp>
    <dsp:sp modelId="{685BE697-71EB-5642-B8A0-8BD32D4BB19B}">
      <dsp:nvSpPr>
        <dsp:cNvPr id="0" name=""/>
        <dsp:cNvSpPr/>
      </dsp:nvSpPr>
      <dsp:spPr>
        <a:xfrm>
          <a:off x="0" y="3635058"/>
          <a:ext cx="6666833" cy="0"/>
        </a:xfrm>
        <a:prstGeom prst="lin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F9EF0A3-90AE-8348-8BF5-C94A3AAA8433}">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Recognizing and treating such atypical infections early is critical in the immunocompromised.</a:t>
          </a:r>
        </a:p>
      </dsp:txBody>
      <dsp:txXfrm>
        <a:off x="0" y="3635058"/>
        <a:ext cx="6666833" cy="1816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427C3-0252-CE43-9FC1-6042E277BB35}">
      <dsp:nvSpPr>
        <dsp:cNvPr id="0" name=""/>
        <dsp:cNvSpPr/>
      </dsp:nvSpPr>
      <dsp:spPr>
        <a:xfrm>
          <a:off x="0" y="3118"/>
          <a:ext cx="749218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4781166-745B-6643-BA50-5E3E6F858251}">
      <dsp:nvSpPr>
        <dsp:cNvPr id="0" name=""/>
        <dsp:cNvSpPr/>
      </dsp:nvSpPr>
      <dsp:spPr>
        <a:xfrm>
          <a:off x="0" y="3118"/>
          <a:ext cx="7492180" cy="212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 72-year-old male with history of stage IV hilar cholangiocarcinoma, rheumatoid arthritis on etanercept, and Still's disease presented with altered mental status, fever, and hypotension one week after being treated for an infected biloma.</a:t>
          </a:r>
        </a:p>
      </dsp:txBody>
      <dsp:txXfrm>
        <a:off x="0" y="3118"/>
        <a:ext cx="7492180" cy="2126605"/>
      </dsp:txXfrm>
    </dsp:sp>
    <dsp:sp modelId="{B4F36885-4956-4540-B74B-488759CEED83}">
      <dsp:nvSpPr>
        <dsp:cNvPr id="0" name=""/>
        <dsp:cNvSpPr/>
      </dsp:nvSpPr>
      <dsp:spPr>
        <a:xfrm>
          <a:off x="0" y="2129723"/>
          <a:ext cx="749218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D2A02D5-2283-EA48-B4D3-4C8449C6FF64}">
      <dsp:nvSpPr>
        <dsp:cNvPr id="0" name=""/>
        <dsp:cNvSpPr/>
      </dsp:nvSpPr>
      <dsp:spPr>
        <a:xfrm>
          <a:off x="0" y="2129723"/>
          <a:ext cx="7492180" cy="212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 had recently received chemotherapy with gemcitabine and cisplatin. </a:t>
          </a:r>
        </a:p>
      </dsp:txBody>
      <dsp:txXfrm>
        <a:off x="0" y="2129723"/>
        <a:ext cx="7492180" cy="2126605"/>
      </dsp:txXfrm>
    </dsp:sp>
    <dsp:sp modelId="{EF33F735-D9EC-9D4A-933C-7B2F858B1AA2}">
      <dsp:nvSpPr>
        <dsp:cNvPr id="0" name=""/>
        <dsp:cNvSpPr/>
      </dsp:nvSpPr>
      <dsp:spPr>
        <a:xfrm>
          <a:off x="0" y="4256328"/>
          <a:ext cx="7492180"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1275373-1157-9E4C-AFD2-491BD35C700D}">
      <dsp:nvSpPr>
        <dsp:cNvPr id="0" name=""/>
        <dsp:cNvSpPr/>
      </dsp:nvSpPr>
      <dsp:spPr>
        <a:xfrm>
          <a:off x="0" y="4256328"/>
          <a:ext cx="7492180" cy="2126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On examination, he appeared acutely ill. He was awake but confused. He was able to follow one step command. Abdominal exam remarkable for slightly distended abdomen but positive bowel sounds.</a:t>
          </a:r>
        </a:p>
      </dsp:txBody>
      <dsp:txXfrm>
        <a:off x="0" y="4256328"/>
        <a:ext cx="7492180" cy="2126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AAD6D-C589-CA4B-A321-997C0359B4A0}">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4B9E77-46D2-9345-8AC5-BC27C44DCD6C}">
      <dsp:nvSpPr>
        <dsp:cNvPr id="0" name=""/>
        <dsp:cNvSpPr/>
      </dsp:nvSpPr>
      <dsp:spPr>
        <a:xfrm>
          <a:off x="0" y="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His vitals demonstrated tachycardia (HR 120), hypotension (90/55 mmHg), and fever of 101°F.</a:t>
          </a:r>
        </a:p>
      </dsp:txBody>
      <dsp:txXfrm>
        <a:off x="0" y="0"/>
        <a:ext cx="6666833" cy="2726960"/>
      </dsp:txXfrm>
    </dsp:sp>
    <dsp:sp modelId="{DA73ABE6-3833-3C45-935D-4EAD31EB6C95}">
      <dsp:nvSpPr>
        <dsp:cNvPr id="0" name=""/>
        <dsp:cNvSpPr/>
      </dsp:nvSpPr>
      <dsp:spPr>
        <a:xfrm>
          <a:off x="0" y="2726960"/>
          <a:ext cx="666683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CBB15F-0AEE-D649-8938-77DD618831BD}">
      <dsp:nvSpPr>
        <dsp:cNvPr id="0" name=""/>
        <dsp:cNvSpPr/>
      </dsp:nvSpPr>
      <dsp:spPr>
        <a:xfrm>
          <a:off x="0" y="2726960"/>
          <a:ext cx="6666833" cy="272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He was admitted to the ICU due to septic shock requiring vasopressors support.</a:t>
          </a:r>
        </a:p>
      </dsp:txBody>
      <dsp:txXfrm>
        <a:off x="0" y="2726960"/>
        <a:ext cx="6666833" cy="2726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73F6A-AC48-8146-84F9-37A315350702}">
      <dsp:nvSpPr>
        <dsp:cNvPr id="0" name=""/>
        <dsp:cNvSpPr/>
      </dsp:nvSpPr>
      <dsp:spPr>
        <a:xfrm>
          <a:off x="0" y="210022"/>
          <a:ext cx="6666833" cy="162227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CT head without contrast negative for any intracranial abnormality.</a:t>
          </a:r>
        </a:p>
      </dsp:txBody>
      <dsp:txXfrm>
        <a:off x="79193" y="289215"/>
        <a:ext cx="6508447" cy="1463892"/>
      </dsp:txXfrm>
    </dsp:sp>
    <dsp:sp modelId="{39A99233-D830-2040-82F2-4C957C9993D4}">
      <dsp:nvSpPr>
        <dsp:cNvPr id="0" name=""/>
        <dsp:cNvSpPr/>
      </dsp:nvSpPr>
      <dsp:spPr>
        <a:xfrm>
          <a:off x="0" y="1915820"/>
          <a:ext cx="6666833" cy="1622278"/>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Chest x ray was negative for any acute pulmonary process.</a:t>
          </a:r>
        </a:p>
      </dsp:txBody>
      <dsp:txXfrm>
        <a:off x="79193" y="1995013"/>
        <a:ext cx="6508447" cy="1463892"/>
      </dsp:txXfrm>
    </dsp:sp>
    <dsp:sp modelId="{6CD4B63A-9666-3048-A93B-73F21033CC6C}">
      <dsp:nvSpPr>
        <dsp:cNvPr id="0" name=""/>
        <dsp:cNvSpPr/>
      </dsp:nvSpPr>
      <dsp:spPr>
        <a:xfrm>
          <a:off x="0" y="3621619"/>
          <a:ext cx="6666833" cy="1622278"/>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CT abdomen/pelvis with contrast shows persistent biliary dilatation as previous imaging with no new changes.</a:t>
          </a:r>
        </a:p>
      </dsp:txBody>
      <dsp:txXfrm>
        <a:off x="79193" y="3700812"/>
        <a:ext cx="6508447" cy="1463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61DD6-11BD-D54D-8B20-BA767E1CFC45}">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After the CSF meningitis panel and blood cultures revealed Listeria monocytogenes, treatment regimen was modified to incorporate ampicillin and gentamicin for four weeks. </a:t>
          </a:r>
          <a:endParaRPr lang="en-US" sz="2000" kern="1200" dirty="0"/>
        </a:p>
      </dsp:txBody>
      <dsp:txXfrm>
        <a:off x="27017" y="27017"/>
        <a:ext cx="7668958" cy="868383"/>
      </dsp:txXfrm>
    </dsp:sp>
    <dsp:sp modelId="{B3748832-5185-D54D-8A14-D572BB07E1DE}">
      <dsp:nvSpPr>
        <dsp:cNvPr id="0" name=""/>
        <dsp:cNvSpPr/>
      </dsp:nvSpPr>
      <dsp:spPr>
        <a:xfrm>
          <a:off x="732164" y="1090129"/>
          <a:ext cx="8742263" cy="92241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patient improved and stabilized after one week.  </a:t>
          </a:r>
        </a:p>
      </dsp:txBody>
      <dsp:txXfrm>
        <a:off x="759181" y="1117146"/>
        <a:ext cx="7356493" cy="868383"/>
      </dsp:txXfrm>
    </dsp:sp>
    <dsp:sp modelId="{45767C6A-DDBE-CF4F-8E75-64745DC126BE}">
      <dsp:nvSpPr>
        <dsp:cNvPr id="0" name=""/>
        <dsp:cNvSpPr/>
      </dsp:nvSpPr>
      <dsp:spPr>
        <a:xfrm>
          <a:off x="1453401" y="2180258"/>
          <a:ext cx="8742263" cy="92241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His encephalopathy cleared. Liver function tests values improved. </a:t>
          </a:r>
        </a:p>
      </dsp:txBody>
      <dsp:txXfrm>
        <a:off x="1480418" y="2207275"/>
        <a:ext cx="7367421" cy="868383"/>
      </dsp:txXfrm>
    </dsp:sp>
    <dsp:sp modelId="{CBED536C-AAA6-644E-ADB9-8C6A1A0A894B}">
      <dsp:nvSpPr>
        <dsp:cNvPr id="0" name=""/>
        <dsp:cNvSpPr/>
      </dsp:nvSpPr>
      <dsp:spPr>
        <a:xfrm>
          <a:off x="2185565" y="3270387"/>
          <a:ext cx="8742263" cy="922417"/>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He was eventually discharged from ICU with close outpatient follow-up. </a:t>
          </a:r>
        </a:p>
      </dsp:txBody>
      <dsp:txXfrm>
        <a:off x="2212582" y="3297404"/>
        <a:ext cx="7356493" cy="868383"/>
      </dsp:txXfrm>
    </dsp:sp>
    <dsp:sp modelId="{EEEB3CCC-5A0E-CE44-A22F-513A3D93264E}">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77595" y="706487"/>
        <a:ext cx="329765" cy="451177"/>
      </dsp:txXfrm>
    </dsp:sp>
    <dsp:sp modelId="{D90A8076-55E4-364F-B66F-EC20B6BD19A1}">
      <dsp:nvSpPr>
        <dsp:cNvPr id="0" name=""/>
        <dsp:cNvSpPr/>
      </dsp:nvSpPr>
      <dsp:spPr>
        <a:xfrm>
          <a:off x="8874856" y="1796616"/>
          <a:ext cx="599571" cy="599571"/>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009759" y="1796616"/>
        <a:ext cx="329765" cy="451177"/>
      </dsp:txXfrm>
    </dsp:sp>
    <dsp:sp modelId="{56EDE7B1-6165-4245-B81E-CD92448CA9B0}">
      <dsp:nvSpPr>
        <dsp:cNvPr id="0" name=""/>
        <dsp:cNvSpPr/>
      </dsp:nvSpPr>
      <dsp:spPr>
        <a:xfrm>
          <a:off x="9596093" y="2886746"/>
          <a:ext cx="599571" cy="599571"/>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730996" y="2886746"/>
        <a:ext cx="329765" cy="451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497BC-0C6D-D049-B1F2-A9FDF09C2F12}">
      <dsp:nvSpPr>
        <dsp:cNvPr id="0" name=""/>
        <dsp:cNvSpPr/>
      </dsp:nvSpPr>
      <dsp:spPr>
        <a:xfrm>
          <a:off x="0" y="1900"/>
          <a:ext cx="111023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29BF79-F892-CB4F-8E8E-5F0F1FA721B9}">
      <dsp:nvSpPr>
        <dsp:cNvPr id="0" name=""/>
        <dsp:cNvSpPr/>
      </dsp:nvSpPr>
      <dsp:spPr>
        <a:xfrm>
          <a:off x="0" y="1900"/>
          <a:ext cx="11102328" cy="129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Pregnant females, older adults &gt; age 65, immunocompromised patients (chronic illnesses, those undergoing chemotherapy </a:t>
          </a:r>
          <a:r>
            <a:rPr lang="en-US" sz="2400" kern="1200" dirty="0" err="1"/>
            <a:t>etc</a:t>
          </a:r>
          <a:r>
            <a:rPr lang="en-US" sz="2400" kern="1200" dirty="0"/>
            <a:t>) and newborns.</a:t>
          </a:r>
        </a:p>
      </dsp:txBody>
      <dsp:txXfrm>
        <a:off x="0" y="1900"/>
        <a:ext cx="11102328" cy="1296451"/>
      </dsp:txXfrm>
    </dsp:sp>
    <dsp:sp modelId="{5CEC3483-AA3F-0C49-B905-D38027ACF4F4}">
      <dsp:nvSpPr>
        <dsp:cNvPr id="0" name=""/>
        <dsp:cNvSpPr/>
      </dsp:nvSpPr>
      <dsp:spPr>
        <a:xfrm>
          <a:off x="0" y="1298352"/>
          <a:ext cx="111023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8CE49D-FABF-C841-922C-ECBD2902957B}">
      <dsp:nvSpPr>
        <dsp:cNvPr id="0" name=""/>
        <dsp:cNvSpPr/>
      </dsp:nvSpPr>
      <dsp:spPr>
        <a:xfrm>
          <a:off x="0" y="1298352"/>
          <a:ext cx="11102328" cy="129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Healthy people exposed to Listeria may range from being asymptomatic to developing minor flu-like symptoms like fever, muscle aches, and diarrhea.</a:t>
          </a:r>
        </a:p>
      </dsp:txBody>
      <dsp:txXfrm>
        <a:off x="0" y="1298352"/>
        <a:ext cx="11102328" cy="1296451"/>
      </dsp:txXfrm>
    </dsp:sp>
    <dsp:sp modelId="{B374172B-44FE-FB4C-827B-D12C9CA9F1B5}">
      <dsp:nvSpPr>
        <dsp:cNvPr id="0" name=""/>
        <dsp:cNvSpPr/>
      </dsp:nvSpPr>
      <dsp:spPr>
        <a:xfrm>
          <a:off x="0" y="2594803"/>
          <a:ext cx="1110232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87A3AF-F8BA-C547-B9B8-658793EE2061}">
      <dsp:nvSpPr>
        <dsp:cNvPr id="0" name=""/>
        <dsp:cNvSpPr/>
      </dsp:nvSpPr>
      <dsp:spPr>
        <a:xfrm>
          <a:off x="0" y="2594803"/>
          <a:ext cx="11102328" cy="129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For pregnant women, Listeria infection can lead to flu-like symptoms, which can have severe implications for the developing fetus. For individuals who are more vulnerable, listeriosis can result in serious complications like meningitis, septicemia, or even fatality if left untreated.</a:t>
          </a:r>
        </a:p>
      </dsp:txBody>
      <dsp:txXfrm>
        <a:off x="0" y="2594803"/>
        <a:ext cx="11102328" cy="12964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C44BB-6BF8-B74C-B4FA-E7FE515D115C}">
      <dsp:nvSpPr>
        <dsp:cNvPr id="0" name=""/>
        <dsp:cNvSpPr/>
      </dsp:nvSpPr>
      <dsp:spPr>
        <a:xfrm>
          <a:off x="0" y="0"/>
          <a:ext cx="5133461" cy="98170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Initial Infection in the Gastrointestinal Tract</a:t>
          </a:r>
        </a:p>
      </dsp:txBody>
      <dsp:txXfrm>
        <a:off x="28753" y="28753"/>
        <a:ext cx="3959265" cy="924199"/>
      </dsp:txXfrm>
    </dsp:sp>
    <dsp:sp modelId="{D78E6E3B-5423-9042-B3AB-11B7E891ABBF}">
      <dsp:nvSpPr>
        <dsp:cNvPr id="0" name=""/>
        <dsp:cNvSpPr/>
      </dsp:nvSpPr>
      <dsp:spPr>
        <a:xfrm>
          <a:off x="383342" y="1118053"/>
          <a:ext cx="5133461" cy="98170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Intracellular Growth and Dissemination</a:t>
          </a:r>
        </a:p>
      </dsp:txBody>
      <dsp:txXfrm>
        <a:off x="412095" y="1146806"/>
        <a:ext cx="4054503" cy="924199"/>
      </dsp:txXfrm>
    </dsp:sp>
    <dsp:sp modelId="{437D7468-F9CE-FB40-AA70-549C87F7A673}">
      <dsp:nvSpPr>
        <dsp:cNvPr id="0" name=""/>
        <dsp:cNvSpPr/>
      </dsp:nvSpPr>
      <dsp:spPr>
        <a:xfrm>
          <a:off x="766685" y="2236107"/>
          <a:ext cx="5133461" cy="98170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Crossing the Gut Barrier</a:t>
          </a:r>
        </a:p>
      </dsp:txBody>
      <dsp:txXfrm>
        <a:off x="795438" y="2264860"/>
        <a:ext cx="4054503" cy="924199"/>
      </dsp:txXfrm>
    </dsp:sp>
    <dsp:sp modelId="{E87BF2A8-6E7E-D940-BFF8-92394044006D}">
      <dsp:nvSpPr>
        <dsp:cNvPr id="0" name=""/>
        <dsp:cNvSpPr/>
      </dsp:nvSpPr>
      <dsp:spPr>
        <a:xfrm>
          <a:off x="1150028" y="3354160"/>
          <a:ext cx="5133461" cy="98170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Spread via Bloodstream</a:t>
          </a:r>
        </a:p>
      </dsp:txBody>
      <dsp:txXfrm>
        <a:off x="1178781" y="3382913"/>
        <a:ext cx="4054503" cy="924199"/>
      </dsp:txXfrm>
    </dsp:sp>
    <dsp:sp modelId="{15509DD6-4458-6F46-89F3-15DD06089DFD}">
      <dsp:nvSpPr>
        <dsp:cNvPr id="0" name=""/>
        <dsp:cNvSpPr/>
      </dsp:nvSpPr>
      <dsp:spPr>
        <a:xfrm>
          <a:off x="1533371" y="4472214"/>
          <a:ext cx="5133461" cy="98170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Infection of the Central Nervous System</a:t>
          </a:r>
        </a:p>
      </dsp:txBody>
      <dsp:txXfrm>
        <a:off x="1562124" y="4500967"/>
        <a:ext cx="4054503" cy="924199"/>
      </dsp:txXfrm>
    </dsp:sp>
    <dsp:sp modelId="{13E117D6-709F-3947-9EDB-42696AC343B0}">
      <dsp:nvSpPr>
        <dsp:cNvPr id="0" name=""/>
        <dsp:cNvSpPr/>
      </dsp:nvSpPr>
      <dsp:spPr>
        <a:xfrm>
          <a:off x="4495352" y="717190"/>
          <a:ext cx="638108" cy="63810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638926" y="717190"/>
        <a:ext cx="350960" cy="480176"/>
      </dsp:txXfrm>
    </dsp:sp>
    <dsp:sp modelId="{02C05248-1C2F-A54F-826E-02FFAABCF932}">
      <dsp:nvSpPr>
        <dsp:cNvPr id="0" name=""/>
        <dsp:cNvSpPr/>
      </dsp:nvSpPr>
      <dsp:spPr>
        <a:xfrm>
          <a:off x="4878695" y="1835244"/>
          <a:ext cx="638108" cy="638108"/>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022269" y="1835244"/>
        <a:ext cx="350960" cy="480176"/>
      </dsp:txXfrm>
    </dsp:sp>
    <dsp:sp modelId="{FCAAA4E0-EB69-F74E-B4F1-BFD4B696B3B4}">
      <dsp:nvSpPr>
        <dsp:cNvPr id="0" name=""/>
        <dsp:cNvSpPr/>
      </dsp:nvSpPr>
      <dsp:spPr>
        <a:xfrm>
          <a:off x="5262038" y="2936935"/>
          <a:ext cx="638108" cy="63810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405612" y="2936935"/>
        <a:ext cx="350960" cy="480176"/>
      </dsp:txXfrm>
    </dsp:sp>
    <dsp:sp modelId="{845A0D53-C5A1-884B-9E13-1F0A37D2FBB1}">
      <dsp:nvSpPr>
        <dsp:cNvPr id="0" name=""/>
        <dsp:cNvSpPr/>
      </dsp:nvSpPr>
      <dsp:spPr>
        <a:xfrm>
          <a:off x="5645381" y="4065897"/>
          <a:ext cx="638108" cy="63810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88955" y="4065897"/>
        <a:ext cx="350960" cy="4801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4384B-9245-4F45-96AD-481000A96A63}">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A814B7C-43F1-6647-B7AE-2ABEF0EE9F49}">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Managing and diagnosing Listeria monocytogenes meningitis in severely immunocompromised patients with advanced cancer is challenging. </a:t>
          </a:r>
        </a:p>
      </dsp:txBody>
      <dsp:txXfrm>
        <a:off x="0" y="0"/>
        <a:ext cx="6666833" cy="1363480"/>
      </dsp:txXfrm>
    </dsp:sp>
    <dsp:sp modelId="{30A9DF3F-6034-EB4C-8E48-EF0B2C8420B8}">
      <dsp:nvSpPr>
        <dsp:cNvPr id="0" name=""/>
        <dsp:cNvSpPr/>
      </dsp:nvSpPr>
      <dsp:spPr>
        <a:xfrm>
          <a:off x="0" y="1363480"/>
          <a:ext cx="6666833" cy="0"/>
        </a:xfrm>
        <a:prstGeom prst="line">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w="12700" cap="flat" cmpd="sng" algn="ctr">
          <a:solidFill>
            <a:schemeClr val="accent2">
              <a:hueOff val="2147871"/>
              <a:satOff val="-6164"/>
              <a:lumOff val="-987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CEB857F-A6CA-D34F-84FD-783BDC238385}">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this case, the presence of a biloma and disrupted gut integrity from tumor invasion facilitated the spread of opportunistic infections like Listeria.</a:t>
          </a:r>
        </a:p>
      </dsp:txBody>
      <dsp:txXfrm>
        <a:off x="0" y="1363480"/>
        <a:ext cx="6666833" cy="1363480"/>
      </dsp:txXfrm>
    </dsp:sp>
    <dsp:sp modelId="{A46932D8-906E-6D4C-940C-047A265E191A}">
      <dsp:nvSpPr>
        <dsp:cNvPr id="0" name=""/>
        <dsp:cNvSpPr/>
      </dsp:nvSpPr>
      <dsp:spPr>
        <a:xfrm>
          <a:off x="0" y="2726960"/>
          <a:ext cx="6666833" cy="0"/>
        </a:xfrm>
        <a:prstGeom prst="line">
          <a:avLst/>
        </a:prstGeom>
        <a:gradFill rotWithShape="0">
          <a:gsLst>
            <a:gs pos="0">
              <a:schemeClr val="accent2">
                <a:hueOff val="4295742"/>
                <a:satOff val="-12329"/>
                <a:lumOff val="-19739"/>
                <a:alphaOff val="0"/>
                <a:satMod val="103000"/>
                <a:lumMod val="102000"/>
                <a:tint val="94000"/>
              </a:schemeClr>
            </a:gs>
            <a:gs pos="50000">
              <a:schemeClr val="accent2">
                <a:hueOff val="4295742"/>
                <a:satOff val="-12329"/>
                <a:lumOff val="-19739"/>
                <a:alphaOff val="0"/>
                <a:satMod val="110000"/>
                <a:lumMod val="100000"/>
                <a:shade val="100000"/>
              </a:schemeClr>
            </a:gs>
            <a:gs pos="100000">
              <a:schemeClr val="accent2">
                <a:hueOff val="4295742"/>
                <a:satOff val="-12329"/>
                <a:lumOff val="-19739"/>
                <a:alphaOff val="0"/>
                <a:lumMod val="99000"/>
                <a:satMod val="120000"/>
                <a:shade val="78000"/>
              </a:schemeClr>
            </a:gs>
          </a:gsLst>
          <a:lin ang="5400000" scaled="0"/>
        </a:gradFill>
        <a:ln w="12700" cap="flat" cmpd="sng" algn="ctr">
          <a:solidFill>
            <a:schemeClr val="accent2">
              <a:hueOff val="4295742"/>
              <a:satOff val="-12329"/>
              <a:lumOff val="-19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A6E0B46-C156-554B-9626-7C569ED5E93E}">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The typical presentation of bacterial meningitis with fever, stiffness, and altered sensorium is not as common in the elderly and immunocompromised, especially in Listeria meningitis. </a:t>
          </a:r>
        </a:p>
      </dsp:txBody>
      <dsp:txXfrm>
        <a:off x="0" y="2726960"/>
        <a:ext cx="6666833" cy="1363480"/>
      </dsp:txXfrm>
    </dsp:sp>
    <dsp:sp modelId="{EEFC0DF7-C7F3-FD4D-BA10-5BA0107B187C}">
      <dsp:nvSpPr>
        <dsp:cNvPr id="0" name=""/>
        <dsp:cNvSpPr/>
      </dsp:nvSpPr>
      <dsp:spPr>
        <a:xfrm>
          <a:off x="0" y="4090440"/>
          <a:ext cx="6666833" cy="0"/>
        </a:xfrm>
        <a:prstGeom prst="lin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C3D339D-1B61-FE42-A760-1D723F70E72E}">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Additionally, CSF findings in Listeria meningitis can differ. Specifically, there is often an elevated glucose in the fluid as well as either low or elevated cell counts as in this case [1]. </a:t>
          </a:r>
        </a:p>
      </dsp:txBody>
      <dsp:txXfrm>
        <a:off x="0" y="4090440"/>
        <a:ext cx="6666833" cy="1363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BF585-0F79-474D-8BB2-A8330E236F21}">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216E238-5271-5C4A-B9AE-E862AC4F8352}">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Blood and cerebrospinal fluid cultures exhibit Listeria higher counts than other bacteria [2, 3]. </a:t>
          </a:r>
        </a:p>
      </dsp:txBody>
      <dsp:txXfrm>
        <a:off x="0" y="2663"/>
        <a:ext cx="6666833" cy="1816197"/>
      </dsp:txXfrm>
    </dsp:sp>
    <dsp:sp modelId="{383BB624-D099-C748-BE36-D7735784F4FD}">
      <dsp:nvSpPr>
        <dsp:cNvPr id="0" name=""/>
        <dsp:cNvSpPr/>
      </dsp:nvSpPr>
      <dsp:spPr>
        <a:xfrm>
          <a:off x="0" y="1818861"/>
          <a:ext cx="6666833" cy="0"/>
        </a:xfrm>
        <a:prstGeom prst="line">
          <a:avLst/>
        </a:prstGeom>
        <a:gradFill rotWithShape="0">
          <a:gsLst>
            <a:gs pos="0">
              <a:schemeClr val="accent2">
                <a:hueOff val="3221806"/>
                <a:satOff val="-9246"/>
                <a:lumOff val="-14805"/>
                <a:alphaOff val="0"/>
                <a:satMod val="103000"/>
                <a:lumMod val="102000"/>
                <a:tint val="94000"/>
              </a:schemeClr>
            </a:gs>
            <a:gs pos="50000">
              <a:schemeClr val="accent2">
                <a:hueOff val="3221806"/>
                <a:satOff val="-9246"/>
                <a:lumOff val="-14805"/>
                <a:alphaOff val="0"/>
                <a:satMod val="110000"/>
                <a:lumMod val="100000"/>
                <a:shade val="100000"/>
              </a:schemeClr>
            </a:gs>
            <a:gs pos="100000">
              <a:schemeClr val="accent2">
                <a:hueOff val="3221806"/>
                <a:satOff val="-9246"/>
                <a:lumOff val="-14805"/>
                <a:alphaOff val="0"/>
                <a:lumMod val="99000"/>
                <a:satMod val="120000"/>
                <a:shade val="78000"/>
              </a:schemeClr>
            </a:gs>
          </a:gsLst>
          <a:lin ang="5400000" scaled="0"/>
        </a:gradFill>
        <a:ln w="12700" cap="flat" cmpd="sng" algn="ctr">
          <a:solidFill>
            <a:schemeClr val="accent2">
              <a:hueOff val="3221806"/>
              <a:satOff val="-9246"/>
              <a:lumOff val="-1480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7BD7DE-0BC6-844D-B494-3902841A30F5}">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For Listeria meningitis, studies have shown that 46% to 63% of blood cultures and 93% of cerebrospinal fluid cultures are positive [2, 3].  </a:t>
          </a:r>
        </a:p>
      </dsp:txBody>
      <dsp:txXfrm>
        <a:off x="0" y="1818861"/>
        <a:ext cx="6666833" cy="1816197"/>
      </dsp:txXfrm>
    </dsp:sp>
    <dsp:sp modelId="{E0A96258-1F51-754E-BA37-3966DA294A41}">
      <dsp:nvSpPr>
        <dsp:cNvPr id="0" name=""/>
        <dsp:cNvSpPr/>
      </dsp:nvSpPr>
      <dsp:spPr>
        <a:xfrm>
          <a:off x="0" y="3635058"/>
          <a:ext cx="6666833" cy="0"/>
        </a:xfrm>
        <a:prstGeom prst="lin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79DB99-8C7D-9940-BDC6-88555F06D798}">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use of ampicillin and gentamicin significantly reduces clinical mortality [4]. </a:t>
          </a:r>
        </a:p>
      </dsp:txBody>
      <dsp:txXfrm>
        <a:off x="0" y="3635058"/>
        <a:ext cx="6666833" cy="1816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68E5A-2085-7C40-AA59-C567F8AD8BDC}" type="datetimeFigureOut">
              <a:rPr lang="en-US" smtClean="0"/>
              <a:t>10/16/24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CCDB4-E6D2-C643-B180-7148551591A0}" type="slidenum">
              <a:rPr lang="en-US" smtClean="0"/>
              <a:t>‹#›</a:t>
            </a:fld>
            <a:endParaRPr lang="en-US"/>
          </a:p>
        </p:txBody>
      </p:sp>
    </p:spTree>
    <p:extLst>
      <p:ext uri="{BB962C8B-B14F-4D97-AF65-F5344CB8AC3E}">
        <p14:creationId xmlns:p14="http://schemas.microsoft.com/office/powerpoint/2010/main" val="74806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FCCDB4-E6D2-C643-B180-7148551591A0}" type="slidenum">
              <a:rPr lang="en-US" smtClean="0"/>
              <a:t>9</a:t>
            </a:fld>
            <a:endParaRPr lang="en-US"/>
          </a:p>
        </p:txBody>
      </p:sp>
    </p:spTree>
    <p:extLst>
      <p:ext uri="{BB962C8B-B14F-4D97-AF65-F5344CB8AC3E}">
        <p14:creationId xmlns:p14="http://schemas.microsoft.com/office/powerpoint/2010/main" val="397020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www.nbcnews.com</a:t>
            </a:r>
            <a:r>
              <a:rPr lang="en-US" dirty="0"/>
              <a:t>/health/health-news/listeria-outbreak-boars-head-deli-meat-recall-what-you-need-to-know-rcna164926</a:t>
            </a:r>
          </a:p>
        </p:txBody>
      </p:sp>
      <p:sp>
        <p:nvSpPr>
          <p:cNvPr id="4" name="Slide Number Placeholder 3"/>
          <p:cNvSpPr>
            <a:spLocks noGrp="1"/>
          </p:cNvSpPr>
          <p:nvPr>
            <p:ph type="sldNum" sz="quarter" idx="5"/>
          </p:nvPr>
        </p:nvSpPr>
        <p:spPr/>
        <p:txBody>
          <a:bodyPr/>
          <a:lstStyle/>
          <a:p>
            <a:fld id="{7DFCCDB4-E6D2-C643-B180-7148551591A0}" type="slidenum">
              <a:rPr lang="en-US" smtClean="0"/>
              <a:t>10</a:t>
            </a:fld>
            <a:endParaRPr lang="en-US"/>
          </a:p>
        </p:txBody>
      </p:sp>
    </p:spTree>
    <p:extLst>
      <p:ext uri="{BB962C8B-B14F-4D97-AF65-F5344CB8AC3E}">
        <p14:creationId xmlns:p14="http://schemas.microsoft.com/office/powerpoint/2010/main" val="209457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www.pathologyoutlines.com</a:t>
            </a:r>
            <a:r>
              <a:rPr lang="en-US" dirty="0"/>
              <a:t>/topic/</a:t>
            </a:r>
            <a:r>
              <a:rPr lang="en-US" dirty="0" err="1"/>
              <a:t>microbiologylmonocytogenes.html</a:t>
            </a:r>
            <a:endParaRPr lang="en-US" dirty="0"/>
          </a:p>
        </p:txBody>
      </p:sp>
      <p:sp>
        <p:nvSpPr>
          <p:cNvPr id="4" name="Slide Number Placeholder 3"/>
          <p:cNvSpPr>
            <a:spLocks noGrp="1"/>
          </p:cNvSpPr>
          <p:nvPr>
            <p:ph type="sldNum" sz="quarter" idx="5"/>
          </p:nvPr>
        </p:nvSpPr>
        <p:spPr/>
        <p:txBody>
          <a:bodyPr/>
          <a:lstStyle/>
          <a:p>
            <a:fld id="{7DFCCDB4-E6D2-C643-B180-7148551591A0}" type="slidenum">
              <a:rPr lang="en-US" smtClean="0"/>
              <a:t>11</a:t>
            </a:fld>
            <a:endParaRPr lang="en-US"/>
          </a:p>
        </p:txBody>
      </p:sp>
    </p:spTree>
    <p:extLst>
      <p:ext uri="{BB962C8B-B14F-4D97-AF65-F5344CB8AC3E}">
        <p14:creationId xmlns:p14="http://schemas.microsoft.com/office/powerpoint/2010/main" val="404942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D5E3-4925-2DDC-E465-831D5D345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6F84E-989F-ECCA-2A61-4630FA6D01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1A6B8F-5840-3DCB-0F3E-FC54A6387797}"/>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CB8EB83D-A8F7-B942-4659-B14B9ECD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F8CE8-428A-9055-A62B-60C9FF235C55}"/>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1883237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40B-15A2-6BE1-CDC3-E478AFF31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55448F-90FD-4FE0-5996-B9ACFB2BD3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ADB96-4CE6-50D2-CBD1-6FEEAE712A8B}"/>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97A63084-6F1B-FBF8-C1B1-AE1D668E2A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11385-D9EA-DA35-92C5-41FC6AACE773}"/>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72615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C5E17-C6D7-C380-F8F7-48D3B7F27E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360568-4A94-2922-6278-BB21CFE13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C247A-B845-DBB5-0819-62C20FE54331}"/>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643548EB-5E37-05B5-FB09-97D5D0500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0D53B-BE5B-CF0D-EA06-E7768E7C46DB}"/>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100863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DE07-DA6A-B9B9-F061-79BD3260A9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68FB9B-347D-1570-DBDB-5D4B4BA19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8DC29-93CE-6C94-A196-CF71BCE72987}"/>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C1965907-2605-944B-B6A5-71D514F92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2198A-20A1-FA8E-CF6A-ADDE510A6F79}"/>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419113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1ACE-4FE9-5400-AAFB-7F97D6DE12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E6C5B8-83D4-8F47-BCC1-37499AAD42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17E205-3445-12A5-CF10-C59B150D91FB}"/>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71DC4A64-5545-976A-8B9E-EFFCBE2E3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53511-5477-8C0F-FF42-B6DBEFD04201}"/>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301827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065E5-F9A9-8D67-AAAB-4B2E3557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B417A7-4551-673F-ED8E-1F7CEFFC4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9228FE-FF8D-066E-FC28-225FB4472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039AB3-577D-5EA5-B823-83822174AA5D}"/>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6" name="Footer Placeholder 5">
            <a:extLst>
              <a:ext uri="{FF2B5EF4-FFF2-40B4-BE49-F238E27FC236}">
                <a16:creationId xmlns:a16="http://schemas.microsoft.com/office/drawing/2014/main" id="{A2A7A479-EBC6-1A40-D3C4-5EC9BF63BE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E5C924-02D0-6551-EA5C-4D8456C14D2A}"/>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303128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2E14A-0563-E997-F262-99B3B90418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E1E69E-E7E9-4F95-C1D3-22DA4366B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12693-9E2B-6AA9-D0EA-BD2C67B1EA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98F317-4CFE-B995-7BA3-175AE036CB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E28755-DFED-BFCB-2F62-91068CF08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40C978-0D25-1D0F-EFE2-98E0FCA7F18D}"/>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8" name="Footer Placeholder 7">
            <a:extLst>
              <a:ext uri="{FF2B5EF4-FFF2-40B4-BE49-F238E27FC236}">
                <a16:creationId xmlns:a16="http://schemas.microsoft.com/office/drawing/2014/main" id="{FE0CEE9F-B8EE-CFAE-3A44-156309CB64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9DE6DC-70CB-EE49-C27B-506D5CAEEF03}"/>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380625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EB815-5691-520A-4BBF-DBBA15004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85C95B-D57C-4FC6-3905-0B9F676A337F}"/>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4" name="Footer Placeholder 3">
            <a:extLst>
              <a:ext uri="{FF2B5EF4-FFF2-40B4-BE49-F238E27FC236}">
                <a16:creationId xmlns:a16="http://schemas.microsoft.com/office/drawing/2014/main" id="{EC06E653-8EC3-EA3E-83FF-F5CE47DD88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A25F25-C7B0-AC59-13B2-8218C8845B66}"/>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309706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15CB94-6523-E6E9-0158-4184F1157071}"/>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3" name="Footer Placeholder 2">
            <a:extLst>
              <a:ext uri="{FF2B5EF4-FFF2-40B4-BE49-F238E27FC236}">
                <a16:creationId xmlns:a16="http://schemas.microsoft.com/office/drawing/2014/main" id="{B57C4F8A-AC10-E22C-CB87-73FB98C5D1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DFB9E6-8E29-362E-C567-FB4AD6588DB4}"/>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374307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5F6DB-9202-F3F4-8CA9-748A32A78E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11BBC1-68E7-2EE4-03DE-DFDD79A9A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9D15B-729C-5832-1287-7562D3898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02946-96BB-CB18-22B0-8FEFA4839B89}"/>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6" name="Footer Placeholder 5">
            <a:extLst>
              <a:ext uri="{FF2B5EF4-FFF2-40B4-BE49-F238E27FC236}">
                <a16:creationId xmlns:a16="http://schemas.microsoft.com/office/drawing/2014/main" id="{F756895F-3EB4-2B3B-074C-EDDC08A39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D4176E-226B-7AD3-61D3-04CA44E3E24D}"/>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287393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928D-0D19-9247-F3F6-8651E50ED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988B42-17E0-4D9F-7EDE-96854A348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CEC40-E75B-E584-07AC-04C68F771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B39E4-3D50-9E49-20A4-35200B3A757E}"/>
              </a:ext>
            </a:extLst>
          </p:cNvPr>
          <p:cNvSpPr>
            <a:spLocks noGrp="1"/>
          </p:cNvSpPr>
          <p:nvPr>
            <p:ph type="dt" sz="half" idx="10"/>
          </p:nvPr>
        </p:nvSpPr>
        <p:spPr/>
        <p:txBody>
          <a:bodyPr/>
          <a:lstStyle/>
          <a:p>
            <a:fld id="{12631A69-56DA-0744-AAAA-7AA6C524579B}" type="datetimeFigureOut">
              <a:rPr lang="en-US" smtClean="0"/>
              <a:t>10/16/24</a:t>
            </a:fld>
            <a:endParaRPr lang="en-US"/>
          </a:p>
        </p:txBody>
      </p:sp>
      <p:sp>
        <p:nvSpPr>
          <p:cNvPr id="6" name="Footer Placeholder 5">
            <a:extLst>
              <a:ext uri="{FF2B5EF4-FFF2-40B4-BE49-F238E27FC236}">
                <a16:creationId xmlns:a16="http://schemas.microsoft.com/office/drawing/2014/main" id="{2F393129-5574-B4B2-1D24-81F24C235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C6624-A496-E309-6AAE-DDFDD25F36D5}"/>
              </a:ext>
            </a:extLst>
          </p:cNvPr>
          <p:cNvSpPr>
            <a:spLocks noGrp="1"/>
          </p:cNvSpPr>
          <p:nvPr>
            <p:ph type="sldNum" sz="quarter" idx="12"/>
          </p:nvPr>
        </p:nvSpPr>
        <p:spPr/>
        <p:txBody>
          <a:bodyPr/>
          <a:lstStyle/>
          <a:p>
            <a:fld id="{5A380996-141E-534E-8B76-6B02DD5DFBAA}" type="slidenum">
              <a:rPr lang="en-US" smtClean="0"/>
              <a:t>‹#›</a:t>
            </a:fld>
            <a:endParaRPr lang="en-US"/>
          </a:p>
        </p:txBody>
      </p:sp>
    </p:spTree>
    <p:extLst>
      <p:ext uri="{BB962C8B-B14F-4D97-AF65-F5344CB8AC3E}">
        <p14:creationId xmlns:p14="http://schemas.microsoft.com/office/powerpoint/2010/main" val="423861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46174-EF4A-BA55-143C-F567F147B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C27A8-4125-B52E-E8A1-67AB53D0FB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2A68F3-72F7-DCD6-259D-04CE01AFF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631A69-56DA-0744-AAAA-7AA6C524579B}" type="datetimeFigureOut">
              <a:rPr lang="en-US" smtClean="0"/>
              <a:t>10/16/24</a:t>
            </a:fld>
            <a:endParaRPr lang="en-US"/>
          </a:p>
        </p:txBody>
      </p:sp>
      <p:sp>
        <p:nvSpPr>
          <p:cNvPr id="5" name="Footer Placeholder 4">
            <a:extLst>
              <a:ext uri="{FF2B5EF4-FFF2-40B4-BE49-F238E27FC236}">
                <a16:creationId xmlns:a16="http://schemas.microsoft.com/office/drawing/2014/main" id="{3ACDDDA1-1CB9-4170-4311-B8A9C864F4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56230A-B9D7-5301-9C6B-3F149A530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380996-141E-534E-8B76-6B02DD5DFBAA}" type="slidenum">
              <a:rPr lang="en-US" smtClean="0"/>
              <a:t>‹#›</a:t>
            </a:fld>
            <a:endParaRPr lang="en-US"/>
          </a:p>
        </p:txBody>
      </p:sp>
    </p:spTree>
    <p:extLst>
      <p:ext uri="{BB962C8B-B14F-4D97-AF65-F5344CB8AC3E}">
        <p14:creationId xmlns:p14="http://schemas.microsoft.com/office/powerpoint/2010/main" val="134265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oi.org/10.1128/mr.55.3.476-511.199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34">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2F0D336-0B8A-7ADA-08F8-39362203AE25}"/>
              </a:ext>
            </a:extLst>
          </p:cNvPr>
          <p:cNvSpPr>
            <a:spLocks noGrp="1"/>
          </p:cNvSpPr>
          <p:nvPr>
            <p:ph type="ctrTitle"/>
          </p:nvPr>
        </p:nvSpPr>
        <p:spPr>
          <a:xfrm>
            <a:off x="870154" y="1030406"/>
            <a:ext cx="10840065" cy="3081242"/>
          </a:xfrm>
        </p:spPr>
        <p:txBody>
          <a:bodyPr anchor="ctr">
            <a:normAutofit/>
          </a:bodyPr>
          <a:lstStyle/>
          <a:p>
            <a:r>
              <a:rPr lang="en-US" sz="4800" b="1" dirty="0">
                <a:solidFill>
                  <a:schemeClr val="bg1"/>
                </a:solidFill>
              </a:rPr>
              <a:t>From Biliary Dilatation to Meningitis: Finding Listeria in a patient with Advanced Cholangiocarcinoma</a:t>
            </a:r>
            <a:endParaRPr lang="en-US" sz="4800" dirty="0">
              <a:solidFill>
                <a:schemeClr val="bg1"/>
              </a:solidFill>
            </a:endParaRPr>
          </a:p>
        </p:txBody>
      </p:sp>
      <p:sp>
        <p:nvSpPr>
          <p:cNvPr id="3" name="Subtitle 2">
            <a:extLst>
              <a:ext uri="{FF2B5EF4-FFF2-40B4-BE49-F238E27FC236}">
                <a16:creationId xmlns:a16="http://schemas.microsoft.com/office/drawing/2014/main" id="{328A7BA3-3BC7-3209-A7DB-3993E3F9EDBE}"/>
              </a:ext>
            </a:extLst>
          </p:cNvPr>
          <p:cNvSpPr>
            <a:spLocks noGrp="1"/>
          </p:cNvSpPr>
          <p:nvPr>
            <p:ph type="subTitle" idx="1"/>
          </p:nvPr>
        </p:nvSpPr>
        <p:spPr>
          <a:xfrm>
            <a:off x="1253613" y="4613500"/>
            <a:ext cx="9950674" cy="860620"/>
          </a:xfrm>
        </p:spPr>
        <p:txBody>
          <a:bodyPr anchor="ctr">
            <a:noAutofit/>
          </a:bodyPr>
          <a:lstStyle/>
          <a:p>
            <a:r>
              <a:rPr lang="en-US" sz="2800" b="1" i="1" dirty="0">
                <a:solidFill>
                  <a:srgbClr val="FFFFFF"/>
                </a:solidFill>
                <a:effectLst/>
                <a:latin typeface="Calibri" panose="020F0502020204030204" pitchFamily="34" charset="0"/>
                <a:ea typeface="Calibri" panose="020F0502020204030204" pitchFamily="34" charset="0"/>
              </a:rPr>
              <a:t>Molly Jain, MD; Mallika Gyawali, MD; Sophia Lubrin, MD</a:t>
            </a:r>
          </a:p>
          <a:p>
            <a:r>
              <a:rPr lang="en-US" sz="2800" b="1" i="1" dirty="0">
                <a:solidFill>
                  <a:srgbClr val="FFFFFF"/>
                </a:solidFill>
                <a:latin typeface="Calibri" panose="020F0502020204030204" pitchFamily="34" charset="0"/>
              </a:rPr>
              <a:t>Parkview Health</a:t>
            </a:r>
            <a:endParaRPr lang="en-US" sz="2800" dirty="0">
              <a:solidFill>
                <a:srgbClr val="FFFFFF"/>
              </a:solidFill>
            </a:endParaRPr>
          </a:p>
        </p:txBody>
      </p:sp>
    </p:spTree>
    <p:extLst>
      <p:ext uri="{BB962C8B-B14F-4D97-AF65-F5344CB8AC3E}">
        <p14:creationId xmlns:p14="http://schemas.microsoft.com/office/powerpoint/2010/main" val="369000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meat wrapped in plastic&#10;&#10;Description automatically generated">
            <a:extLst>
              <a:ext uri="{FF2B5EF4-FFF2-40B4-BE49-F238E27FC236}">
                <a16:creationId xmlns:a16="http://schemas.microsoft.com/office/drawing/2014/main" id="{43E31F0C-23F7-8222-C877-D2782C6F890A}"/>
              </a:ext>
            </a:extLst>
          </p:cNvPr>
          <p:cNvPicPr>
            <a:picLocks noGrp="1" noChangeAspect="1"/>
          </p:cNvPicPr>
          <p:nvPr>
            <p:ph idx="1"/>
          </p:nvPr>
        </p:nvPicPr>
        <p:blipFill>
          <a:blip r:embed="rId3"/>
          <a:srcRect b="14773"/>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E4E0C-B74F-274C-6E33-395DA8620865}"/>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300">
                <a:solidFill>
                  <a:schemeClr val="tx1">
                    <a:lumMod val="85000"/>
                    <a:lumOff val="15000"/>
                  </a:schemeClr>
                </a:solidFill>
              </a:rPr>
              <a:t>Listeria Outbreak associated with contaminated Deli products</a:t>
            </a: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7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75C9EB-5889-86E2-AD15-10AE5DF47C0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b="1" kern="1200" dirty="0">
                <a:solidFill>
                  <a:srgbClr val="FFFFFF"/>
                </a:solidFill>
                <a:latin typeface="+mj-lt"/>
                <a:ea typeface="+mj-ea"/>
                <a:cs typeface="+mj-cs"/>
              </a:rPr>
              <a:t>Close up of Listeria on Gram Stain</a:t>
            </a:r>
          </a:p>
        </p:txBody>
      </p:sp>
      <p:pic>
        <p:nvPicPr>
          <p:cNvPr id="5" name="Content Placeholder 4" descr="A close-up of a microscope&#10;&#10;Description automatically generated">
            <a:extLst>
              <a:ext uri="{FF2B5EF4-FFF2-40B4-BE49-F238E27FC236}">
                <a16:creationId xmlns:a16="http://schemas.microsoft.com/office/drawing/2014/main" id="{B5F31C0C-6A7B-5869-7C9E-2B66E8ABE85A}"/>
              </a:ext>
            </a:extLst>
          </p:cNvPr>
          <p:cNvPicPr>
            <a:picLocks noGrp="1" noChangeAspect="1"/>
          </p:cNvPicPr>
          <p:nvPr>
            <p:ph idx="1"/>
          </p:nvPr>
        </p:nvPicPr>
        <p:blipFill>
          <a:blip r:embed="rId3"/>
          <a:stretch>
            <a:fillRect/>
          </a:stretch>
        </p:blipFill>
        <p:spPr>
          <a:xfrm>
            <a:off x="4241442" y="185980"/>
            <a:ext cx="7738748" cy="6524786"/>
          </a:xfrm>
          <a:prstGeom prst="rect">
            <a:avLst/>
          </a:prstGeom>
        </p:spPr>
      </p:pic>
    </p:spTree>
    <p:extLst>
      <p:ext uri="{BB962C8B-B14F-4D97-AF65-F5344CB8AC3E}">
        <p14:creationId xmlns:p14="http://schemas.microsoft.com/office/powerpoint/2010/main" val="2275013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339FD0-E987-A63E-F83E-18B5F318D612}"/>
              </a:ext>
            </a:extLst>
          </p:cNvPr>
          <p:cNvSpPr>
            <a:spLocks noGrp="1"/>
          </p:cNvSpPr>
          <p:nvPr>
            <p:ph type="title"/>
          </p:nvPr>
        </p:nvSpPr>
        <p:spPr>
          <a:xfrm>
            <a:off x="544836" y="348865"/>
            <a:ext cx="10556839" cy="1576446"/>
          </a:xfrm>
        </p:spPr>
        <p:txBody>
          <a:bodyPr anchor="ctr">
            <a:normAutofit/>
          </a:bodyPr>
          <a:lstStyle/>
          <a:p>
            <a:pPr algn="ctr"/>
            <a:r>
              <a:rPr lang="en-US" b="1" dirty="0">
                <a:solidFill>
                  <a:srgbClr val="FFFFFF"/>
                </a:solidFill>
              </a:rPr>
              <a:t>Population at risk of Listeria infection</a:t>
            </a:r>
          </a:p>
        </p:txBody>
      </p:sp>
      <p:graphicFrame>
        <p:nvGraphicFramePr>
          <p:cNvPr id="5" name="Content Placeholder 2">
            <a:extLst>
              <a:ext uri="{FF2B5EF4-FFF2-40B4-BE49-F238E27FC236}">
                <a16:creationId xmlns:a16="http://schemas.microsoft.com/office/drawing/2014/main" id="{19EA7B55-E071-52CD-E60E-BD5BDD1B99A7}"/>
              </a:ext>
            </a:extLst>
          </p:cNvPr>
          <p:cNvGraphicFramePr>
            <a:graphicFrameLocks noGrp="1"/>
          </p:cNvGraphicFramePr>
          <p:nvPr>
            <p:ph idx="1"/>
            <p:extLst>
              <p:ext uri="{D42A27DB-BD31-4B8C-83A1-F6EECF244321}">
                <p14:modId xmlns:p14="http://schemas.microsoft.com/office/powerpoint/2010/main" val="1967797559"/>
              </p:ext>
            </p:extLst>
          </p:nvPr>
        </p:nvGraphicFramePr>
        <p:xfrm>
          <a:off x="544836" y="2391847"/>
          <a:ext cx="11102328" cy="3893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907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91674F1-7EDC-EBC2-3597-F7AF547B197E}"/>
              </a:ext>
            </a:extLst>
          </p:cNvPr>
          <p:cNvSpPr>
            <a:spLocks noGrp="1"/>
          </p:cNvSpPr>
          <p:nvPr>
            <p:ph type="title"/>
          </p:nvPr>
        </p:nvSpPr>
        <p:spPr>
          <a:xfrm>
            <a:off x="354105" y="2038058"/>
            <a:ext cx="3146838" cy="3071906"/>
          </a:xfrm>
        </p:spPr>
        <p:txBody>
          <a:bodyPr vert="horz" lIns="91440" tIns="45720" rIns="91440" bIns="45720" rtlCol="0" anchor="t">
            <a:noAutofit/>
          </a:bodyPr>
          <a:lstStyle/>
          <a:p>
            <a:r>
              <a:rPr lang="en-US" b="1" kern="1200" dirty="0">
                <a:solidFill>
                  <a:srgbClr val="FFFFFF"/>
                </a:solidFill>
                <a:latin typeface="+mj-lt"/>
                <a:ea typeface="+mj-ea"/>
                <a:cs typeface="+mj-cs"/>
              </a:rPr>
              <a:t>Mechanism of Listeria infection spread</a:t>
            </a:r>
          </a:p>
        </p:txBody>
      </p:sp>
      <p:graphicFrame>
        <p:nvGraphicFramePr>
          <p:cNvPr id="5" name="Content Placeholder 2">
            <a:extLst>
              <a:ext uri="{FF2B5EF4-FFF2-40B4-BE49-F238E27FC236}">
                <a16:creationId xmlns:a16="http://schemas.microsoft.com/office/drawing/2014/main" id="{88D7DA6F-0015-F673-E1FB-A982F6581620}"/>
              </a:ext>
            </a:extLst>
          </p:cNvPr>
          <p:cNvGraphicFramePr>
            <a:graphicFrameLocks noGrp="1"/>
          </p:cNvGraphicFramePr>
          <p:nvPr>
            <p:ph idx="1"/>
            <p:extLst>
              <p:ext uri="{D42A27DB-BD31-4B8C-83A1-F6EECF244321}">
                <p14:modId xmlns:p14="http://schemas.microsoft.com/office/powerpoint/2010/main" val="217275561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96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BE333-EF8F-4B26-899C-4209C8F30BFF}"/>
              </a:ext>
            </a:extLst>
          </p:cNvPr>
          <p:cNvSpPr>
            <a:spLocks noGrp="1"/>
          </p:cNvSpPr>
          <p:nvPr>
            <p:ph type="title"/>
          </p:nvPr>
        </p:nvSpPr>
        <p:spPr>
          <a:xfrm>
            <a:off x="586478" y="1683756"/>
            <a:ext cx="3115265" cy="2396359"/>
          </a:xfrm>
        </p:spPr>
        <p:txBody>
          <a:bodyPr anchor="b">
            <a:normAutofit/>
          </a:bodyPr>
          <a:lstStyle/>
          <a:p>
            <a:r>
              <a:rPr lang="en-US" b="1" dirty="0">
                <a:solidFill>
                  <a:srgbClr val="FFFFFF"/>
                </a:solidFill>
              </a:rPr>
              <a:t>Discussion</a:t>
            </a:r>
          </a:p>
        </p:txBody>
      </p:sp>
      <p:graphicFrame>
        <p:nvGraphicFramePr>
          <p:cNvPr id="5" name="Content Placeholder 2">
            <a:extLst>
              <a:ext uri="{FF2B5EF4-FFF2-40B4-BE49-F238E27FC236}">
                <a16:creationId xmlns:a16="http://schemas.microsoft.com/office/drawing/2014/main" id="{F54BF7D6-1AFF-0FF1-AA85-B2C37CD32BCA}"/>
              </a:ext>
            </a:extLst>
          </p:cNvPr>
          <p:cNvGraphicFramePr>
            <a:graphicFrameLocks noGrp="1"/>
          </p:cNvGraphicFramePr>
          <p:nvPr>
            <p:ph idx="1"/>
            <p:extLst>
              <p:ext uri="{D42A27DB-BD31-4B8C-83A1-F6EECF244321}">
                <p14:modId xmlns:p14="http://schemas.microsoft.com/office/powerpoint/2010/main" val="245802302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423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7CB3C-01B1-23FE-300B-23191B87733D}"/>
              </a:ext>
            </a:extLst>
          </p:cNvPr>
          <p:cNvSpPr>
            <a:spLocks noGrp="1"/>
          </p:cNvSpPr>
          <p:nvPr>
            <p:ph type="title"/>
          </p:nvPr>
        </p:nvSpPr>
        <p:spPr>
          <a:xfrm>
            <a:off x="586478" y="1683756"/>
            <a:ext cx="3115265" cy="2396359"/>
          </a:xfrm>
        </p:spPr>
        <p:txBody>
          <a:bodyPr anchor="b">
            <a:normAutofit/>
          </a:bodyPr>
          <a:lstStyle/>
          <a:p>
            <a:r>
              <a:rPr lang="en-US" b="1" dirty="0">
                <a:solidFill>
                  <a:srgbClr val="FFFFFF"/>
                </a:solidFill>
              </a:rPr>
              <a:t>Important learning points</a:t>
            </a:r>
          </a:p>
        </p:txBody>
      </p:sp>
      <p:graphicFrame>
        <p:nvGraphicFramePr>
          <p:cNvPr id="5" name="Content Placeholder 2">
            <a:extLst>
              <a:ext uri="{FF2B5EF4-FFF2-40B4-BE49-F238E27FC236}">
                <a16:creationId xmlns:a16="http://schemas.microsoft.com/office/drawing/2014/main" id="{DAB9D876-BB5D-E062-7168-722D9A0689E8}"/>
              </a:ext>
            </a:extLst>
          </p:cNvPr>
          <p:cNvGraphicFramePr>
            <a:graphicFrameLocks noGrp="1"/>
          </p:cNvGraphicFramePr>
          <p:nvPr>
            <p:ph idx="1"/>
            <p:extLst>
              <p:ext uri="{D42A27DB-BD31-4B8C-83A1-F6EECF244321}">
                <p14:modId xmlns:p14="http://schemas.microsoft.com/office/powerpoint/2010/main" val="346311900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992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524F0C-3988-7434-6E2E-DBCC65D4EF67}"/>
              </a:ext>
            </a:extLst>
          </p:cNvPr>
          <p:cNvSpPr>
            <a:spLocks noGrp="1"/>
          </p:cNvSpPr>
          <p:nvPr>
            <p:ph type="title"/>
          </p:nvPr>
        </p:nvSpPr>
        <p:spPr>
          <a:xfrm>
            <a:off x="826396" y="586855"/>
            <a:ext cx="4230100" cy="3387497"/>
          </a:xfrm>
        </p:spPr>
        <p:txBody>
          <a:bodyPr anchor="b">
            <a:normAutofit/>
          </a:bodyPr>
          <a:lstStyle/>
          <a:p>
            <a:r>
              <a:rPr lang="en-US" sz="4800" b="1" dirty="0">
                <a:solidFill>
                  <a:srgbClr val="FFFFFF"/>
                </a:solidFill>
              </a:rPr>
              <a:t>Conclusion</a:t>
            </a:r>
          </a:p>
        </p:txBody>
      </p:sp>
      <p:sp>
        <p:nvSpPr>
          <p:cNvPr id="3" name="Content Placeholder 2">
            <a:extLst>
              <a:ext uri="{FF2B5EF4-FFF2-40B4-BE49-F238E27FC236}">
                <a16:creationId xmlns:a16="http://schemas.microsoft.com/office/drawing/2014/main" id="{072763AA-44A8-E957-E976-16AD9F66228D}"/>
              </a:ext>
            </a:extLst>
          </p:cNvPr>
          <p:cNvSpPr>
            <a:spLocks noGrp="1"/>
          </p:cNvSpPr>
          <p:nvPr>
            <p:ph idx="1"/>
          </p:nvPr>
        </p:nvSpPr>
        <p:spPr>
          <a:xfrm>
            <a:off x="6503158" y="649480"/>
            <a:ext cx="4862447" cy="5546047"/>
          </a:xfrm>
        </p:spPr>
        <p:txBody>
          <a:bodyPr anchor="ctr">
            <a:normAutofit/>
          </a:bodyPr>
          <a:lstStyle/>
          <a:p>
            <a:pPr marL="0" indent="0">
              <a:buNone/>
            </a:pPr>
            <a:r>
              <a:rPr lang="en-US" sz="3200" dirty="0">
                <a:effectLst/>
                <a:ea typeface="Calibri" panose="020F0502020204030204" pitchFamily="34" charset="0"/>
                <a:cs typeface="Times New Roman" panose="02020603050405020304" pitchFamily="18" charset="0"/>
              </a:rPr>
              <a:t>This case underscores the importance of having a high clinical suspicion for atypical infections such as Listeria monocytogenes and the necessity for prompt diagnosis and treatment in immunocompromised patients. </a:t>
            </a:r>
            <a:endParaRPr lang="en-US" sz="3200" dirty="0">
              <a:effectLst/>
              <a:ea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68795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A53DD7-6A7E-F412-C052-650B687019FC}"/>
              </a:ext>
            </a:extLst>
          </p:cNvPr>
          <p:cNvSpPr>
            <a:spLocks noGrp="1"/>
          </p:cNvSpPr>
          <p:nvPr>
            <p:ph type="title"/>
          </p:nvPr>
        </p:nvSpPr>
        <p:spPr>
          <a:xfrm>
            <a:off x="466722" y="586855"/>
            <a:ext cx="3201366" cy="3387497"/>
          </a:xfrm>
        </p:spPr>
        <p:txBody>
          <a:bodyPr anchor="b">
            <a:normAutofit/>
          </a:bodyPr>
          <a:lstStyle/>
          <a:p>
            <a:r>
              <a:rPr lang="en-US" b="1" dirty="0">
                <a:solidFill>
                  <a:srgbClr val="FFFFFF"/>
                </a:solidFill>
              </a:rPr>
              <a:t>References</a:t>
            </a:r>
          </a:p>
        </p:txBody>
      </p:sp>
      <p:sp>
        <p:nvSpPr>
          <p:cNvPr id="3" name="Content Placeholder 2">
            <a:extLst>
              <a:ext uri="{FF2B5EF4-FFF2-40B4-BE49-F238E27FC236}">
                <a16:creationId xmlns:a16="http://schemas.microsoft.com/office/drawing/2014/main" id="{3FEEFE67-65E0-D9B7-70AF-C85CE41D5B96}"/>
              </a:ext>
            </a:extLst>
          </p:cNvPr>
          <p:cNvSpPr>
            <a:spLocks noGrp="1"/>
          </p:cNvSpPr>
          <p:nvPr>
            <p:ph idx="1"/>
          </p:nvPr>
        </p:nvSpPr>
        <p:spPr>
          <a:xfrm>
            <a:off x="4810259" y="649480"/>
            <a:ext cx="6555347" cy="5546047"/>
          </a:xfrm>
        </p:spPr>
        <p:txBody>
          <a:bodyPr anchor="ctr">
            <a:normAutofit/>
          </a:bodyPr>
          <a:lstStyle/>
          <a:p>
            <a:pPr marL="342900" marR="0" lvl="0" indent="-342900">
              <a:spcBef>
                <a:spcPts val="0"/>
              </a:spcBef>
              <a:spcAft>
                <a:spcPts val="0"/>
              </a:spcAft>
              <a:buFont typeface="+mj-lt"/>
              <a:buAutoNum type="arabicPeriod"/>
            </a:pPr>
            <a:r>
              <a:rPr lang="en-US" sz="2000">
                <a:effectLst/>
                <a:latin typeface="Aptos" panose="020B0004020202020204" pitchFamily="34" charset="0"/>
                <a:ea typeface="Times New Roman" panose="02020603050405020304" pitchFamily="18" charset="0"/>
                <a:cs typeface="Times New Roman" panose="02020603050405020304" pitchFamily="18" charset="0"/>
              </a:rPr>
              <a:t>Pagliano P, Ascione T, Boccia G, De Caro F, Esposito S. Listeria monocytogenes meningitis in the elderly: epidemiological, clinical and therapeutic findings. </a:t>
            </a:r>
            <a:r>
              <a:rPr lang="en-US" sz="2000" i="1">
                <a:effectLst/>
                <a:latin typeface="Aptos" panose="020B0004020202020204" pitchFamily="34" charset="0"/>
                <a:ea typeface="Times New Roman" panose="02020603050405020304" pitchFamily="18" charset="0"/>
                <a:cs typeface="Times New Roman" panose="02020603050405020304" pitchFamily="18" charset="0"/>
              </a:rPr>
              <a:t>Infez Med</a:t>
            </a:r>
            <a:r>
              <a:rPr lang="en-US" sz="2000">
                <a:effectLst/>
                <a:latin typeface="Aptos" panose="020B0004020202020204" pitchFamily="34" charset="0"/>
                <a:ea typeface="Times New Roman" panose="02020603050405020304" pitchFamily="18" charset="0"/>
                <a:cs typeface="Times New Roman" panose="02020603050405020304" pitchFamily="18" charset="0"/>
              </a:rPr>
              <a:t>. 2016;24(2):105-111.</a:t>
            </a:r>
          </a:p>
          <a:p>
            <a:pPr marL="342900" marR="0" lvl="0" indent="-342900">
              <a:spcBef>
                <a:spcPts val="0"/>
              </a:spcBef>
              <a:spcAft>
                <a:spcPts val="0"/>
              </a:spcAft>
              <a:buFont typeface="+mj-lt"/>
              <a:buAutoNum type="arabicPeriod"/>
            </a:pPr>
            <a:r>
              <a:rPr lang="en-US" sz="2000">
                <a:effectLst/>
                <a:latin typeface="Calibri" panose="020F0502020204030204" pitchFamily="34" charset="0"/>
                <a:ea typeface="Calibri" panose="020F0502020204030204" pitchFamily="34" charset="0"/>
                <a:cs typeface="Times New Roman" panose="02020603050405020304" pitchFamily="18" charset="0"/>
              </a:rPr>
              <a:t>Vela, B. N. B., Garcia-Carretero, R., Carrasco-Fernandez, B., Gil-Romero, Y., &amp; Perez-Pomata, M. T. (2020). Listeria monocytogenes infections: analysis of 41 patients. Medicina clínica, 155(2), 57-62.</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a:effectLst/>
                <a:latin typeface="Calibri" panose="020F0502020204030204" pitchFamily="34" charset="0"/>
                <a:ea typeface="Calibri" panose="020F0502020204030204" pitchFamily="34" charset="0"/>
                <a:cs typeface="Times New Roman" panose="02020603050405020304" pitchFamily="18" charset="0"/>
              </a:rPr>
              <a:t>Amaya-Villar, R., García-Cabrera, E., Sulleiro-Igual, E., Fernández-Viladrich, P., Fontanals-Aymerich, D., Catalán-Alonso, P., ... &amp; Prats-Pastor, G. (2010). Three-year multicenter surveillance of community-acquired Listeria monocytogenes meningitis in adults. BMC Infectious Diseases, 10, 1-8.</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sz="2000">
                <a:effectLst/>
                <a:latin typeface="Calibri" panose="020F0502020204030204" pitchFamily="34" charset="0"/>
                <a:ea typeface="Calibri" panose="020F0502020204030204" pitchFamily="34" charset="0"/>
                <a:cs typeface="Times New Roman" panose="02020603050405020304" pitchFamily="18" charset="0"/>
              </a:rPr>
              <a:t>Farber, J. M., &amp; Peterkin, P. I. (1991). Listeria monocytogenes, a food-borne pathogen. Microbiological reviews, 55(3), 476–511. </a:t>
            </a:r>
            <a:r>
              <a:rPr lang="en-US" sz="2000" u="sng">
                <a:effectLst/>
                <a:latin typeface="Calibri" panose="020F0502020204030204" pitchFamily="34" charset="0"/>
                <a:ea typeface="Calibri" panose="020F0502020204030204" pitchFamily="34" charset="0"/>
                <a:cs typeface="Times New Roman" panose="02020603050405020304" pitchFamily="18" charset="0"/>
                <a:hlinkClick r:id="rId2"/>
              </a:rPr>
              <a:t>https://doi.org/10.1128/mr.55.3.476-511.1991</a:t>
            </a:r>
            <a:endParaRPr lang="en-US" sz="2000">
              <a:effectLst/>
              <a:latin typeface="Aptos" panose="020B0004020202020204" pitchFamily="34" charset="0"/>
              <a:ea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392686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FA4670-634D-A246-F905-49CBACFDF35B}"/>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Any Questions?</a:t>
            </a:r>
          </a:p>
        </p:txBody>
      </p:sp>
      <p:pic>
        <p:nvPicPr>
          <p:cNvPr id="7" name="Graphic 6" descr="Question mark">
            <a:extLst>
              <a:ext uri="{FF2B5EF4-FFF2-40B4-BE49-F238E27FC236}">
                <a16:creationId xmlns:a16="http://schemas.microsoft.com/office/drawing/2014/main" id="{8C9C8CBC-96B1-8C85-6056-D74E0020EB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97015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8DB2B-DDDC-42F1-C422-9ED6A8D4B788}"/>
              </a:ext>
            </a:extLst>
          </p:cNvPr>
          <p:cNvSpPr>
            <a:spLocks noGrp="1"/>
          </p:cNvSpPr>
          <p:nvPr>
            <p:ph type="title"/>
          </p:nvPr>
        </p:nvSpPr>
        <p:spPr>
          <a:xfrm>
            <a:off x="1285241" y="1008993"/>
            <a:ext cx="9231410" cy="3542045"/>
          </a:xfrm>
        </p:spPr>
        <p:txBody>
          <a:bodyPr vert="horz" lIns="91440" tIns="45720" rIns="91440" bIns="45720" rtlCol="0" anchor="b">
            <a:normAutofit/>
          </a:bodyPr>
          <a:lstStyle/>
          <a:p>
            <a:r>
              <a:rPr lang="en-US" sz="11500" b="1" kern="1200" dirty="0">
                <a:solidFill>
                  <a:schemeClr val="tx1"/>
                </a:solidFill>
                <a:latin typeface="+mj-lt"/>
                <a:ea typeface="+mj-ea"/>
                <a:cs typeface="+mj-cs"/>
              </a:rPr>
              <a:t>Thank You</a:t>
            </a:r>
          </a:p>
        </p:txBody>
      </p:sp>
    </p:spTree>
    <p:extLst>
      <p:ext uri="{BB962C8B-B14F-4D97-AF65-F5344CB8AC3E}">
        <p14:creationId xmlns:p14="http://schemas.microsoft.com/office/powerpoint/2010/main" val="41341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8DA7F-6498-3E92-B822-9CED6B898B4B}"/>
              </a:ext>
            </a:extLst>
          </p:cNvPr>
          <p:cNvSpPr>
            <a:spLocks noGrp="1"/>
          </p:cNvSpPr>
          <p:nvPr>
            <p:ph type="title"/>
          </p:nvPr>
        </p:nvSpPr>
        <p:spPr>
          <a:xfrm>
            <a:off x="586478" y="1683756"/>
            <a:ext cx="3115265" cy="2396359"/>
          </a:xfrm>
        </p:spPr>
        <p:txBody>
          <a:bodyPr anchor="b">
            <a:normAutofit/>
          </a:bodyPr>
          <a:lstStyle/>
          <a:p>
            <a:r>
              <a:rPr lang="en-US" b="1" dirty="0">
                <a:solidFill>
                  <a:srgbClr val="FFFFFF"/>
                </a:solidFill>
              </a:rPr>
              <a:t>Introduction</a:t>
            </a:r>
          </a:p>
        </p:txBody>
      </p:sp>
      <p:graphicFrame>
        <p:nvGraphicFramePr>
          <p:cNvPr id="5" name="Content Placeholder 2">
            <a:extLst>
              <a:ext uri="{FF2B5EF4-FFF2-40B4-BE49-F238E27FC236}">
                <a16:creationId xmlns:a16="http://schemas.microsoft.com/office/drawing/2014/main" id="{18761065-9200-9E28-4782-F45BFA82654C}"/>
              </a:ext>
            </a:extLst>
          </p:cNvPr>
          <p:cNvGraphicFramePr>
            <a:graphicFrameLocks noGrp="1"/>
          </p:cNvGraphicFramePr>
          <p:nvPr>
            <p:ph idx="1"/>
            <p:extLst>
              <p:ext uri="{D42A27DB-BD31-4B8C-83A1-F6EECF244321}">
                <p14:modId xmlns:p14="http://schemas.microsoft.com/office/powerpoint/2010/main" val="142867039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94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A4F4A-B3BC-44CD-746B-F9DFFDED265C}"/>
              </a:ext>
            </a:extLst>
          </p:cNvPr>
          <p:cNvSpPr>
            <a:spLocks noGrp="1"/>
          </p:cNvSpPr>
          <p:nvPr>
            <p:ph type="title"/>
          </p:nvPr>
        </p:nvSpPr>
        <p:spPr>
          <a:xfrm>
            <a:off x="368710" y="1683756"/>
            <a:ext cx="3333033" cy="2396359"/>
          </a:xfrm>
        </p:spPr>
        <p:txBody>
          <a:bodyPr anchor="b">
            <a:normAutofit/>
          </a:bodyPr>
          <a:lstStyle/>
          <a:p>
            <a:r>
              <a:rPr lang="en-US" b="1" dirty="0">
                <a:solidFill>
                  <a:srgbClr val="FFFFFF"/>
                </a:solidFill>
              </a:rPr>
              <a:t>Case presentation</a:t>
            </a:r>
          </a:p>
        </p:txBody>
      </p:sp>
      <p:graphicFrame>
        <p:nvGraphicFramePr>
          <p:cNvPr id="5" name="Content Placeholder 2">
            <a:extLst>
              <a:ext uri="{FF2B5EF4-FFF2-40B4-BE49-F238E27FC236}">
                <a16:creationId xmlns:a16="http://schemas.microsoft.com/office/drawing/2014/main" id="{C01E30A9-3103-7804-F38C-54C9246AFE4E}"/>
              </a:ext>
            </a:extLst>
          </p:cNvPr>
          <p:cNvGraphicFramePr>
            <a:graphicFrameLocks noGrp="1"/>
          </p:cNvGraphicFramePr>
          <p:nvPr>
            <p:ph idx="1"/>
            <p:extLst>
              <p:ext uri="{D42A27DB-BD31-4B8C-83A1-F6EECF244321}">
                <p14:modId xmlns:p14="http://schemas.microsoft.com/office/powerpoint/2010/main" val="3924109241"/>
              </p:ext>
            </p:extLst>
          </p:nvPr>
        </p:nvGraphicFramePr>
        <p:xfrm>
          <a:off x="4527755" y="294967"/>
          <a:ext cx="7492180" cy="638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92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F1DEA-55A9-8383-78E5-5584F2143C47}"/>
              </a:ext>
            </a:extLst>
          </p:cNvPr>
          <p:cNvSpPr>
            <a:spLocks noGrp="1"/>
          </p:cNvSpPr>
          <p:nvPr>
            <p:ph type="title"/>
          </p:nvPr>
        </p:nvSpPr>
        <p:spPr>
          <a:xfrm>
            <a:off x="412956" y="1683756"/>
            <a:ext cx="3288788" cy="2396359"/>
          </a:xfrm>
        </p:spPr>
        <p:txBody>
          <a:bodyPr anchor="b">
            <a:normAutofit/>
          </a:bodyPr>
          <a:lstStyle/>
          <a:p>
            <a:r>
              <a:rPr lang="en-US" b="1" dirty="0">
                <a:solidFill>
                  <a:srgbClr val="FFFFFF"/>
                </a:solidFill>
              </a:rPr>
              <a:t>Case presentation</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5AA23900-AAA5-F686-0DA4-7D4E540E2946}"/>
              </a:ext>
            </a:extLst>
          </p:cNvPr>
          <p:cNvGraphicFramePr>
            <a:graphicFrameLocks noGrp="1"/>
          </p:cNvGraphicFramePr>
          <p:nvPr>
            <p:ph idx="1"/>
            <p:extLst>
              <p:ext uri="{D42A27DB-BD31-4B8C-83A1-F6EECF244321}">
                <p14:modId xmlns:p14="http://schemas.microsoft.com/office/powerpoint/2010/main" val="47664392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5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7004A4-3252-5ED4-D54F-487600735743}"/>
              </a:ext>
            </a:extLst>
          </p:cNvPr>
          <p:cNvSpPr>
            <a:spLocks noGrp="1"/>
          </p:cNvSpPr>
          <p:nvPr>
            <p:ph type="title"/>
          </p:nvPr>
        </p:nvSpPr>
        <p:spPr>
          <a:xfrm>
            <a:off x="1371597" y="348865"/>
            <a:ext cx="10044023" cy="877729"/>
          </a:xfrm>
        </p:spPr>
        <p:txBody>
          <a:bodyPr anchor="ctr">
            <a:normAutofit/>
          </a:bodyPr>
          <a:lstStyle/>
          <a:p>
            <a:pPr algn="ctr"/>
            <a:r>
              <a:rPr lang="en-US" sz="4800" b="1" dirty="0">
                <a:solidFill>
                  <a:srgbClr val="FFFFFF"/>
                </a:solidFill>
              </a:rPr>
              <a:t>Lab results</a:t>
            </a:r>
          </a:p>
        </p:txBody>
      </p:sp>
      <p:graphicFrame>
        <p:nvGraphicFramePr>
          <p:cNvPr id="4" name="Content Placeholder 3">
            <a:extLst>
              <a:ext uri="{FF2B5EF4-FFF2-40B4-BE49-F238E27FC236}">
                <a16:creationId xmlns:a16="http://schemas.microsoft.com/office/drawing/2014/main" id="{6534F78E-F9E9-4CFA-608D-294CDBF32B74}"/>
              </a:ext>
            </a:extLst>
          </p:cNvPr>
          <p:cNvGraphicFramePr>
            <a:graphicFrameLocks noGrp="1"/>
          </p:cNvGraphicFramePr>
          <p:nvPr>
            <p:ph idx="1"/>
            <p:extLst>
              <p:ext uri="{D42A27DB-BD31-4B8C-83A1-F6EECF244321}">
                <p14:modId xmlns:p14="http://schemas.microsoft.com/office/powerpoint/2010/main" val="1001703620"/>
              </p:ext>
            </p:extLst>
          </p:nvPr>
        </p:nvGraphicFramePr>
        <p:xfrm>
          <a:off x="632085" y="1892543"/>
          <a:ext cx="10927830" cy="4648378"/>
        </p:xfrm>
        <a:graphic>
          <a:graphicData uri="http://schemas.openxmlformats.org/drawingml/2006/table">
            <a:tbl>
              <a:tblPr firstRow="1" bandRow="1">
                <a:tableStyleId>{21E4AEA4-8DFA-4A89-87EB-49C32662AFE0}</a:tableStyleId>
              </a:tblPr>
              <a:tblGrid>
                <a:gridCol w="3587518">
                  <a:extLst>
                    <a:ext uri="{9D8B030D-6E8A-4147-A177-3AD203B41FA5}">
                      <a16:colId xmlns:a16="http://schemas.microsoft.com/office/drawing/2014/main" val="3652325402"/>
                    </a:ext>
                  </a:extLst>
                </a:gridCol>
                <a:gridCol w="3587518">
                  <a:extLst>
                    <a:ext uri="{9D8B030D-6E8A-4147-A177-3AD203B41FA5}">
                      <a16:colId xmlns:a16="http://schemas.microsoft.com/office/drawing/2014/main" val="1442103165"/>
                    </a:ext>
                  </a:extLst>
                </a:gridCol>
                <a:gridCol w="3752794">
                  <a:extLst>
                    <a:ext uri="{9D8B030D-6E8A-4147-A177-3AD203B41FA5}">
                      <a16:colId xmlns:a16="http://schemas.microsoft.com/office/drawing/2014/main" val="3895462626"/>
                    </a:ext>
                  </a:extLst>
                </a:gridCol>
              </a:tblGrid>
              <a:tr h="494933">
                <a:tc>
                  <a:txBody>
                    <a:bodyPr/>
                    <a:lstStyle/>
                    <a:p>
                      <a:r>
                        <a:rPr lang="en-US" sz="2200"/>
                        <a:t>BMP</a:t>
                      </a:r>
                    </a:p>
                  </a:txBody>
                  <a:tcPr marL="111913" marR="111913" marT="55956" marB="55956"/>
                </a:tc>
                <a:tc>
                  <a:txBody>
                    <a:bodyPr/>
                    <a:lstStyle/>
                    <a:p>
                      <a:r>
                        <a:rPr lang="en-US" sz="2200"/>
                        <a:t>CBC</a:t>
                      </a:r>
                    </a:p>
                  </a:txBody>
                  <a:tcPr marL="111913" marR="111913" marT="55956" marB="55956"/>
                </a:tc>
                <a:tc>
                  <a:txBody>
                    <a:bodyPr/>
                    <a:lstStyle/>
                    <a:p>
                      <a:r>
                        <a:rPr lang="en-US" sz="2200"/>
                        <a:t>LFTs</a:t>
                      </a:r>
                    </a:p>
                  </a:txBody>
                  <a:tcPr marL="111913" marR="111913" marT="55956" marB="55956"/>
                </a:tc>
                <a:extLst>
                  <a:ext uri="{0D108BD9-81ED-4DB2-BD59-A6C34878D82A}">
                    <a16:rowId xmlns:a16="http://schemas.microsoft.com/office/drawing/2014/main" val="2769941427"/>
                  </a:ext>
                </a:extLst>
              </a:tr>
              <a:tr h="494933">
                <a:tc>
                  <a:txBody>
                    <a:bodyPr/>
                    <a:lstStyle/>
                    <a:p>
                      <a:r>
                        <a:rPr lang="en-US" sz="2800" dirty="0"/>
                        <a:t>Na </a:t>
                      </a:r>
                      <a:r>
                        <a:rPr lang="en-US" sz="2800" dirty="0">
                          <a:solidFill>
                            <a:srgbClr val="FF0000"/>
                          </a:solidFill>
                        </a:rPr>
                        <a:t>130 </a:t>
                      </a:r>
                      <a:r>
                        <a:rPr lang="en-US" sz="2800" dirty="0">
                          <a:solidFill>
                            <a:schemeClr val="tx1"/>
                          </a:solidFill>
                        </a:rPr>
                        <a:t>mmol/L</a:t>
                      </a:r>
                    </a:p>
                  </a:txBody>
                  <a:tcPr marL="111913" marR="111913" marT="55956" marB="55956"/>
                </a:tc>
                <a:tc>
                  <a:txBody>
                    <a:bodyPr/>
                    <a:lstStyle/>
                    <a:p>
                      <a:r>
                        <a:rPr lang="en-US" sz="2800"/>
                        <a:t>WBC  </a:t>
                      </a:r>
                      <a:r>
                        <a:rPr lang="en-US" sz="2800">
                          <a:solidFill>
                            <a:srgbClr val="FF0000"/>
                          </a:solidFill>
                        </a:rPr>
                        <a:t>3.1</a:t>
                      </a:r>
                      <a:r>
                        <a:rPr lang="en-US" sz="2800"/>
                        <a:t> th/uL</a:t>
                      </a:r>
                    </a:p>
                  </a:txBody>
                  <a:tcPr marL="111913" marR="111913" marT="55956" marB="55956"/>
                </a:tc>
                <a:tc>
                  <a:txBody>
                    <a:bodyPr/>
                    <a:lstStyle/>
                    <a:p>
                      <a:r>
                        <a:rPr lang="en-US" sz="2800"/>
                        <a:t>AST </a:t>
                      </a:r>
                      <a:r>
                        <a:rPr lang="en-US" sz="2800">
                          <a:solidFill>
                            <a:srgbClr val="FF0000"/>
                          </a:solidFill>
                        </a:rPr>
                        <a:t>174 </a:t>
                      </a:r>
                      <a:r>
                        <a:rPr lang="en-US" sz="2800">
                          <a:solidFill>
                            <a:schemeClr val="tx1"/>
                          </a:solidFill>
                        </a:rPr>
                        <a:t>U/L</a:t>
                      </a:r>
                    </a:p>
                  </a:txBody>
                  <a:tcPr marL="111913" marR="111913" marT="55956" marB="55956"/>
                </a:tc>
                <a:extLst>
                  <a:ext uri="{0D108BD9-81ED-4DB2-BD59-A6C34878D82A}">
                    <a16:rowId xmlns:a16="http://schemas.microsoft.com/office/drawing/2014/main" val="3013630817"/>
                  </a:ext>
                </a:extLst>
              </a:tr>
              <a:tr h="494933">
                <a:tc>
                  <a:txBody>
                    <a:bodyPr/>
                    <a:lstStyle/>
                    <a:p>
                      <a:r>
                        <a:rPr lang="en-US" sz="2800"/>
                        <a:t>K   3.8 </a:t>
                      </a:r>
                      <a:r>
                        <a:rPr lang="en-US" sz="2800">
                          <a:solidFill>
                            <a:schemeClr val="tx1"/>
                          </a:solidFill>
                        </a:rPr>
                        <a:t>mmol/L</a:t>
                      </a:r>
                      <a:endParaRPr lang="en-US" sz="2800"/>
                    </a:p>
                  </a:txBody>
                  <a:tcPr marL="111913" marR="111913" marT="55956" marB="55956"/>
                </a:tc>
                <a:tc>
                  <a:txBody>
                    <a:bodyPr/>
                    <a:lstStyle/>
                    <a:p>
                      <a:r>
                        <a:rPr lang="en-US" sz="2800"/>
                        <a:t>Hgb </a:t>
                      </a:r>
                      <a:r>
                        <a:rPr lang="en-US" sz="2800">
                          <a:solidFill>
                            <a:srgbClr val="FF0000"/>
                          </a:solidFill>
                        </a:rPr>
                        <a:t>7.4</a:t>
                      </a:r>
                      <a:r>
                        <a:rPr lang="en-US" sz="2800"/>
                        <a:t> g/dL</a:t>
                      </a:r>
                    </a:p>
                  </a:txBody>
                  <a:tcPr marL="111913" marR="111913" marT="55956" marB="55956"/>
                </a:tc>
                <a:tc>
                  <a:txBody>
                    <a:bodyPr/>
                    <a:lstStyle/>
                    <a:p>
                      <a:r>
                        <a:rPr lang="en-US" sz="2800"/>
                        <a:t>ALT </a:t>
                      </a:r>
                      <a:r>
                        <a:rPr lang="en-US" sz="2800">
                          <a:solidFill>
                            <a:srgbClr val="FF0000"/>
                          </a:solidFill>
                        </a:rPr>
                        <a:t>136 </a:t>
                      </a:r>
                      <a:r>
                        <a:rPr lang="en-US" sz="2800">
                          <a:solidFill>
                            <a:schemeClr val="tx1"/>
                          </a:solidFill>
                        </a:rPr>
                        <a:t>U/L</a:t>
                      </a:r>
                      <a:endParaRPr lang="en-US" sz="2800">
                        <a:solidFill>
                          <a:srgbClr val="FF0000"/>
                        </a:solidFill>
                      </a:endParaRPr>
                    </a:p>
                  </a:txBody>
                  <a:tcPr marL="111913" marR="111913" marT="55956" marB="55956"/>
                </a:tc>
                <a:extLst>
                  <a:ext uri="{0D108BD9-81ED-4DB2-BD59-A6C34878D82A}">
                    <a16:rowId xmlns:a16="http://schemas.microsoft.com/office/drawing/2014/main" val="3748490758"/>
                  </a:ext>
                </a:extLst>
              </a:tr>
              <a:tr h="494933">
                <a:tc>
                  <a:txBody>
                    <a:bodyPr/>
                    <a:lstStyle/>
                    <a:p>
                      <a:r>
                        <a:rPr lang="en-US" sz="2800"/>
                        <a:t>Cl  99 </a:t>
                      </a:r>
                      <a:r>
                        <a:rPr lang="en-US" sz="2800">
                          <a:solidFill>
                            <a:schemeClr val="tx1"/>
                          </a:solidFill>
                        </a:rPr>
                        <a:t>mmol/L</a:t>
                      </a:r>
                      <a:endParaRPr lang="en-US" sz="2800"/>
                    </a:p>
                  </a:txBody>
                  <a:tcPr marL="111913" marR="111913" marT="55956" marB="55956"/>
                </a:tc>
                <a:tc>
                  <a:txBody>
                    <a:bodyPr/>
                    <a:lstStyle/>
                    <a:p>
                      <a:r>
                        <a:rPr lang="en-US" sz="2800"/>
                        <a:t>Hct 21.9%</a:t>
                      </a:r>
                    </a:p>
                  </a:txBody>
                  <a:tcPr marL="111913" marR="111913" marT="55956" marB="55956"/>
                </a:tc>
                <a:tc>
                  <a:txBody>
                    <a:bodyPr/>
                    <a:lstStyle/>
                    <a:p>
                      <a:r>
                        <a:rPr lang="en-US" sz="2800"/>
                        <a:t>ALP </a:t>
                      </a:r>
                      <a:r>
                        <a:rPr lang="en-US" sz="2800">
                          <a:solidFill>
                            <a:srgbClr val="FF0000"/>
                          </a:solidFill>
                        </a:rPr>
                        <a:t>271 </a:t>
                      </a:r>
                      <a:r>
                        <a:rPr lang="en-US" sz="2800">
                          <a:solidFill>
                            <a:schemeClr val="tx1"/>
                          </a:solidFill>
                        </a:rPr>
                        <a:t>U/L</a:t>
                      </a:r>
                      <a:endParaRPr lang="en-US" sz="2800">
                        <a:solidFill>
                          <a:srgbClr val="FF0000"/>
                        </a:solidFill>
                      </a:endParaRPr>
                    </a:p>
                  </a:txBody>
                  <a:tcPr marL="111913" marR="111913" marT="55956" marB="55956"/>
                </a:tc>
                <a:extLst>
                  <a:ext uri="{0D108BD9-81ED-4DB2-BD59-A6C34878D82A}">
                    <a16:rowId xmlns:a16="http://schemas.microsoft.com/office/drawing/2014/main" val="1781630411"/>
                  </a:ext>
                </a:extLst>
              </a:tr>
              <a:tr h="494933">
                <a:tc>
                  <a:txBody>
                    <a:bodyPr/>
                    <a:lstStyle/>
                    <a:p>
                      <a:r>
                        <a:rPr lang="en-US" sz="2800"/>
                        <a:t>HCO</a:t>
                      </a:r>
                      <a:r>
                        <a:rPr lang="en-US" sz="2800" baseline="-25000"/>
                        <a:t>3  </a:t>
                      </a:r>
                      <a:r>
                        <a:rPr lang="en-US" sz="2800" baseline="0"/>
                        <a:t> 25 </a:t>
                      </a:r>
                      <a:r>
                        <a:rPr lang="en-US" sz="2800">
                          <a:solidFill>
                            <a:schemeClr val="tx1"/>
                          </a:solidFill>
                        </a:rPr>
                        <a:t>mmol/L</a:t>
                      </a:r>
                      <a:endParaRPr lang="en-US" sz="2800"/>
                    </a:p>
                  </a:txBody>
                  <a:tcPr marL="111913" marR="111913" marT="55956" marB="55956"/>
                </a:tc>
                <a:tc>
                  <a:txBody>
                    <a:bodyPr/>
                    <a:lstStyle/>
                    <a:p>
                      <a:r>
                        <a:rPr lang="en-US" sz="2800"/>
                        <a:t>Plt </a:t>
                      </a:r>
                      <a:r>
                        <a:rPr lang="en-US" sz="2800">
                          <a:solidFill>
                            <a:srgbClr val="FF0000"/>
                          </a:solidFill>
                        </a:rPr>
                        <a:t>130</a:t>
                      </a:r>
                      <a:r>
                        <a:rPr lang="en-US" sz="2800"/>
                        <a:t> th/uL</a:t>
                      </a:r>
                    </a:p>
                  </a:txBody>
                  <a:tcPr marL="111913" marR="111913" marT="55956" marB="55956"/>
                </a:tc>
                <a:tc>
                  <a:txBody>
                    <a:bodyPr/>
                    <a:lstStyle/>
                    <a:p>
                      <a:r>
                        <a:rPr lang="en-US" sz="2800"/>
                        <a:t>Total Bil </a:t>
                      </a:r>
                      <a:r>
                        <a:rPr lang="en-US" sz="2800">
                          <a:solidFill>
                            <a:srgbClr val="FF0000"/>
                          </a:solidFill>
                        </a:rPr>
                        <a:t>4.0 </a:t>
                      </a:r>
                      <a:r>
                        <a:rPr lang="en-US" sz="2800">
                          <a:solidFill>
                            <a:schemeClr val="tx1"/>
                          </a:solidFill>
                        </a:rPr>
                        <a:t>mg/dL</a:t>
                      </a:r>
                      <a:endParaRPr lang="en-US" sz="2800">
                        <a:solidFill>
                          <a:srgbClr val="FF0000"/>
                        </a:solidFill>
                      </a:endParaRPr>
                    </a:p>
                  </a:txBody>
                  <a:tcPr marL="111913" marR="111913" marT="55956" marB="55956"/>
                </a:tc>
                <a:extLst>
                  <a:ext uri="{0D108BD9-81ED-4DB2-BD59-A6C34878D82A}">
                    <a16:rowId xmlns:a16="http://schemas.microsoft.com/office/drawing/2014/main" val="3509982065"/>
                  </a:ext>
                </a:extLst>
              </a:tr>
              <a:tr h="494933">
                <a:tc>
                  <a:txBody>
                    <a:bodyPr/>
                    <a:lstStyle/>
                    <a:p>
                      <a:r>
                        <a:rPr lang="en-US" sz="2800"/>
                        <a:t>BUN  </a:t>
                      </a:r>
                      <a:r>
                        <a:rPr lang="en-US" sz="2800">
                          <a:solidFill>
                            <a:srgbClr val="FF0000"/>
                          </a:solidFill>
                        </a:rPr>
                        <a:t>34 </a:t>
                      </a:r>
                      <a:r>
                        <a:rPr lang="en-US" sz="2800">
                          <a:solidFill>
                            <a:schemeClr val="tx1"/>
                          </a:solidFill>
                        </a:rPr>
                        <a:t>mg/dL</a:t>
                      </a:r>
                    </a:p>
                  </a:txBody>
                  <a:tcPr marL="111913" marR="111913" marT="55956" marB="55956"/>
                </a:tc>
                <a:tc>
                  <a:txBody>
                    <a:bodyPr/>
                    <a:lstStyle/>
                    <a:p>
                      <a:endParaRPr lang="en-US" sz="2800"/>
                    </a:p>
                  </a:txBody>
                  <a:tcPr marL="111913" marR="111913" marT="55956" marB="55956"/>
                </a:tc>
                <a:tc>
                  <a:txBody>
                    <a:bodyPr/>
                    <a:lstStyle/>
                    <a:p>
                      <a:r>
                        <a:rPr lang="en-US" sz="2800"/>
                        <a:t>Direct Bil </a:t>
                      </a:r>
                      <a:r>
                        <a:rPr lang="en-US" sz="2800">
                          <a:solidFill>
                            <a:srgbClr val="FF0000"/>
                          </a:solidFill>
                        </a:rPr>
                        <a:t>3.1 </a:t>
                      </a:r>
                      <a:r>
                        <a:rPr lang="en-US" sz="2800">
                          <a:solidFill>
                            <a:schemeClr val="tx1"/>
                          </a:solidFill>
                        </a:rPr>
                        <a:t>mg/dL</a:t>
                      </a:r>
                      <a:endParaRPr lang="en-US" sz="2800">
                        <a:solidFill>
                          <a:srgbClr val="FF0000"/>
                        </a:solidFill>
                      </a:endParaRPr>
                    </a:p>
                  </a:txBody>
                  <a:tcPr marL="111913" marR="111913" marT="55956" marB="55956"/>
                </a:tc>
                <a:extLst>
                  <a:ext uri="{0D108BD9-81ED-4DB2-BD59-A6C34878D82A}">
                    <a16:rowId xmlns:a16="http://schemas.microsoft.com/office/drawing/2014/main" val="521579948"/>
                  </a:ext>
                </a:extLst>
              </a:tr>
              <a:tr h="494933">
                <a:tc>
                  <a:txBody>
                    <a:bodyPr/>
                    <a:lstStyle/>
                    <a:p>
                      <a:r>
                        <a:rPr lang="en-US" sz="2800"/>
                        <a:t>Creatinine 1.10 mg/dL</a:t>
                      </a:r>
                    </a:p>
                  </a:txBody>
                  <a:tcPr marL="111913" marR="111913" marT="55956" marB="55956"/>
                </a:tc>
                <a:tc>
                  <a:txBody>
                    <a:bodyPr/>
                    <a:lstStyle/>
                    <a:p>
                      <a:endParaRPr lang="en-US" sz="2800"/>
                    </a:p>
                  </a:txBody>
                  <a:tcPr marL="111913" marR="111913" marT="55956" marB="55956"/>
                </a:tc>
                <a:tc>
                  <a:txBody>
                    <a:bodyPr/>
                    <a:lstStyle/>
                    <a:p>
                      <a:r>
                        <a:rPr lang="en-US" sz="2800" dirty="0"/>
                        <a:t>Indirect </a:t>
                      </a:r>
                      <a:r>
                        <a:rPr lang="en-US" sz="2800" dirty="0" err="1"/>
                        <a:t>Bil</a:t>
                      </a:r>
                      <a:r>
                        <a:rPr lang="en-US" sz="2800" dirty="0"/>
                        <a:t> </a:t>
                      </a:r>
                      <a:r>
                        <a:rPr lang="en-US" sz="2800" dirty="0">
                          <a:solidFill>
                            <a:srgbClr val="FF0000"/>
                          </a:solidFill>
                        </a:rPr>
                        <a:t>0.9 </a:t>
                      </a:r>
                      <a:r>
                        <a:rPr lang="en-US" sz="2800" dirty="0">
                          <a:solidFill>
                            <a:schemeClr val="tx1"/>
                          </a:solidFill>
                        </a:rPr>
                        <a:t>mg/dL</a:t>
                      </a:r>
                      <a:endParaRPr lang="en-US" sz="2800" dirty="0">
                        <a:solidFill>
                          <a:srgbClr val="FF0000"/>
                        </a:solidFill>
                      </a:endParaRPr>
                    </a:p>
                  </a:txBody>
                  <a:tcPr marL="111913" marR="111913" marT="55956" marB="55956"/>
                </a:tc>
                <a:extLst>
                  <a:ext uri="{0D108BD9-81ED-4DB2-BD59-A6C34878D82A}">
                    <a16:rowId xmlns:a16="http://schemas.microsoft.com/office/drawing/2014/main" val="663698886"/>
                  </a:ext>
                </a:extLst>
              </a:tr>
              <a:tr h="494933">
                <a:tc>
                  <a:txBody>
                    <a:bodyPr/>
                    <a:lstStyle/>
                    <a:p>
                      <a:r>
                        <a:rPr lang="en-US" sz="2200"/>
                        <a:t>Glu </a:t>
                      </a:r>
                      <a:r>
                        <a:rPr lang="en-US" sz="2200">
                          <a:solidFill>
                            <a:srgbClr val="FF0000"/>
                          </a:solidFill>
                        </a:rPr>
                        <a:t>239 </a:t>
                      </a:r>
                      <a:r>
                        <a:rPr lang="en-US" sz="2200">
                          <a:solidFill>
                            <a:schemeClr val="tx1"/>
                          </a:solidFill>
                        </a:rPr>
                        <a:t>mg/dL</a:t>
                      </a:r>
                    </a:p>
                  </a:txBody>
                  <a:tcPr marL="111913" marR="111913" marT="55956" marB="55956"/>
                </a:tc>
                <a:tc>
                  <a:txBody>
                    <a:bodyPr/>
                    <a:lstStyle/>
                    <a:p>
                      <a:endParaRPr lang="en-US" sz="2200"/>
                    </a:p>
                  </a:txBody>
                  <a:tcPr marL="111913" marR="111913" marT="55956" marB="55956"/>
                </a:tc>
                <a:tc>
                  <a:txBody>
                    <a:bodyPr/>
                    <a:lstStyle/>
                    <a:p>
                      <a:endParaRPr lang="en-US" sz="2200" dirty="0"/>
                    </a:p>
                  </a:txBody>
                  <a:tcPr marL="111913" marR="111913" marT="55956" marB="55956"/>
                </a:tc>
                <a:extLst>
                  <a:ext uri="{0D108BD9-81ED-4DB2-BD59-A6C34878D82A}">
                    <a16:rowId xmlns:a16="http://schemas.microsoft.com/office/drawing/2014/main" val="3418256580"/>
                  </a:ext>
                </a:extLst>
              </a:tr>
            </a:tbl>
          </a:graphicData>
        </a:graphic>
      </p:graphicFrame>
    </p:spTree>
    <p:extLst>
      <p:ext uri="{BB962C8B-B14F-4D97-AF65-F5344CB8AC3E}">
        <p14:creationId xmlns:p14="http://schemas.microsoft.com/office/powerpoint/2010/main" val="40427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7004A4-3252-5ED4-D54F-487600735743}"/>
              </a:ext>
            </a:extLst>
          </p:cNvPr>
          <p:cNvSpPr>
            <a:spLocks noGrp="1"/>
          </p:cNvSpPr>
          <p:nvPr>
            <p:ph type="title"/>
          </p:nvPr>
        </p:nvSpPr>
        <p:spPr>
          <a:xfrm>
            <a:off x="1371597" y="348865"/>
            <a:ext cx="10044023" cy="877729"/>
          </a:xfrm>
        </p:spPr>
        <p:txBody>
          <a:bodyPr anchor="ctr">
            <a:normAutofit/>
          </a:bodyPr>
          <a:lstStyle/>
          <a:p>
            <a:pPr algn="ctr"/>
            <a:r>
              <a:rPr lang="en-US" sz="4800" b="1" dirty="0">
                <a:solidFill>
                  <a:srgbClr val="FFFFFF"/>
                </a:solidFill>
              </a:rPr>
              <a:t>Lab results</a:t>
            </a:r>
          </a:p>
        </p:txBody>
      </p:sp>
      <p:graphicFrame>
        <p:nvGraphicFramePr>
          <p:cNvPr id="11" name="Content Placeholder 4">
            <a:extLst>
              <a:ext uri="{FF2B5EF4-FFF2-40B4-BE49-F238E27FC236}">
                <a16:creationId xmlns:a16="http://schemas.microsoft.com/office/drawing/2014/main" id="{9944B356-6C76-DF2A-47B8-5DE0D9B1C09A}"/>
              </a:ext>
            </a:extLst>
          </p:cNvPr>
          <p:cNvGraphicFramePr>
            <a:graphicFrameLocks noGrp="1"/>
          </p:cNvGraphicFramePr>
          <p:nvPr>
            <p:ph idx="1"/>
            <p:extLst>
              <p:ext uri="{D42A27DB-BD31-4B8C-83A1-F6EECF244321}">
                <p14:modId xmlns:p14="http://schemas.microsoft.com/office/powerpoint/2010/main" val="1381799956"/>
              </p:ext>
            </p:extLst>
          </p:nvPr>
        </p:nvGraphicFramePr>
        <p:xfrm>
          <a:off x="148280" y="1607161"/>
          <a:ext cx="11874843" cy="4837904"/>
        </p:xfrm>
        <a:graphic>
          <a:graphicData uri="http://schemas.openxmlformats.org/drawingml/2006/table">
            <a:tbl>
              <a:tblPr firstRow="1" bandRow="1">
                <a:tableStyleId>{7DF18680-E054-41AD-8BC1-D1AEF772440D}</a:tableStyleId>
              </a:tblPr>
              <a:tblGrid>
                <a:gridCol w="4149779">
                  <a:extLst>
                    <a:ext uri="{9D8B030D-6E8A-4147-A177-3AD203B41FA5}">
                      <a16:colId xmlns:a16="http://schemas.microsoft.com/office/drawing/2014/main" val="886430063"/>
                    </a:ext>
                  </a:extLst>
                </a:gridCol>
                <a:gridCol w="5727363">
                  <a:extLst>
                    <a:ext uri="{9D8B030D-6E8A-4147-A177-3AD203B41FA5}">
                      <a16:colId xmlns:a16="http://schemas.microsoft.com/office/drawing/2014/main" val="3002322624"/>
                    </a:ext>
                  </a:extLst>
                </a:gridCol>
                <a:gridCol w="1997701">
                  <a:extLst>
                    <a:ext uri="{9D8B030D-6E8A-4147-A177-3AD203B41FA5}">
                      <a16:colId xmlns:a16="http://schemas.microsoft.com/office/drawing/2014/main" val="3625144016"/>
                    </a:ext>
                  </a:extLst>
                </a:gridCol>
              </a:tblGrid>
              <a:tr h="493315">
                <a:tc gridSpan="3">
                  <a:txBody>
                    <a:bodyPr/>
                    <a:lstStyle/>
                    <a:p>
                      <a:pPr algn="ctr"/>
                      <a:r>
                        <a:rPr lang="en-US" sz="2800" dirty="0"/>
                        <a:t>CSF fluid analysis and other significant results</a:t>
                      </a:r>
                    </a:p>
                  </a:txBody>
                  <a:tcPr marL="96956" marR="96956" marT="48478" marB="48478"/>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3625716"/>
                  </a:ext>
                </a:extLst>
              </a:tr>
              <a:tr h="7804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cap="none" spc="0" dirty="0">
                          <a:solidFill>
                            <a:schemeClr val="tx1">
                              <a:lumMod val="75000"/>
                              <a:lumOff val="25000"/>
                            </a:schemeClr>
                          </a:solidFill>
                          <a:latin typeface="+mn-lt"/>
                          <a:ea typeface="+mn-ea"/>
                          <a:cs typeface="+mn-cs"/>
                        </a:rPr>
                        <a:t>Color: xanthochromic</a:t>
                      </a:r>
                    </a:p>
                    <a:p>
                      <a:endParaRPr lang="en-US" sz="2400" dirty="0"/>
                    </a:p>
                  </a:txBody>
                  <a:tcPr marL="96956" marR="96956" marT="48478" marB="48478"/>
                </a:tc>
                <a:tc>
                  <a:txBody>
                    <a:bodyPr/>
                    <a:lstStyle/>
                    <a:p>
                      <a:r>
                        <a:rPr lang="en-US" sz="2400" dirty="0">
                          <a:solidFill>
                            <a:srgbClr val="FF0000"/>
                          </a:solidFill>
                        </a:rPr>
                        <a:t>Meningitis encephalitis panel </a:t>
                      </a:r>
                      <a:r>
                        <a:rPr lang="en-US" sz="2400" dirty="0">
                          <a:solidFill>
                            <a:schemeClr val="tx1"/>
                          </a:solidFill>
                        </a:rPr>
                        <a:t>Biofire</a:t>
                      </a:r>
                      <a:r>
                        <a:rPr lang="en-US" sz="2400" dirty="0"/>
                        <a:t> positive for </a:t>
                      </a:r>
                      <a:r>
                        <a:rPr lang="en-US" sz="2400" dirty="0">
                          <a:solidFill>
                            <a:srgbClr val="FF0000"/>
                          </a:solidFill>
                        </a:rPr>
                        <a:t>Listeria monocytogenes</a:t>
                      </a:r>
                    </a:p>
                  </a:txBody>
                  <a:tcPr marL="96956" marR="96956" marT="48478" marB="48478"/>
                </a:tc>
                <a:tc>
                  <a:txBody>
                    <a:bodyPr/>
                    <a:lstStyle/>
                    <a:p>
                      <a:r>
                        <a:rPr lang="en-US" sz="2400"/>
                        <a:t>Lactic acid </a:t>
                      </a:r>
                      <a:r>
                        <a:rPr lang="en-US" sz="2400">
                          <a:solidFill>
                            <a:srgbClr val="FF0000"/>
                          </a:solidFill>
                        </a:rPr>
                        <a:t>4.7</a:t>
                      </a:r>
                    </a:p>
                  </a:txBody>
                  <a:tcPr marL="96956" marR="96956" marT="48478" marB="48478"/>
                </a:tc>
                <a:extLst>
                  <a:ext uri="{0D108BD9-81ED-4DB2-BD59-A6C34878D82A}">
                    <a16:rowId xmlns:a16="http://schemas.microsoft.com/office/drawing/2014/main" val="4006192932"/>
                  </a:ext>
                </a:extLst>
              </a:tr>
              <a:tr h="262367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cap="none" spc="0" dirty="0">
                          <a:solidFill>
                            <a:srgbClr val="FF0000"/>
                          </a:solidFill>
                        </a:rPr>
                        <a:t>TNCs 92 </a:t>
                      </a:r>
                      <a:r>
                        <a:rPr lang="en-US" sz="2400" kern="1200" dirty="0">
                          <a:solidFill>
                            <a:srgbClr val="FF0000"/>
                          </a:solidFill>
                          <a:effectLst/>
                          <a:latin typeface="+mn-lt"/>
                          <a:ea typeface="+mn-ea"/>
                          <a:cs typeface="+mn-cs"/>
                        </a:rPr>
                        <a:t>cells/</a:t>
                      </a:r>
                      <a:r>
                        <a:rPr lang="en-US" sz="2400" kern="1200" dirty="0" err="1">
                          <a:solidFill>
                            <a:srgbClr val="FF0000"/>
                          </a:solidFill>
                          <a:effectLst/>
                          <a:latin typeface="+mn-lt"/>
                          <a:ea typeface="+mn-ea"/>
                          <a:cs typeface="+mn-cs"/>
                        </a:rPr>
                        <a:t>uL</a:t>
                      </a:r>
                      <a:endParaRPr lang="en-US" sz="2400" cap="none" spc="0" dirty="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rgbClr val="FF0000"/>
                          </a:solidFill>
                          <a:effectLst/>
                          <a:latin typeface="+mn-lt"/>
                          <a:ea typeface="+mn-ea"/>
                          <a:cs typeface="+mn-cs"/>
                        </a:rPr>
                        <a:t>Segmented neutrophils 91%</a:t>
                      </a:r>
                      <a:endParaRPr lang="en-US" sz="2400" cap="none" spc="0" dirty="0">
                        <a:solidFill>
                          <a:srgbClr val="FF000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cap="none" spc="0" dirty="0">
                          <a:solidFill>
                            <a:srgbClr val="FF0000"/>
                          </a:solidFill>
                        </a:rPr>
                        <a:t>Glucose elevated at 108 </a:t>
                      </a:r>
                      <a:r>
                        <a:rPr lang="en-US" sz="2400" kern="1200" dirty="0">
                          <a:solidFill>
                            <a:srgbClr val="FF0000"/>
                          </a:solidFill>
                          <a:effectLst/>
                          <a:latin typeface="+mn-lt"/>
                          <a:ea typeface="+mn-ea"/>
                          <a:cs typeface="+mn-cs"/>
                        </a:rPr>
                        <a:t>mg/dL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cap="none" spc="0" dirty="0">
                          <a:solidFill>
                            <a:srgbClr val="FF0000"/>
                          </a:solidFill>
                        </a:rPr>
                        <a:t>Protein elevated 76 </a:t>
                      </a:r>
                      <a:r>
                        <a:rPr lang="en-US" sz="2400" kern="1200" dirty="0">
                          <a:solidFill>
                            <a:srgbClr val="FF0000"/>
                          </a:solidFill>
                          <a:effectLst/>
                          <a:latin typeface="+mn-lt"/>
                          <a:ea typeface="+mn-ea"/>
                          <a:cs typeface="+mn-cs"/>
                        </a:rPr>
                        <a:t>mg/dL</a:t>
                      </a:r>
                      <a:r>
                        <a:rPr lang="en-US" sz="2400" dirty="0">
                          <a:solidFill>
                            <a:srgbClr val="FF0000"/>
                          </a:solidFill>
                          <a:effectLst/>
                        </a:rPr>
                        <a:t> </a:t>
                      </a:r>
                      <a:endParaRPr lang="en-US" sz="2400" cap="none" spc="0" dirty="0">
                        <a:solidFill>
                          <a:srgbClr val="FF0000"/>
                        </a:solidFill>
                      </a:endParaRPr>
                    </a:p>
                    <a:p>
                      <a:endParaRPr lang="en-US" sz="2400" dirty="0"/>
                    </a:p>
                  </a:txBody>
                  <a:tcPr marL="96956" marR="96956" marT="48478" marB="48478"/>
                </a:tc>
                <a:tc>
                  <a:txBody>
                    <a:bodyPr/>
                    <a:lstStyle/>
                    <a:p>
                      <a:r>
                        <a:rPr lang="en-US" sz="2400" dirty="0">
                          <a:solidFill>
                            <a:srgbClr val="FF0000"/>
                          </a:solidFill>
                        </a:rPr>
                        <a:t>Blood cultures </a:t>
                      </a:r>
                      <a:r>
                        <a:rPr lang="en-US" sz="2400" dirty="0"/>
                        <a:t>positive for </a:t>
                      </a:r>
                      <a:r>
                        <a:rPr lang="en-US" sz="2400" dirty="0">
                          <a:solidFill>
                            <a:srgbClr val="FF0000"/>
                          </a:solidFill>
                        </a:rPr>
                        <a:t>Listeria monocytogenes</a:t>
                      </a:r>
                    </a:p>
                  </a:txBody>
                  <a:tcPr marL="96956" marR="96956" marT="48478" marB="48478"/>
                </a:tc>
                <a:tc>
                  <a:txBody>
                    <a:bodyPr/>
                    <a:lstStyle/>
                    <a:p>
                      <a:r>
                        <a:rPr lang="en-US" sz="2400" dirty="0"/>
                        <a:t>Ammonia 28</a:t>
                      </a:r>
                    </a:p>
                  </a:txBody>
                  <a:tcPr marL="96956" marR="96956" marT="48478" marB="48478"/>
                </a:tc>
                <a:extLst>
                  <a:ext uri="{0D108BD9-81ED-4DB2-BD59-A6C34878D82A}">
                    <a16:rowId xmlns:a16="http://schemas.microsoft.com/office/drawing/2014/main" val="3316533689"/>
                  </a:ext>
                </a:extLst>
              </a:tr>
              <a:tr h="78044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cap="none" spc="0" dirty="0">
                          <a:solidFill>
                            <a:schemeClr val="tx1">
                              <a:lumMod val="75000"/>
                              <a:lumOff val="25000"/>
                            </a:schemeClr>
                          </a:solidFill>
                        </a:rPr>
                        <a:t>CSF culture negative</a:t>
                      </a:r>
                    </a:p>
                    <a:p>
                      <a:endParaRPr lang="en-US" sz="2400" dirty="0"/>
                    </a:p>
                  </a:txBody>
                  <a:tcPr marL="96956" marR="96956" marT="48478" marB="48478"/>
                </a:tc>
                <a:tc>
                  <a:txBody>
                    <a:bodyPr/>
                    <a:lstStyle/>
                    <a:p>
                      <a:endParaRPr lang="en-US" sz="2400" dirty="0"/>
                    </a:p>
                  </a:txBody>
                  <a:tcPr marL="96956" marR="96956" marT="48478" marB="48478"/>
                </a:tc>
                <a:tc>
                  <a:txBody>
                    <a:bodyPr/>
                    <a:lstStyle/>
                    <a:p>
                      <a:endParaRPr lang="en-US" sz="2400" dirty="0"/>
                    </a:p>
                  </a:txBody>
                  <a:tcPr marL="96956" marR="96956" marT="48478" marB="48478"/>
                </a:tc>
                <a:extLst>
                  <a:ext uri="{0D108BD9-81ED-4DB2-BD59-A6C34878D82A}">
                    <a16:rowId xmlns:a16="http://schemas.microsoft.com/office/drawing/2014/main" val="3813014229"/>
                  </a:ext>
                </a:extLst>
              </a:tr>
            </a:tbl>
          </a:graphicData>
        </a:graphic>
      </p:graphicFrame>
    </p:spTree>
    <p:extLst>
      <p:ext uri="{BB962C8B-B14F-4D97-AF65-F5344CB8AC3E}">
        <p14:creationId xmlns:p14="http://schemas.microsoft.com/office/powerpoint/2010/main" val="3936538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8348E4-5DEB-8EA3-E669-89D96A6BEED6}"/>
              </a:ext>
            </a:extLst>
          </p:cNvPr>
          <p:cNvSpPr>
            <a:spLocks noGrp="1"/>
          </p:cNvSpPr>
          <p:nvPr>
            <p:ph type="title"/>
          </p:nvPr>
        </p:nvSpPr>
        <p:spPr>
          <a:xfrm>
            <a:off x="586478" y="1683756"/>
            <a:ext cx="3115265" cy="2396359"/>
          </a:xfrm>
        </p:spPr>
        <p:txBody>
          <a:bodyPr anchor="b">
            <a:normAutofit/>
          </a:bodyPr>
          <a:lstStyle/>
          <a:p>
            <a:r>
              <a:rPr lang="en-US" b="1" dirty="0">
                <a:solidFill>
                  <a:srgbClr val="FFFFFF"/>
                </a:solidFill>
              </a:rPr>
              <a:t>Imaging</a:t>
            </a:r>
          </a:p>
        </p:txBody>
      </p:sp>
      <p:graphicFrame>
        <p:nvGraphicFramePr>
          <p:cNvPr id="5" name="Content Placeholder 2">
            <a:extLst>
              <a:ext uri="{FF2B5EF4-FFF2-40B4-BE49-F238E27FC236}">
                <a16:creationId xmlns:a16="http://schemas.microsoft.com/office/drawing/2014/main" id="{77E78E10-FF69-A980-344D-1B44DD584965}"/>
              </a:ext>
            </a:extLst>
          </p:cNvPr>
          <p:cNvGraphicFramePr>
            <a:graphicFrameLocks noGrp="1"/>
          </p:cNvGraphicFramePr>
          <p:nvPr>
            <p:ph idx="1"/>
            <p:extLst>
              <p:ext uri="{D42A27DB-BD31-4B8C-83A1-F6EECF244321}">
                <p14:modId xmlns:p14="http://schemas.microsoft.com/office/powerpoint/2010/main" val="304537474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71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61568E-639B-6F07-1DFF-EC97FAE330FC}"/>
              </a:ext>
            </a:extLst>
          </p:cNvPr>
          <p:cNvSpPr>
            <a:spLocks noGrp="1"/>
          </p:cNvSpPr>
          <p:nvPr>
            <p:ph type="title"/>
          </p:nvPr>
        </p:nvSpPr>
        <p:spPr>
          <a:xfrm>
            <a:off x="1371597" y="348865"/>
            <a:ext cx="10044023" cy="877729"/>
          </a:xfrm>
        </p:spPr>
        <p:txBody>
          <a:bodyPr anchor="ctr">
            <a:normAutofit/>
          </a:bodyPr>
          <a:lstStyle/>
          <a:p>
            <a:r>
              <a:rPr lang="en-US" b="1" dirty="0">
                <a:solidFill>
                  <a:srgbClr val="FFFFFF"/>
                </a:solidFill>
              </a:rPr>
              <a:t>Immediate treatment and clinical course</a:t>
            </a:r>
          </a:p>
        </p:txBody>
      </p:sp>
      <p:graphicFrame>
        <p:nvGraphicFramePr>
          <p:cNvPr id="5" name="Content Placeholder 2">
            <a:extLst>
              <a:ext uri="{FF2B5EF4-FFF2-40B4-BE49-F238E27FC236}">
                <a16:creationId xmlns:a16="http://schemas.microsoft.com/office/drawing/2014/main" id="{151AA633-44E8-DA5D-B2D8-7985A747F195}"/>
              </a:ext>
            </a:extLst>
          </p:cNvPr>
          <p:cNvGraphicFramePr>
            <a:graphicFrameLocks noGrp="1"/>
          </p:cNvGraphicFramePr>
          <p:nvPr>
            <p:ph idx="1"/>
            <p:extLst>
              <p:ext uri="{D42A27DB-BD31-4B8C-83A1-F6EECF244321}">
                <p14:modId xmlns:p14="http://schemas.microsoft.com/office/powerpoint/2010/main" val="293131457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391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7FB37-7BDF-C3FF-52BA-A874BFF3C5A1}"/>
              </a:ext>
            </a:extLst>
          </p:cNvPr>
          <p:cNvSpPr>
            <a:spLocks noGrp="1"/>
          </p:cNvSpPr>
          <p:nvPr>
            <p:ph type="title"/>
          </p:nvPr>
        </p:nvSpPr>
        <p:spPr>
          <a:xfrm>
            <a:off x="466722" y="586855"/>
            <a:ext cx="3201366" cy="3387497"/>
          </a:xfrm>
        </p:spPr>
        <p:txBody>
          <a:bodyPr anchor="b">
            <a:normAutofit/>
          </a:bodyPr>
          <a:lstStyle/>
          <a:p>
            <a:pPr algn="r"/>
            <a:r>
              <a:rPr lang="en-US" b="1" dirty="0">
                <a:solidFill>
                  <a:srgbClr val="FFFFFF"/>
                </a:solidFill>
              </a:rPr>
              <a:t>What is Listeria and where is it normally found?</a:t>
            </a:r>
          </a:p>
        </p:txBody>
      </p:sp>
      <p:sp>
        <p:nvSpPr>
          <p:cNvPr id="3" name="Content Placeholder 2">
            <a:extLst>
              <a:ext uri="{FF2B5EF4-FFF2-40B4-BE49-F238E27FC236}">
                <a16:creationId xmlns:a16="http://schemas.microsoft.com/office/drawing/2014/main" id="{49328A25-CDA2-A0A2-17A0-0B4B15FF8CA2}"/>
              </a:ext>
            </a:extLst>
          </p:cNvPr>
          <p:cNvSpPr>
            <a:spLocks noGrp="1"/>
          </p:cNvSpPr>
          <p:nvPr>
            <p:ph idx="1"/>
          </p:nvPr>
        </p:nvSpPr>
        <p:spPr>
          <a:xfrm>
            <a:off x="4367695" y="280219"/>
            <a:ext cx="7519505" cy="6253315"/>
          </a:xfrm>
        </p:spPr>
        <p:txBody>
          <a:bodyPr anchor="ctr">
            <a:normAutofit/>
          </a:bodyPr>
          <a:lstStyle/>
          <a:p>
            <a:r>
              <a:rPr lang="en-US" b="1" dirty="0"/>
              <a:t>Listeria monocytogenes</a:t>
            </a:r>
            <a:r>
              <a:rPr lang="en-US" dirty="0"/>
              <a:t> is a gram-positive bacterium that can cause foodborne illness.</a:t>
            </a:r>
          </a:p>
          <a:p>
            <a:r>
              <a:rPr lang="en-US" dirty="0"/>
              <a:t>It is known for its ability to grow at low temperatures which makes it unique among bacteria.</a:t>
            </a:r>
          </a:p>
          <a:p>
            <a:r>
              <a:rPr lang="en-US" dirty="0"/>
              <a:t>Usually found in food sources as: unpasteurized dairy products, raw contaminated vegetables and processed meats as deli meats.</a:t>
            </a:r>
          </a:p>
          <a:p>
            <a:r>
              <a:rPr lang="en-US" dirty="0"/>
              <a:t>Also found in environmental sources as soil, water and animal feces and could easily contaminate food if proper hygiene is not maintained.</a:t>
            </a:r>
          </a:p>
          <a:p>
            <a:endParaRPr lang="en-US" sz="2000" dirty="0"/>
          </a:p>
        </p:txBody>
      </p:sp>
    </p:spTree>
    <p:extLst>
      <p:ext uri="{BB962C8B-B14F-4D97-AF65-F5344CB8AC3E}">
        <p14:creationId xmlns:p14="http://schemas.microsoft.com/office/powerpoint/2010/main" val="1579496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44897</TotalTime>
  <Words>1082</Words>
  <Application>Microsoft Macintosh PowerPoint</Application>
  <PresentationFormat>Widescreen</PresentationFormat>
  <Paragraphs>96</Paragraphs>
  <Slides>19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Aptos</vt:lpstr>
      <vt:lpstr>Aptos Display</vt:lpstr>
      <vt:lpstr>Arial</vt:lpstr>
      <vt:lpstr>Calibri</vt:lpstr>
      <vt:lpstr>Times New Roman</vt:lpstr>
      <vt:lpstr>Office Theme</vt:lpstr>
      <vt:lpstr>From Biliary Dilatation to Meningitis: Finding Listeria in a patient with Advanced Cholangiocarcinoma</vt:lpstr>
      <vt:lpstr>Introduction</vt:lpstr>
      <vt:lpstr>Case presentation</vt:lpstr>
      <vt:lpstr>Case presentation</vt:lpstr>
      <vt:lpstr>Lab results</vt:lpstr>
      <vt:lpstr>Lab results</vt:lpstr>
      <vt:lpstr>Imaging</vt:lpstr>
      <vt:lpstr>Immediate treatment and clinical course</vt:lpstr>
      <vt:lpstr>What is Listeria and where is it normally found?</vt:lpstr>
      <vt:lpstr>Listeria Outbreak associated with contaminated Deli products</vt:lpstr>
      <vt:lpstr>Close up of Listeria on Gram Stain</vt:lpstr>
      <vt:lpstr>Population at risk of Listeria infection</vt:lpstr>
      <vt:lpstr>Mechanism of Listeria infection spread</vt:lpstr>
      <vt:lpstr>Discussion</vt:lpstr>
      <vt:lpstr>Important learning points</vt:lpstr>
      <vt:lpstr>Conclusion</vt:lpstr>
      <vt:lpstr>References</vt:lpstr>
      <vt:lpstr>Any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Molly Jain</dc:creator>
  <cp:lastModifiedBy>Molly Jain</cp:lastModifiedBy>
  <cp:revision>15</cp:revision>
  <dcterms:created xsi:type="dcterms:W3CDTF">2024-09-02T02:33:27Z</dcterms:created>
  <dcterms:modified xsi:type="dcterms:W3CDTF">2024-10-17T05:09:34Z</dcterms:modified>
</cp:coreProperties>
</file>