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
  </p:notesMasterIdLst>
  <p:sldIdLst>
    <p:sldId id="257" r:id="rId2"/>
  </p:sldIdLst>
  <p:sldSz cx="32918400" cy="19202400"/>
  <p:notesSz cx="6858000" cy="9144000"/>
  <p:defaultTextStyle>
    <a:defPPr>
      <a:defRPr lang="en-US"/>
    </a:defPPr>
    <a:lvl1pPr algn="l" defTabSz="2976563" rtl="0" fontAlgn="base">
      <a:spcBef>
        <a:spcPct val="0"/>
      </a:spcBef>
      <a:spcAft>
        <a:spcPct val="0"/>
      </a:spcAft>
      <a:defRPr sz="5900" kern="1200">
        <a:solidFill>
          <a:schemeClr val="tx1"/>
        </a:solidFill>
        <a:latin typeface="Arial" pitchFamily="34" charset="0"/>
        <a:ea typeface="+mn-ea"/>
        <a:cs typeface="Arial" pitchFamily="34" charset="0"/>
      </a:defRPr>
    </a:lvl1pPr>
    <a:lvl2pPr marL="1487488" indent="-1030288" algn="l" defTabSz="2976563" rtl="0" fontAlgn="base">
      <a:spcBef>
        <a:spcPct val="0"/>
      </a:spcBef>
      <a:spcAft>
        <a:spcPct val="0"/>
      </a:spcAft>
      <a:defRPr sz="5900" kern="1200">
        <a:solidFill>
          <a:schemeClr val="tx1"/>
        </a:solidFill>
        <a:latin typeface="Arial" pitchFamily="34" charset="0"/>
        <a:ea typeface="+mn-ea"/>
        <a:cs typeface="Arial" pitchFamily="34" charset="0"/>
      </a:defRPr>
    </a:lvl2pPr>
    <a:lvl3pPr marL="2976563" indent="-2062163" algn="l" defTabSz="2976563" rtl="0" fontAlgn="base">
      <a:spcBef>
        <a:spcPct val="0"/>
      </a:spcBef>
      <a:spcAft>
        <a:spcPct val="0"/>
      </a:spcAft>
      <a:defRPr sz="5900" kern="1200">
        <a:solidFill>
          <a:schemeClr val="tx1"/>
        </a:solidFill>
        <a:latin typeface="Arial" pitchFamily="34" charset="0"/>
        <a:ea typeface="+mn-ea"/>
        <a:cs typeface="Arial" pitchFamily="34" charset="0"/>
      </a:defRPr>
    </a:lvl3pPr>
    <a:lvl4pPr marL="4465638" indent="-3094038" algn="l" defTabSz="2976563" rtl="0" fontAlgn="base">
      <a:spcBef>
        <a:spcPct val="0"/>
      </a:spcBef>
      <a:spcAft>
        <a:spcPct val="0"/>
      </a:spcAft>
      <a:defRPr sz="5900" kern="1200">
        <a:solidFill>
          <a:schemeClr val="tx1"/>
        </a:solidFill>
        <a:latin typeface="Arial" pitchFamily="34" charset="0"/>
        <a:ea typeface="+mn-ea"/>
        <a:cs typeface="Arial" pitchFamily="34" charset="0"/>
      </a:defRPr>
    </a:lvl4pPr>
    <a:lvl5pPr marL="5954713" indent="-4125913" algn="l" defTabSz="2976563" rtl="0" fontAlgn="base">
      <a:spcBef>
        <a:spcPct val="0"/>
      </a:spcBef>
      <a:spcAft>
        <a:spcPct val="0"/>
      </a:spcAft>
      <a:defRPr sz="5900" kern="1200">
        <a:solidFill>
          <a:schemeClr val="tx1"/>
        </a:solidFill>
        <a:latin typeface="Arial" pitchFamily="34" charset="0"/>
        <a:ea typeface="+mn-ea"/>
        <a:cs typeface="Arial" pitchFamily="34" charset="0"/>
      </a:defRPr>
    </a:lvl5pPr>
    <a:lvl6pPr marL="2286000" algn="l" defTabSz="914400" rtl="0" eaLnBrk="1" latinLnBrk="0" hangingPunct="1">
      <a:defRPr sz="5900" kern="1200">
        <a:solidFill>
          <a:schemeClr val="tx1"/>
        </a:solidFill>
        <a:latin typeface="Arial" pitchFamily="34" charset="0"/>
        <a:ea typeface="+mn-ea"/>
        <a:cs typeface="Arial" pitchFamily="34" charset="0"/>
      </a:defRPr>
    </a:lvl6pPr>
    <a:lvl7pPr marL="2743200" algn="l" defTabSz="914400" rtl="0" eaLnBrk="1" latinLnBrk="0" hangingPunct="1">
      <a:defRPr sz="5900" kern="1200">
        <a:solidFill>
          <a:schemeClr val="tx1"/>
        </a:solidFill>
        <a:latin typeface="Arial" pitchFamily="34" charset="0"/>
        <a:ea typeface="+mn-ea"/>
        <a:cs typeface="Arial" pitchFamily="34" charset="0"/>
      </a:defRPr>
    </a:lvl7pPr>
    <a:lvl8pPr marL="3200400" algn="l" defTabSz="914400" rtl="0" eaLnBrk="1" latinLnBrk="0" hangingPunct="1">
      <a:defRPr sz="5900" kern="1200">
        <a:solidFill>
          <a:schemeClr val="tx1"/>
        </a:solidFill>
        <a:latin typeface="Arial" pitchFamily="34" charset="0"/>
        <a:ea typeface="+mn-ea"/>
        <a:cs typeface="Arial" pitchFamily="34" charset="0"/>
      </a:defRPr>
    </a:lvl8pPr>
    <a:lvl9pPr marL="3657600" algn="l" defTabSz="914400" rtl="0" eaLnBrk="1" latinLnBrk="0" hangingPunct="1">
      <a:defRPr sz="5900" kern="1200">
        <a:solidFill>
          <a:schemeClr val="tx1"/>
        </a:solidFill>
        <a:latin typeface="Arial" pitchFamily="34" charset="0"/>
        <a:ea typeface="+mn-ea"/>
        <a:cs typeface="Arial" pitchFamily="34" charset="0"/>
      </a:defRPr>
    </a:lvl9pPr>
  </p:defaultTextStyle>
  <p:extLst>
    <p:ext uri="{EFAFB233-063F-42B5-8137-9DF3F51BA10A}">
      <p15:sldGuideLst xmlns:p15="http://schemas.microsoft.com/office/powerpoint/2012/main">
        <p15:guide id="1" orient="horz" pos="6048">
          <p15:clr>
            <a:srgbClr val="A4A3A4"/>
          </p15:clr>
        </p15:guide>
        <p15:guide id="2" pos="10368">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6864"/>
    <p:restoredTop sz="75563"/>
  </p:normalViewPr>
  <p:slideViewPr>
    <p:cSldViewPr>
      <p:cViewPr>
        <p:scale>
          <a:sx n="54" d="100"/>
          <a:sy n="54" d="100"/>
        </p:scale>
        <p:origin x="-40" y="-248"/>
      </p:cViewPr>
      <p:guideLst>
        <p:guide orient="horz" pos="6048"/>
        <p:guide pos="10368"/>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notesMaster" Target="notesMasters/notesMaster1.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FCAAD76-11C2-6346-A138-DD47BB664061}" type="datetimeFigureOut">
              <a:rPr lang="en-US" smtClean="0"/>
              <a:t>10/13/21</a:t>
            </a:fld>
            <a:endParaRPr lang="en-US"/>
          </a:p>
        </p:txBody>
      </p:sp>
      <p:sp>
        <p:nvSpPr>
          <p:cNvPr id="4" name="Slide Image Placeholder 3"/>
          <p:cNvSpPr>
            <a:spLocks noGrp="1" noRot="1" noChangeAspect="1"/>
          </p:cNvSpPr>
          <p:nvPr>
            <p:ph type="sldImg" idx="2"/>
          </p:nvPr>
        </p:nvSpPr>
        <p:spPr>
          <a:xfrm>
            <a:off x="784225" y="1143000"/>
            <a:ext cx="528955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1897872-BD5E-FC40-8D19-FF4E6C488EB9}" type="slidenum">
              <a:rPr lang="en-US" smtClean="0"/>
              <a:t>‹#›</a:t>
            </a:fld>
            <a:endParaRPr lang="en-US"/>
          </a:p>
        </p:txBody>
      </p:sp>
    </p:spTree>
    <p:extLst>
      <p:ext uri="{BB962C8B-B14F-4D97-AF65-F5344CB8AC3E}">
        <p14:creationId xmlns:p14="http://schemas.microsoft.com/office/powerpoint/2010/main" val="386982664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Rates of GIB, inpatient hospitalization, and overall mortality increased in COVID-19 patients on therapeutic anticoagulation. However, endoscopy utilization remained low, probably due to fear of infection transmission. </a:t>
            </a:r>
          </a:p>
          <a:p>
            <a:endParaRPr lang="en-US" sz="105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81897872-BD5E-FC40-8D19-FF4E6C488EB9}" type="slidenum">
              <a:rPr lang="en-US" smtClean="0"/>
              <a:t>1</a:t>
            </a:fld>
            <a:endParaRPr lang="en-US"/>
          </a:p>
        </p:txBody>
      </p:sp>
    </p:spTree>
    <p:extLst>
      <p:ext uri="{BB962C8B-B14F-4D97-AF65-F5344CB8AC3E}">
        <p14:creationId xmlns:p14="http://schemas.microsoft.com/office/powerpoint/2010/main" val="353893873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468880" y="5965191"/>
            <a:ext cx="27980640" cy="4116070"/>
          </a:xfrm>
        </p:spPr>
        <p:txBody>
          <a:bodyPr/>
          <a:lstStyle/>
          <a:p>
            <a:r>
              <a:rPr lang="en-US"/>
              <a:t>Click to edit Master title style</a:t>
            </a:r>
          </a:p>
        </p:txBody>
      </p:sp>
      <p:sp>
        <p:nvSpPr>
          <p:cNvPr id="3" name="Subtitle 2"/>
          <p:cNvSpPr>
            <a:spLocks noGrp="1"/>
          </p:cNvSpPr>
          <p:nvPr>
            <p:ph type="subTitle" idx="1"/>
          </p:nvPr>
        </p:nvSpPr>
        <p:spPr>
          <a:xfrm>
            <a:off x="4937760" y="10881360"/>
            <a:ext cx="23042880" cy="4907280"/>
          </a:xfrm>
        </p:spPr>
        <p:txBody>
          <a:bodyPr/>
          <a:lstStyle>
            <a:lvl1pPr marL="0" indent="0" algn="ctr">
              <a:buNone/>
              <a:defRPr>
                <a:solidFill>
                  <a:schemeClr val="tx1">
                    <a:tint val="75000"/>
                  </a:schemeClr>
                </a:solidFill>
              </a:defRPr>
            </a:lvl1pPr>
            <a:lvl2pPr marL="1488977" indent="0" algn="ctr">
              <a:buNone/>
              <a:defRPr>
                <a:solidFill>
                  <a:schemeClr val="tx1">
                    <a:tint val="75000"/>
                  </a:schemeClr>
                </a:solidFill>
              </a:defRPr>
            </a:lvl2pPr>
            <a:lvl3pPr marL="2977955" indent="0" algn="ctr">
              <a:buNone/>
              <a:defRPr>
                <a:solidFill>
                  <a:schemeClr val="tx1">
                    <a:tint val="75000"/>
                  </a:schemeClr>
                </a:solidFill>
              </a:defRPr>
            </a:lvl3pPr>
            <a:lvl4pPr marL="4466932" indent="0" algn="ctr">
              <a:buNone/>
              <a:defRPr>
                <a:solidFill>
                  <a:schemeClr val="tx1">
                    <a:tint val="75000"/>
                  </a:schemeClr>
                </a:solidFill>
              </a:defRPr>
            </a:lvl4pPr>
            <a:lvl5pPr marL="5955909" indent="0" algn="ctr">
              <a:buNone/>
              <a:defRPr>
                <a:solidFill>
                  <a:schemeClr val="tx1">
                    <a:tint val="75000"/>
                  </a:schemeClr>
                </a:solidFill>
              </a:defRPr>
            </a:lvl5pPr>
            <a:lvl6pPr marL="7444888" indent="0" algn="ctr">
              <a:buNone/>
              <a:defRPr>
                <a:solidFill>
                  <a:schemeClr val="tx1">
                    <a:tint val="75000"/>
                  </a:schemeClr>
                </a:solidFill>
              </a:defRPr>
            </a:lvl6pPr>
            <a:lvl7pPr marL="8933865" indent="0" algn="ctr">
              <a:buNone/>
              <a:defRPr>
                <a:solidFill>
                  <a:schemeClr val="tx1">
                    <a:tint val="75000"/>
                  </a:schemeClr>
                </a:solidFill>
              </a:defRPr>
            </a:lvl7pPr>
            <a:lvl8pPr marL="10422842" indent="0" algn="ctr">
              <a:buNone/>
              <a:defRPr>
                <a:solidFill>
                  <a:schemeClr val="tx1">
                    <a:tint val="75000"/>
                  </a:schemeClr>
                </a:solidFill>
              </a:defRPr>
            </a:lvl8pPr>
            <a:lvl9pPr marL="11911819"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pPr>
              <a:defRPr/>
            </a:pPr>
            <a:fld id="{AA6CA71F-AA17-415E-9F09-1CFF91CBA4F6}" type="datetimeFigureOut">
              <a:rPr lang="en-US"/>
              <a:pPr>
                <a:defRPr/>
              </a:pPr>
              <a:t>10/13/21</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BD182757-205F-4CF0-AE64-66E0F4A7CDA5}" type="slidenum">
              <a:rPr lang="en-US"/>
              <a:pPr>
                <a:defRPr/>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86E048B6-280A-49E2-A273-CA30384D3CE3}" type="datetimeFigureOut">
              <a:rPr lang="en-US"/>
              <a:pPr>
                <a:defRPr/>
              </a:pPr>
              <a:t>10/13/21</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C3A72245-925A-458C-9A2A-9B3B6EF9945C}" type="slidenum">
              <a:rPr lang="en-US"/>
              <a:pPr>
                <a:defRPr/>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23865840" y="768988"/>
            <a:ext cx="7406640" cy="1638427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1645920" y="768988"/>
            <a:ext cx="21671280" cy="1638427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58680FE3-1B3D-479B-929F-C7F62494A194}" type="datetimeFigureOut">
              <a:rPr lang="en-US"/>
              <a:pPr>
                <a:defRPr/>
              </a:pPr>
              <a:t>10/13/21</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87584E1D-5E33-47B4-A58C-52D16D4848FE}" type="slidenum">
              <a:rPr lang="en-US"/>
              <a:pPr>
                <a:defRPr/>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97EC18FB-18A2-49CB-9963-0A34A964BEEE}" type="datetimeFigureOut">
              <a:rPr lang="en-US"/>
              <a:pPr>
                <a:defRPr/>
              </a:pPr>
              <a:t>10/13/21</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8E9C6228-937E-43CD-ABC2-E74CD0C98AE5}" type="slidenum">
              <a:rPr lang="en-US"/>
              <a:pPr>
                <a:defRPr/>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600326" y="12339321"/>
            <a:ext cx="27980640" cy="3813810"/>
          </a:xfrm>
        </p:spPr>
        <p:txBody>
          <a:bodyPr anchor="t"/>
          <a:lstStyle>
            <a:lvl1pPr algn="l">
              <a:defRPr sz="13000" b="1" cap="all"/>
            </a:lvl1pPr>
          </a:lstStyle>
          <a:p>
            <a:r>
              <a:rPr lang="en-US"/>
              <a:t>Click to edit Master title style</a:t>
            </a:r>
          </a:p>
        </p:txBody>
      </p:sp>
      <p:sp>
        <p:nvSpPr>
          <p:cNvPr id="3" name="Text Placeholder 2"/>
          <p:cNvSpPr>
            <a:spLocks noGrp="1"/>
          </p:cNvSpPr>
          <p:nvPr>
            <p:ph type="body" idx="1"/>
          </p:nvPr>
        </p:nvSpPr>
        <p:spPr>
          <a:xfrm>
            <a:off x="2600326" y="8138798"/>
            <a:ext cx="27980640" cy="4200524"/>
          </a:xfrm>
        </p:spPr>
        <p:txBody>
          <a:bodyPr anchor="b"/>
          <a:lstStyle>
            <a:lvl1pPr marL="0" indent="0">
              <a:buNone/>
              <a:defRPr sz="6500">
                <a:solidFill>
                  <a:schemeClr val="tx1">
                    <a:tint val="75000"/>
                  </a:schemeClr>
                </a:solidFill>
              </a:defRPr>
            </a:lvl1pPr>
            <a:lvl2pPr marL="1488977" indent="0">
              <a:buNone/>
              <a:defRPr sz="5900">
                <a:solidFill>
                  <a:schemeClr val="tx1">
                    <a:tint val="75000"/>
                  </a:schemeClr>
                </a:solidFill>
              </a:defRPr>
            </a:lvl2pPr>
            <a:lvl3pPr marL="2977955" indent="0">
              <a:buNone/>
              <a:defRPr sz="5200">
                <a:solidFill>
                  <a:schemeClr val="tx1">
                    <a:tint val="75000"/>
                  </a:schemeClr>
                </a:solidFill>
              </a:defRPr>
            </a:lvl3pPr>
            <a:lvl4pPr marL="4466932" indent="0">
              <a:buNone/>
              <a:defRPr sz="4600">
                <a:solidFill>
                  <a:schemeClr val="tx1">
                    <a:tint val="75000"/>
                  </a:schemeClr>
                </a:solidFill>
              </a:defRPr>
            </a:lvl4pPr>
            <a:lvl5pPr marL="5955909" indent="0">
              <a:buNone/>
              <a:defRPr sz="4600">
                <a:solidFill>
                  <a:schemeClr val="tx1">
                    <a:tint val="75000"/>
                  </a:schemeClr>
                </a:solidFill>
              </a:defRPr>
            </a:lvl5pPr>
            <a:lvl6pPr marL="7444888" indent="0">
              <a:buNone/>
              <a:defRPr sz="4600">
                <a:solidFill>
                  <a:schemeClr val="tx1">
                    <a:tint val="75000"/>
                  </a:schemeClr>
                </a:solidFill>
              </a:defRPr>
            </a:lvl6pPr>
            <a:lvl7pPr marL="8933865" indent="0">
              <a:buNone/>
              <a:defRPr sz="4600">
                <a:solidFill>
                  <a:schemeClr val="tx1">
                    <a:tint val="75000"/>
                  </a:schemeClr>
                </a:solidFill>
              </a:defRPr>
            </a:lvl7pPr>
            <a:lvl8pPr marL="10422842" indent="0">
              <a:buNone/>
              <a:defRPr sz="4600">
                <a:solidFill>
                  <a:schemeClr val="tx1">
                    <a:tint val="75000"/>
                  </a:schemeClr>
                </a:solidFill>
              </a:defRPr>
            </a:lvl8pPr>
            <a:lvl9pPr marL="11911819" indent="0">
              <a:buNone/>
              <a:defRPr sz="4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pPr>
              <a:defRPr/>
            </a:pPr>
            <a:fld id="{81DBCEFE-BA1F-4D35-9B72-723000A58950}" type="datetimeFigureOut">
              <a:rPr lang="en-US"/>
              <a:pPr>
                <a:defRPr/>
              </a:pPr>
              <a:t>10/13/21</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B63DEA91-36D5-419A-ABB5-23D59B99AE10}" type="slidenum">
              <a:rPr lang="en-US"/>
              <a:pPr>
                <a:defRPr/>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1645920" y="4480562"/>
            <a:ext cx="14538960" cy="12672696"/>
          </a:xfrm>
        </p:spPr>
        <p:txBody>
          <a:bodyPr/>
          <a:lstStyle>
            <a:lvl1pPr>
              <a:defRPr sz="9100"/>
            </a:lvl1pPr>
            <a:lvl2pPr>
              <a:defRPr sz="7800"/>
            </a:lvl2pPr>
            <a:lvl3pPr>
              <a:defRPr sz="6500"/>
            </a:lvl3pPr>
            <a:lvl4pPr>
              <a:defRPr sz="5900"/>
            </a:lvl4pPr>
            <a:lvl5pPr>
              <a:defRPr sz="5900"/>
            </a:lvl5pPr>
            <a:lvl6pPr>
              <a:defRPr sz="5900"/>
            </a:lvl6pPr>
            <a:lvl7pPr>
              <a:defRPr sz="5900"/>
            </a:lvl7pPr>
            <a:lvl8pPr>
              <a:defRPr sz="5900"/>
            </a:lvl8pPr>
            <a:lvl9pPr>
              <a:defRPr sz="59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16733520" y="4480562"/>
            <a:ext cx="14538960" cy="12672696"/>
          </a:xfrm>
        </p:spPr>
        <p:txBody>
          <a:bodyPr/>
          <a:lstStyle>
            <a:lvl1pPr>
              <a:defRPr sz="9100"/>
            </a:lvl1pPr>
            <a:lvl2pPr>
              <a:defRPr sz="7800"/>
            </a:lvl2pPr>
            <a:lvl3pPr>
              <a:defRPr sz="6500"/>
            </a:lvl3pPr>
            <a:lvl4pPr>
              <a:defRPr sz="5900"/>
            </a:lvl4pPr>
            <a:lvl5pPr>
              <a:defRPr sz="5900"/>
            </a:lvl5pPr>
            <a:lvl6pPr>
              <a:defRPr sz="5900"/>
            </a:lvl6pPr>
            <a:lvl7pPr>
              <a:defRPr sz="5900"/>
            </a:lvl7pPr>
            <a:lvl8pPr>
              <a:defRPr sz="5900"/>
            </a:lvl8pPr>
            <a:lvl9pPr>
              <a:defRPr sz="59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p:txBody>
          <a:bodyPr/>
          <a:lstStyle>
            <a:lvl1pPr>
              <a:defRPr/>
            </a:lvl1pPr>
          </a:lstStyle>
          <a:p>
            <a:pPr>
              <a:defRPr/>
            </a:pPr>
            <a:fld id="{C0A8C134-E35F-4F49-A0B3-822B79F51B5F}" type="datetimeFigureOut">
              <a:rPr lang="en-US"/>
              <a:pPr>
                <a:defRPr/>
              </a:pPr>
              <a:t>10/13/21</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dirty="0"/>
          </a:p>
        </p:txBody>
      </p:sp>
      <p:sp>
        <p:nvSpPr>
          <p:cNvPr id="7" name="Slide Number Placeholder 5"/>
          <p:cNvSpPr>
            <a:spLocks noGrp="1"/>
          </p:cNvSpPr>
          <p:nvPr>
            <p:ph type="sldNum" sz="quarter" idx="12"/>
          </p:nvPr>
        </p:nvSpPr>
        <p:spPr/>
        <p:txBody>
          <a:bodyPr/>
          <a:lstStyle>
            <a:lvl1pPr>
              <a:defRPr/>
            </a:lvl1pPr>
          </a:lstStyle>
          <a:p>
            <a:pPr>
              <a:defRPr/>
            </a:pPr>
            <a:fld id="{D892C4B4-263A-423D-8D75-86BCD5ADACA2}" type="slidenum">
              <a:rPr lang="en-US"/>
              <a:pPr>
                <a:defRPr/>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1645922" y="4298316"/>
            <a:ext cx="14544677" cy="1791334"/>
          </a:xfrm>
        </p:spPr>
        <p:txBody>
          <a:bodyPr anchor="b"/>
          <a:lstStyle>
            <a:lvl1pPr marL="0" indent="0">
              <a:buNone/>
              <a:defRPr sz="7800" b="1"/>
            </a:lvl1pPr>
            <a:lvl2pPr marL="1488977" indent="0">
              <a:buNone/>
              <a:defRPr sz="6500" b="1"/>
            </a:lvl2pPr>
            <a:lvl3pPr marL="2977955" indent="0">
              <a:buNone/>
              <a:defRPr sz="5900" b="1"/>
            </a:lvl3pPr>
            <a:lvl4pPr marL="4466932" indent="0">
              <a:buNone/>
              <a:defRPr sz="5200" b="1"/>
            </a:lvl4pPr>
            <a:lvl5pPr marL="5955909" indent="0">
              <a:buNone/>
              <a:defRPr sz="5200" b="1"/>
            </a:lvl5pPr>
            <a:lvl6pPr marL="7444888" indent="0">
              <a:buNone/>
              <a:defRPr sz="5200" b="1"/>
            </a:lvl6pPr>
            <a:lvl7pPr marL="8933865" indent="0">
              <a:buNone/>
              <a:defRPr sz="5200" b="1"/>
            </a:lvl7pPr>
            <a:lvl8pPr marL="10422842" indent="0">
              <a:buNone/>
              <a:defRPr sz="5200" b="1"/>
            </a:lvl8pPr>
            <a:lvl9pPr marL="11911819" indent="0">
              <a:buNone/>
              <a:defRPr sz="5200" b="1"/>
            </a:lvl9pPr>
          </a:lstStyle>
          <a:p>
            <a:pPr lvl="0"/>
            <a:r>
              <a:rPr lang="en-US"/>
              <a:t>Click to edit Master text styles</a:t>
            </a:r>
          </a:p>
        </p:txBody>
      </p:sp>
      <p:sp>
        <p:nvSpPr>
          <p:cNvPr id="4" name="Content Placeholder 3"/>
          <p:cNvSpPr>
            <a:spLocks noGrp="1"/>
          </p:cNvSpPr>
          <p:nvPr>
            <p:ph sz="half" idx="2"/>
          </p:nvPr>
        </p:nvSpPr>
        <p:spPr>
          <a:xfrm>
            <a:off x="1645922" y="6089650"/>
            <a:ext cx="14544677" cy="11063606"/>
          </a:xfrm>
        </p:spPr>
        <p:txBody>
          <a:bodyPr/>
          <a:lstStyle>
            <a:lvl1pPr>
              <a:defRPr sz="7800"/>
            </a:lvl1pPr>
            <a:lvl2pPr>
              <a:defRPr sz="6500"/>
            </a:lvl2pPr>
            <a:lvl3pPr>
              <a:defRPr sz="5900"/>
            </a:lvl3pPr>
            <a:lvl4pPr>
              <a:defRPr sz="5200"/>
            </a:lvl4pPr>
            <a:lvl5pPr>
              <a:defRPr sz="5200"/>
            </a:lvl5pPr>
            <a:lvl6pPr>
              <a:defRPr sz="5200"/>
            </a:lvl6pPr>
            <a:lvl7pPr>
              <a:defRPr sz="5200"/>
            </a:lvl7pPr>
            <a:lvl8pPr>
              <a:defRPr sz="5200"/>
            </a:lvl8pPr>
            <a:lvl9pPr>
              <a:defRPr sz="5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16722091" y="4298316"/>
            <a:ext cx="14550391" cy="1791334"/>
          </a:xfrm>
        </p:spPr>
        <p:txBody>
          <a:bodyPr anchor="b"/>
          <a:lstStyle>
            <a:lvl1pPr marL="0" indent="0">
              <a:buNone/>
              <a:defRPr sz="7800" b="1"/>
            </a:lvl1pPr>
            <a:lvl2pPr marL="1488977" indent="0">
              <a:buNone/>
              <a:defRPr sz="6500" b="1"/>
            </a:lvl2pPr>
            <a:lvl3pPr marL="2977955" indent="0">
              <a:buNone/>
              <a:defRPr sz="5900" b="1"/>
            </a:lvl3pPr>
            <a:lvl4pPr marL="4466932" indent="0">
              <a:buNone/>
              <a:defRPr sz="5200" b="1"/>
            </a:lvl4pPr>
            <a:lvl5pPr marL="5955909" indent="0">
              <a:buNone/>
              <a:defRPr sz="5200" b="1"/>
            </a:lvl5pPr>
            <a:lvl6pPr marL="7444888" indent="0">
              <a:buNone/>
              <a:defRPr sz="5200" b="1"/>
            </a:lvl6pPr>
            <a:lvl7pPr marL="8933865" indent="0">
              <a:buNone/>
              <a:defRPr sz="5200" b="1"/>
            </a:lvl7pPr>
            <a:lvl8pPr marL="10422842" indent="0">
              <a:buNone/>
              <a:defRPr sz="5200" b="1"/>
            </a:lvl8pPr>
            <a:lvl9pPr marL="11911819" indent="0">
              <a:buNone/>
              <a:defRPr sz="5200" b="1"/>
            </a:lvl9pPr>
          </a:lstStyle>
          <a:p>
            <a:pPr lvl="0"/>
            <a:r>
              <a:rPr lang="en-US"/>
              <a:t>Click to edit Master text styles</a:t>
            </a:r>
          </a:p>
        </p:txBody>
      </p:sp>
      <p:sp>
        <p:nvSpPr>
          <p:cNvPr id="6" name="Content Placeholder 5"/>
          <p:cNvSpPr>
            <a:spLocks noGrp="1"/>
          </p:cNvSpPr>
          <p:nvPr>
            <p:ph sz="quarter" idx="4"/>
          </p:nvPr>
        </p:nvSpPr>
        <p:spPr>
          <a:xfrm>
            <a:off x="16722091" y="6089650"/>
            <a:ext cx="14550391" cy="11063606"/>
          </a:xfrm>
        </p:spPr>
        <p:txBody>
          <a:bodyPr/>
          <a:lstStyle>
            <a:lvl1pPr>
              <a:defRPr sz="7800"/>
            </a:lvl1pPr>
            <a:lvl2pPr>
              <a:defRPr sz="6500"/>
            </a:lvl2pPr>
            <a:lvl3pPr>
              <a:defRPr sz="5900"/>
            </a:lvl3pPr>
            <a:lvl4pPr>
              <a:defRPr sz="5200"/>
            </a:lvl4pPr>
            <a:lvl5pPr>
              <a:defRPr sz="5200"/>
            </a:lvl5pPr>
            <a:lvl6pPr>
              <a:defRPr sz="5200"/>
            </a:lvl6pPr>
            <a:lvl7pPr>
              <a:defRPr sz="5200"/>
            </a:lvl7pPr>
            <a:lvl8pPr>
              <a:defRPr sz="5200"/>
            </a:lvl8pPr>
            <a:lvl9pPr>
              <a:defRPr sz="5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p:cNvSpPr>
            <a:spLocks noGrp="1"/>
          </p:cNvSpPr>
          <p:nvPr>
            <p:ph type="dt" sz="half" idx="10"/>
          </p:nvPr>
        </p:nvSpPr>
        <p:spPr/>
        <p:txBody>
          <a:bodyPr/>
          <a:lstStyle>
            <a:lvl1pPr>
              <a:defRPr/>
            </a:lvl1pPr>
          </a:lstStyle>
          <a:p>
            <a:pPr>
              <a:defRPr/>
            </a:pPr>
            <a:fld id="{DDDA15E7-ECF3-4B59-A65B-F27FD704525F}" type="datetimeFigureOut">
              <a:rPr lang="en-US"/>
              <a:pPr>
                <a:defRPr/>
              </a:pPr>
              <a:t>10/13/21</a:t>
            </a:fld>
            <a:endParaRPr lang="en-US" dirty="0"/>
          </a:p>
        </p:txBody>
      </p:sp>
      <p:sp>
        <p:nvSpPr>
          <p:cNvPr id="8" name="Footer Placeholder 4"/>
          <p:cNvSpPr>
            <a:spLocks noGrp="1"/>
          </p:cNvSpPr>
          <p:nvPr>
            <p:ph type="ftr" sz="quarter" idx="11"/>
          </p:nvPr>
        </p:nvSpPr>
        <p:spPr/>
        <p:txBody>
          <a:bodyPr/>
          <a:lstStyle>
            <a:lvl1pPr>
              <a:defRPr/>
            </a:lvl1pPr>
          </a:lstStyle>
          <a:p>
            <a:pPr>
              <a:defRPr/>
            </a:pPr>
            <a:endParaRPr lang="en-US" dirty="0"/>
          </a:p>
        </p:txBody>
      </p:sp>
      <p:sp>
        <p:nvSpPr>
          <p:cNvPr id="9" name="Slide Number Placeholder 5"/>
          <p:cNvSpPr>
            <a:spLocks noGrp="1"/>
          </p:cNvSpPr>
          <p:nvPr>
            <p:ph type="sldNum" sz="quarter" idx="12"/>
          </p:nvPr>
        </p:nvSpPr>
        <p:spPr/>
        <p:txBody>
          <a:bodyPr/>
          <a:lstStyle>
            <a:lvl1pPr>
              <a:defRPr/>
            </a:lvl1pPr>
          </a:lstStyle>
          <a:p>
            <a:pPr>
              <a:defRPr/>
            </a:pPr>
            <a:fld id="{E2143FDA-16AE-4044-B807-5EEF51619217}" type="slidenum">
              <a:rPr lang="en-US"/>
              <a:pPr>
                <a:defRPr/>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p:cNvSpPr>
            <a:spLocks noGrp="1"/>
          </p:cNvSpPr>
          <p:nvPr>
            <p:ph type="dt" sz="half" idx="10"/>
          </p:nvPr>
        </p:nvSpPr>
        <p:spPr/>
        <p:txBody>
          <a:bodyPr/>
          <a:lstStyle>
            <a:lvl1pPr>
              <a:defRPr/>
            </a:lvl1pPr>
          </a:lstStyle>
          <a:p>
            <a:pPr>
              <a:defRPr/>
            </a:pPr>
            <a:fld id="{1E860EBD-8912-4279-83F2-50DF1067B5A8}" type="datetimeFigureOut">
              <a:rPr lang="en-US"/>
              <a:pPr>
                <a:defRPr/>
              </a:pPr>
              <a:t>10/13/21</a:t>
            </a:fld>
            <a:endParaRPr lang="en-US" dirty="0"/>
          </a:p>
        </p:txBody>
      </p:sp>
      <p:sp>
        <p:nvSpPr>
          <p:cNvPr id="4" name="Footer Placeholder 4"/>
          <p:cNvSpPr>
            <a:spLocks noGrp="1"/>
          </p:cNvSpPr>
          <p:nvPr>
            <p:ph type="ftr" sz="quarter" idx="11"/>
          </p:nvPr>
        </p:nvSpPr>
        <p:spPr/>
        <p:txBody>
          <a:bodyPr/>
          <a:lstStyle>
            <a:lvl1pPr>
              <a:defRPr/>
            </a:lvl1pPr>
          </a:lstStyle>
          <a:p>
            <a:pPr>
              <a:defRPr/>
            </a:pPr>
            <a:endParaRPr lang="en-US" dirty="0"/>
          </a:p>
        </p:txBody>
      </p:sp>
      <p:sp>
        <p:nvSpPr>
          <p:cNvPr id="5" name="Slide Number Placeholder 5"/>
          <p:cNvSpPr>
            <a:spLocks noGrp="1"/>
          </p:cNvSpPr>
          <p:nvPr>
            <p:ph type="sldNum" sz="quarter" idx="12"/>
          </p:nvPr>
        </p:nvSpPr>
        <p:spPr/>
        <p:txBody>
          <a:bodyPr/>
          <a:lstStyle>
            <a:lvl1pPr>
              <a:defRPr/>
            </a:lvl1pPr>
          </a:lstStyle>
          <a:p>
            <a:pPr>
              <a:defRPr/>
            </a:pPr>
            <a:fld id="{DD0E3E69-593F-4E48-BBA2-C7C539A76FC1}" type="slidenum">
              <a:rPr lang="en-US"/>
              <a:pPr>
                <a:defRPr/>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26B3136C-CC9D-476A-AF98-CB31F34EC55C}" type="datetimeFigureOut">
              <a:rPr lang="en-US"/>
              <a:pPr>
                <a:defRPr/>
              </a:pPr>
              <a:t>10/13/21</a:t>
            </a:fld>
            <a:endParaRPr lang="en-US" dirty="0"/>
          </a:p>
        </p:txBody>
      </p:sp>
      <p:sp>
        <p:nvSpPr>
          <p:cNvPr id="3" name="Footer Placeholder 4"/>
          <p:cNvSpPr>
            <a:spLocks noGrp="1"/>
          </p:cNvSpPr>
          <p:nvPr>
            <p:ph type="ftr" sz="quarter" idx="11"/>
          </p:nvPr>
        </p:nvSpPr>
        <p:spPr/>
        <p:txBody>
          <a:bodyPr/>
          <a:lstStyle>
            <a:lvl1pPr>
              <a:defRPr/>
            </a:lvl1pPr>
          </a:lstStyle>
          <a:p>
            <a:pPr>
              <a:defRPr/>
            </a:pPr>
            <a:endParaRPr lang="en-US" dirty="0"/>
          </a:p>
        </p:txBody>
      </p:sp>
      <p:sp>
        <p:nvSpPr>
          <p:cNvPr id="4" name="Slide Number Placeholder 5"/>
          <p:cNvSpPr>
            <a:spLocks noGrp="1"/>
          </p:cNvSpPr>
          <p:nvPr>
            <p:ph type="sldNum" sz="quarter" idx="12"/>
          </p:nvPr>
        </p:nvSpPr>
        <p:spPr/>
        <p:txBody>
          <a:bodyPr/>
          <a:lstStyle>
            <a:lvl1pPr>
              <a:defRPr/>
            </a:lvl1pPr>
          </a:lstStyle>
          <a:p>
            <a:pPr>
              <a:defRPr/>
            </a:pPr>
            <a:fld id="{1390946D-B41A-4019-8668-A43D0E039AFE}" type="slidenum">
              <a:rPr lang="en-US"/>
              <a:pPr>
                <a:defRPr/>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645923" y="764540"/>
            <a:ext cx="10829926" cy="3253740"/>
          </a:xfrm>
        </p:spPr>
        <p:txBody>
          <a:bodyPr anchor="b"/>
          <a:lstStyle>
            <a:lvl1pPr algn="l">
              <a:defRPr sz="6500" b="1"/>
            </a:lvl1pPr>
          </a:lstStyle>
          <a:p>
            <a:r>
              <a:rPr lang="en-US"/>
              <a:t>Click to edit Master title style</a:t>
            </a:r>
          </a:p>
        </p:txBody>
      </p:sp>
      <p:sp>
        <p:nvSpPr>
          <p:cNvPr id="3" name="Content Placeholder 2"/>
          <p:cNvSpPr>
            <a:spLocks noGrp="1"/>
          </p:cNvSpPr>
          <p:nvPr>
            <p:ph idx="1"/>
          </p:nvPr>
        </p:nvSpPr>
        <p:spPr>
          <a:xfrm>
            <a:off x="12870181" y="764542"/>
            <a:ext cx="18402300" cy="16388716"/>
          </a:xfrm>
        </p:spPr>
        <p:txBody>
          <a:bodyPr/>
          <a:lstStyle>
            <a:lvl1pPr>
              <a:defRPr sz="10400"/>
            </a:lvl1pPr>
            <a:lvl2pPr>
              <a:defRPr sz="9100"/>
            </a:lvl2pPr>
            <a:lvl3pPr>
              <a:defRPr sz="7800"/>
            </a:lvl3pPr>
            <a:lvl4pPr>
              <a:defRPr sz="6500"/>
            </a:lvl4pPr>
            <a:lvl5pPr>
              <a:defRPr sz="6500"/>
            </a:lvl5pPr>
            <a:lvl6pPr>
              <a:defRPr sz="6500"/>
            </a:lvl6pPr>
            <a:lvl7pPr>
              <a:defRPr sz="6500"/>
            </a:lvl7pPr>
            <a:lvl8pPr>
              <a:defRPr sz="6500"/>
            </a:lvl8pPr>
            <a:lvl9pPr>
              <a:defRPr sz="6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1645923" y="4018282"/>
            <a:ext cx="10829926" cy="13134976"/>
          </a:xfrm>
        </p:spPr>
        <p:txBody>
          <a:bodyPr/>
          <a:lstStyle>
            <a:lvl1pPr marL="0" indent="0">
              <a:buNone/>
              <a:defRPr sz="4600"/>
            </a:lvl1pPr>
            <a:lvl2pPr marL="1488977" indent="0">
              <a:buNone/>
              <a:defRPr sz="3900"/>
            </a:lvl2pPr>
            <a:lvl3pPr marL="2977955" indent="0">
              <a:buNone/>
              <a:defRPr sz="3300"/>
            </a:lvl3pPr>
            <a:lvl4pPr marL="4466932" indent="0">
              <a:buNone/>
              <a:defRPr sz="2900"/>
            </a:lvl4pPr>
            <a:lvl5pPr marL="5955909" indent="0">
              <a:buNone/>
              <a:defRPr sz="2900"/>
            </a:lvl5pPr>
            <a:lvl6pPr marL="7444888" indent="0">
              <a:buNone/>
              <a:defRPr sz="2900"/>
            </a:lvl6pPr>
            <a:lvl7pPr marL="8933865" indent="0">
              <a:buNone/>
              <a:defRPr sz="2900"/>
            </a:lvl7pPr>
            <a:lvl8pPr marL="10422842" indent="0">
              <a:buNone/>
              <a:defRPr sz="2900"/>
            </a:lvl8pPr>
            <a:lvl9pPr marL="11911819" indent="0">
              <a:buNone/>
              <a:defRPr sz="2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37FCB2C7-4A5D-4EA5-A4CA-10030CEE8284}" type="datetimeFigureOut">
              <a:rPr lang="en-US"/>
              <a:pPr>
                <a:defRPr/>
              </a:pPr>
              <a:t>10/13/21</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dirty="0"/>
          </a:p>
        </p:txBody>
      </p:sp>
      <p:sp>
        <p:nvSpPr>
          <p:cNvPr id="7" name="Slide Number Placeholder 5"/>
          <p:cNvSpPr>
            <a:spLocks noGrp="1"/>
          </p:cNvSpPr>
          <p:nvPr>
            <p:ph type="sldNum" sz="quarter" idx="12"/>
          </p:nvPr>
        </p:nvSpPr>
        <p:spPr/>
        <p:txBody>
          <a:bodyPr/>
          <a:lstStyle>
            <a:lvl1pPr>
              <a:defRPr/>
            </a:lvl1pPr>
          </a:lstStyle>
          <a:p>
            <a:pPr>
              <a:defRPr/>
            </a:pPr>
            <a:fld id="{29962D6A-2EF3-49C0-A6CB-CF557640876D}" type="slidenum">
              <a:rPr lang="en-US"/>
              <a:pPr>
                <a:defRPr/>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452237" y="13441680"/>
            <a:ext cx="19751040" cy="1586866"/>
          </a:xfrm>
        </p:spPr>
        <p:txBody>
          <a:bodyPr anchor="b"/>
          <a:lstStyle>
            <a:lvl1pPr algn="l">
              <a:defRPr sz="6500" b="1"/>
            </a:lvl1pPr>
          </a:lstStyle>
          <a:p>
            <a:r>
              <a:rPr lang="en-US"/>
              <a:t>Click to edit Master title style</a:t>
            </a:r>
          </a:p>
        </p:txBody>
      </p:sp>
      <p:sp>
        <p:nvSpPr>
          <p:cNvPr id="3" name="Picture Placeholder 2"/>
          <p:cNvSpPr>
            <a:spLocks noGrp="1"/>
          </p:cNvSpPr>
          <p:nvPr>
            <p:ph type="pic" idx="1"/>
          </p:nvPr>
        </p:nvSpPr>
        <p:spPr>
          <a:xfrm>
            <a:off x="6452237" y="1715770"/>
            <a:ext cx="19751040" cy="11521440"/>
          </a:xfrm>
        </p:spPr>
        <p:txBody>
          <a:bodyPr rtlCol="0">
            <a:normAutofit/>
          </a:bodyPr>
          <a:lstStyle>
            <a:lvl1pPr marL="0" indent="0">
              <a:buNone/>
              <a:defRPr sz="10400"/>
            </a:lvl1pPr>
            <a:lvl2pPr marL="1488977" indent="0">
              <a:buNone/>
              <a:defRPr sz="9100"/>
            </a:lvl2pPr>
            <a:lvl3pPr marL="2977955" indent="0">
              <a:buNone/>
              <a:defRPr sz="7800"/>
            </a:lvl3pPr>
            <a:lvl4pPr marL="4466932" indent="0">
              <a:buNone/>
              <a:defRPr sz="6500"/>
            </a:lvl4pPr>
            <a:lvl5pPr marL="5955909" indent="0">
              <a:buNone/>
              <a:defRPr sz="6500"/>
            </a:lvl5pPr>
            <a:lvl6pPr marL="7444888" indent="0">
              <a:buNone/>
              <a:defRPr sz="6500"/>
            </a:lvl6pPr>
            <a:lvl7pPr marL="8933865" indent="0">
              <a:buNone/>
              <a:defRPr sz="6500"/>
            </a:lvl7pPr>
            <a:lvl8pPr marL="10422842" indent="0">
              <a:buNone/>
              <a:defRPr sz="6500"/>
            </a:lvl8pPr>
            <a:lvl9pPr marL="11911819" indent="0">
              <a:buNone/>
              <a:defRPr sz="6500"/>
            </a:lvl9pPr>
          </a:lstStyle>
          <a:p>
            <a:pPr lvl="0"/>
            <a:endParaRPr lang="en-US" noProof="0" dirty="0"/>
          </a:p>
        </p:txBody>
      </p:sp>
      <p:sp>
        <p:nvSpPr>
          <p:cNvPr id="4" name="Text Placeholder 3"/>
          <p:cNvSpPr>
            <a:spLocks noGrp="1"/>
          </p:cNvSpPr>
          <p:nvPr>
            <p:ph type="body" sz="half" idx="2"/>
          </p:nvPr>
        </p:nvSpPr>
        <p:spPr>
          <a:xfrm>
            <a:off x="6452237" y="15028546"/>
            <a:ext cx="19751040" cy="2253614"/>
          </a:xfrm>
        </p:spPr>
        <p:txBody>
          <a:bodyPr/>
          <a:lstStyle>
            <a:lvl1pPr marL="0" indent="0">
              <a:buNone/>
              <a:defRPr sz="4600"/>
            </a:lvl1pPr>
            <a:lvl2pPr marL="1488977" indent="0">
              <a:buNone/>
              <a:defRPr sz="3900"/>
            </a:lvl2pPr>
            <a:lvl3pPr marL="2977955" indent="0">
              <a:buNone/>
              <a:defRPr sz="3300"/>
            </a:lvl3pPr>
            <a:lvl4pPr marL="4466932" indent="0">
              <a:buNone/>
              <a:defRPr sz="2900"/>
            </a:lvl4pPr>
            <a:lvl5pPr marL="5955909" indent="0">
              <a:buNone/>
              <a:defRPr sz="2900"/>
            </a:lvl5pPr>
            <a:lvl6pPr marL="7444888" indent="0">
              <a:buNone/>
              <a:defRPr sz="2900"/>
            </a:lvl6pPr>
            <a:lvl7pPr marL="8933865" indent="0">
              <a:buNone/>
              <a:defRPr sz="2900"/>
            </a:lvl7pPr>
            <a:lvl8pPr marL="10422842" indent="0">
              <a:buNone/>
              <a:defRPr sz="2900"/>
            </a:lvl8pPr>
            <a:lvl9pPr marL="11911819" indent="0">
              <a:buNone/>
              <a:defRPr sz="2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AD50D99D-9FC4-45CF-85AE-A788D1C7056C}" type="datetimeFigureOut">
              <a:rPr lang="en-US"/>
              <a:pPr>
                <a:defRPr/>
              </a:pPr>
              <a:t>10/13/21</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dirty="0"/>
          </a:p>
        </p:txBody>
      </p:sp>
      <p:sp>
        <p:nvSpPr>
          <p:cNvPr id="7" name="Slide Number Placeholder 5"/>
          <p:cNvSpPr>
            <a:spLocks noGrp="1"/>
          </p:cNvSpPr>
          <p:nvPr>
            <p:ph type="sldNum" sz="quarter" idx="12"/>
          </p:nvPr>
        </p:nvSpPr>
        <p:spPr/>
        <p:txBody>
          <a:bodyPr/>
          <a:lstStyle>
            <a:lvl1pPr>
              <a:defRPr/>
            </a:lvl1pPr>
          </a:lstStyle>
          <a:p>
            <a:pPr>
              <a:defRPr/>
            </a:pPr>
            <a:fld id="{A7E47734-AC84-4F92-B878-0D6F560A8030}" type="slidenum">
              <a:rPr lang="en-US"/>
              <a:pPr>
                <a:defRPr/>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accent1">
                <a:lumMod val="20000"/>
                <a:lumOff val="80000"/>
              </a:schemeClr>
            </a:gs>
            <a:gs pos="12000">
              <a:schemeClr val="accent1">
                <a:tint val="44500"/>
                <a:satMod val="160000"/>
              </a:schemeClr>
            </a:gs>
            <a:gs pos="100000">
              <a:schemeClr val="accent1">
                <a:tint val="23500"/>
                <a:satMod val="160000"/>
              </a:schemeClr>
            </a:gs>
          </a:gsLst>
          <a:lin ang="5400000" scaled="0"/>
          <a:tileRect/>
        </a:gra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1646238" y="768350"/>
            <a:ext cx="29625925" cy="3200400"/>
          </a:xfrm>
          <a:prstGeom prst="rect">
            <a:avLst/>
          </a:prstGeom>
          <a:noFill/>
          <a:ln w="9525">
            <a:noFill/>
            <a:miter lim="800000"/>
            <a:headEnd/>
            <a:tailEnd/>
          </a:ln>
        </p:spPr>
        <p:txBody>
          <a:bodyPr vert="horz" wrap="square" lIns="297795" tIns="148898" rIns="297795" bIns="148898" numCol="1" anchor="ctr" anchorCtr="0" compatLnSpc="1">
            <a:prstTxWarp prst="textNoShape">
              <a:avLst/>
            </a:prstTxWarp>
          </a:bodyPr>
          <a:lstStyle/>
          <a:p>
            <a:pPr lvl="0"/>
            <a:r>
              <a:rPr lang="en-US"/>
              <a:t>Click to edit Master title style</a:t>
            </a:r>
          </a:p>
        </p:txBody>
      </p:sp>
      <p:sp>
        <p:nvSpPr>
          <p:cNvPr id="1027" name="Text Placeholder 2"/>
          <p:cNvSpPr>
            <a:spLocks noGrp="1"/>
          </p:cNvSpPr>
          <p:nvPr>
            <p:ph type="body" idx="1"/>
          </p:nvPr>
        </p:nvSpPr>
        <p:spPr bwMode="auto">
          <a:xfrm>
            <a:off x="1646238" y="4479925"/>
            <a:ext cx="29625925" cy="12673013"/>
          </a:xfrm>
          <a:prstGeom prst="rect">
            <a:avLst/>
          </a:prstGeom>
          <a:noFill/>
          <a:ln w="9525">
            <a:noFill/>
            <a:miter lim="800000"/>
            <a:headEnd/>
            <a:tailEnd/>
          </a:ln>
        </p:spPr>
        <p:txBody>
          <a:bodyPr vert="horz" wrap="square" lIns="297795" tIns="148898" rIns="297795" bIns="148898"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1646238" y="17797463"/>
            <a:ext cx="7680325" cy="1022350"/>
          </a:xfrm>
          <a:prstGeom prst="rect">
            <a:avLst/>
          </a:prstGeom>
        </p:spPr>
        <p:txBody>
          <a:bodyPr vert="horz" lIns="297795" tIns="148898" rIns="297795" bIns="148898" rtlCol="0" anchor="ctr"/>
          <a:lstStyle>
            <a:lvl1pPr algn="l" defTabSz="2977955" fontAlgn="auto">
              <a:spcBef>
                <a:spcPts val="0"/>
              </a:spcBef>
              <a:spcAft>
                <a:spcPts val="0"/>
              </a:spcAft>
              <a:defRPr sz="3900" smtClean="0">
                <a:solidFill>
                  <a:schemeClr val="tx1">
                    <a:tint val="75000"/>
                  </a:schemeClr>
                </a:solidFill>
                <a:latin typeface="+mn-lt"/>
                <a:cs typeface="+mn-cs"/>
              </a:defRPr>
            </a:lvl1pPr>
          </a:lstStyle>
          <a:p>
            <a:pPr>
              <a:defRPr/>
            </a:pPr>
            <a:fld id="{2B815944-8727-473D-92F3-A448531B7117}" type="datetimeFigureOut">
              <a:rPr lang="en-US"/>
              <a:pPr>
                <a:defRPr/>
              </a:pPr>
              <a:t>10/13/21</a:t>
            </a:fld>
            <a:endParaRPr lang="en-US" dirty="0"/>
          </a:p>
        </p:txBody>
      </p:sp>
      <p:sp>
        <p:nvSpPr>
          <p:cNvPr id="5" name="Footer Placeholder 4"/>
          <p:cNvSpPr>
            <a:spLocks noGrp="1"/>
          </p:cNvSpPr>
          <p:nvPr>
            <p:ph type="ftr" sz="quarter" idx="3"/>
          </p:nvPr>
        </p:nvSpPr>
        <p:spPr>
          <a:xfrm>
            <a:off x="11247438" y="17797463"/>
            <a:ext cx="10423525" cy="1022350"/>
          </a:xfrm>
          <a:prstGeom prst="rect">
            <a:avLst/>
          </a:prstGeom>
        </p:spPr>
        <p:txBody>
          <a:bodyPr vert="horz" lIns="297795" tIns="148898" rIns="297795" bIns="148898" rtlCol="0" anchor="ctr"/>
          <a:lstStyle>
            <a:lvl1pPr algn="ctr" defTabSz="2977955" fontAlgn="auto">
              <a:spcBef>
                <a:spcPts val="0"/>
              </a:spcBef>
              <a:spcAft>
                <a:spcPts val="0"/>
              </a:spcAft>
              <a:defRPr sz="3900" dirty="0">
                <a:solidFill>
                  <a:schemeClr val="tx1">
                    <a:tint val="75000"/>
                  </a:schemeClr>
                </a:solidFill>
                <a:latin typeface="+mn-lt"/>
                <a:cs typeface="+mn-cs"/>
              </a:defRPr>
            </a:lvl1pPr>
          </a:lstStyle>
          <a:p>
            <a:pPr>
              <a:defRPr/>
            </a:pPr>
            <a:endParaRPr lang="en-US" dirty="0"/>
          </a:p>
        </p:txBody>
      </p:sp>
      <p:sp>
        <p:nvSpPr>
          <p:cNvPr id="6" name="Slide Number Placeholder 5"/>
          <p:cNvSpPr>
            <a:spLocks noGrp="1"/>
          </p:cNvSpPr>
          <p:nvPr>
            <p:ph type="sldNum" sz="quarter" idx="4"/>
          </p:nvPr>
        </p:nvSpPr>
        <p:spPr>
          <a:xfrm>
            <a:off x="23591838" y="17797463"/>
            <a:ext cx="7680325" cy="1022350"/>
          </a:xfrm>
          <a:prstGeom prst="rect">
            <a:avLst/>
          </a:prstGeom>
        </p:spPr>
        <p:txBody>
          <a:bodyPr vert="horz" lIns="297795" tIns="148898" rIns="297795" bIns="148898" rtlCol="0" anchor="ctr"/>
          <a:lstStyle>
            <a:lvl1pPr algn="r" defTabSz="2977955" fontAlgn="auto">
              <a:spcBef>
                <a:spcPts val="0"/>
              </a:spcBef>
              <a:spcAft>
                <a:spcPts val="0"/>
              </a:spcAft>
              <a:defRPr sz="3900" smtClean="0">
                <a:solidFill>
                  <a:schemeClr val="tx1">
                    <a:tint val="75000"/>
                  </a:schemeClr>
                </a:solidFill>
                <a:latin typeface="+mn-lt"/>
                <a:cs typeface="+mn-cs"/>
              </a:defRPr>
            </a:lvl1pPr>
          </a:lstStyle>
          <a:p>
            <a:pPr>
              <a:defRPr/>
            </a:pPr>
            <a:fld id="{AC77140C-91B4-4F78-BBDA-D345929294E6}" type="slidenum">
              <a:rPr lang="en-US"/>
              <a:pPr>
                <a:defRPr/>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2976563" rtl="0" fontAlgn="base">
        <a:spcBef>
          <a:spcPct val="0"/>
        </a:spcBef>
        <a:spcAft>
          <a:spcPct val="0"/>
        </a:spcAft>
        <a:defRPr sz="14300" kern="1200">
          <a:solidFill>
            <a:schemeClr val="tx1"/>
          </a:solidFill>
          <a:latin typeface="+mj-lt"/>
          <a:ea typeface="+mj-ea"/>
          <a:cs typeface="+mj-cs"/>
        </a:defRPr>
      </a:lvl1pPr>
      <a:lvl2pPr algn="ctr" defTabSz="2976563" rtl="0" fontAlgn="base">
        <a:spcBef>
          <a:spcPct val="0"/>
        </a:spcBef>
        <a:spcAft>
          <a:spcPct val="0"/>
        </a:spcAft>
        <a:defRPr sz="14300">
          <a:solidFill>
            <a:schemeClr val="tx1"/>
          </a:solidFill>
          <a:latin typeface="Calibri" pitchFamily="34" charset="0"/>
        </a:defRPr>
      </a:lvl2pPr>
      <a:lvl3pPr algn="ctr" defTabSz="2976563" rtl="0" fontAlgn="base">
        <a:spcBef>
          <a:spcPct val="0"/>
        </a:spcBef>
        <a:spcAft>
          <a:spcPct val="0"/>
        </a:spcAft>
        <a:defRPr sz="14300">
          <a:solidFill>
            <a:schemeClr val="tx1"/>
          </a:solidFill>
          <a:latin typeface="Calibri" pitchFamily="34" charset="0"/>
        </a:defRPr>
      </a:lvl3pPr>
      <a:lvl4pPr algn="ctr" defTabSz="2976563" rtl="0" fontAlgn="base">
        <a:spcBef>
          <a:spcPct val="0"/>
        </a:spcBef>
        <a:spcAft>
          <a:spcPct val="0"/>
        </a:spcAft>
        <a:defRPr sz="14300">
          <a:solidFill>
            <a:schemeClr val="tx1"/>
          </a:solidFill>
          <a:latin typeface="Calibri" pitchFamily="34" charset="0"/>
        </a:defRPr>
      </a:lvl4pPr>
      <a:lvl5pPr algn="ctr" defTabSz="2976563" rtl="0" fontAlgn="base">
        <a:spcBef>
          <a:spcPct val="0"/>
        </a:spcBef>
        <a:spcAft>
          <a:spcPct val="0"/>
        </a:spcAft>
        <a:defRPr sz="14300">
          <a:solidFill>
            <a:schemeClr val="tx1"/>
          </a:solidFill>
          <a:latin typeface="Calibri" pitchFamily="34" charset="0"/>
        </a:defRPr>
      </a:lvl5pPr>
      <a:lvl6pPr marL="457200" algn="ctr" defTabSz="2976563" rtl="0" fontAlgn="base">
        <a:spcBef>
          <a:spcPct val="0"/>
        </a:spcBef>
        <a:spcAft>
          <a:spcPct val="0"/>
        </a:spcAft>
        <a:defRPr sz="14300">
          <a:solidFill>
            <a:schemeClr val="tx1"/>
          </a:solidFill>
          <a:latin typeface="Calibri" pitchFamily="34" charset="0"/>
        </a:defRPr>
      </a:lvl6pPr>
      <a:lvl7pPr marL="914400" algn="ctr" defTabSz="2976563" rtl="0" fontAlgn="base">
        <a:spcBef>
          <a:spcPct val="0"/>
        </a:spcBef>
        <a:spcAft>
          <a:spcPct val="0"/>
        </a:spcAft>
        <a:defRPr sz="14300">
          <a:solidFill>
            <a:schemeClr val="tx1"/>
          </a:solidFill>
          <a:latin typeface="Calibri" pitchFamily="34" charset="0"/>
        </a:defRPr>
      </a:lvl7pPr>
      <a:lvl8pPr marL="1371600" algn="ctr" defTabSz="2976563" rtl="0" fontAlgn="base">
        <a:spcBef>
          <a:spcPct val="0"/>
        </a:spcBef>
        <a:spcAft>
          <a:spcPct val="0"/>
        </a:spcAft>
        <a:defRPr sz="14300">
          <a:solidFill>
            <a:schemeClr val="tx1"/>
          </a:solidFill>
          <a:latin typeface="Calibri" pitchFamily="34" charset="0"/>
        </a:defRPr>
      </a:lvl8pPr>
      <a:lvl9pPr marL="1828800" algn="ctr" defTabSz="2976563" rtl="0" fontAlgn="base">
        <a:spcBef>
          <a:spcPct val="0"/>
        </a:spcBef>
        <a:spcAft>
          <a:spcPct val="0"/>
        </a:spcAft>
        <a:defRPr sz="14300">
          <a:solidFill>
            <a:schemeClr val="tx1"/>
          </a:solidFill>
          <a:latin typeface="Calibri" pitchFamily="34" charset="0"/>
        </a:defRPr>
      </a:lvl9pPr>
    </p:titleStyle>
    <p:bodyStyle>
      <a:lvl1pPr marL="1116013" indent="-1116013" algn="l" defTabSz="2976563" rtl="0" fontAlgn="base">
        <a:spcBef>
          <a:spcPct val="20000"/>
        </a:spcBef>
        <a:spcAft>
          <a:spcPct val="0"/>
        </a:spcAft>
        <a:buFont typeface="Arial" pitchFamily="34" charset="0"/>
        <a:buChar char="•"/>
        <a:defRPr sz="10400" kern="1200">
          <a:solidFill>
            <a:schemeClr val="tx1"/>
          </a:solidFill>
          <a:latin typeface="+mn-lt"/>
          <a:ea typeface="+mn-ea"/>
          <a:cs typeface="+mn-cs"/>
        </a:defRPr>
      </a:lvl1pPr>
      <a:lvl2pPr marL="2419350" indent="-930275" algn="l" defTabSz="2976563" rtl="0" fontAlgn="base">
        <a:spcBef>
          <a:spcPct val="20000"/>
        </a:spcBef>
        <a:spcAft>
          <a:spcPct val="0"/>
        </a:spcAft>
        <a:buFont typeface="Arial" pitchFamily="34" charset="0"/>
        <a:buChar char="–"/>
        <a:defRPr sz="9100" kern="1200">
          <a:solidFill>
            <a:schemeClr val="tx1"/>
          </a:solidFill>
          <a:latin typeface="+mn-lt"/>
          <a:ea typeface="+mn-ea"/>
          <a:cs typeface="+mn-cs"/>
        </a:defRPr>
      </a:lvl2pPr>
      <a:lvl3pPr marL="3721100" indent="-742950" algn="l" defTabSz="2976563" rtl="0" fontAlgn="base">
        <a:spcBef>
          <a:spcPct val="20000"/>
        </a:spcBef>
        <a:spcAft>
          <a:spcPct val="0"/>
        </a:spcAft>
        <a:buFont typeface="Arial" pitchFamily="34" charset="0"/>
        <a:buChar char="•"/>
        <a:defRPr sz="7800" kern="1200">
          <a:solidFill>
            <a:schemeClr val="tx1"/>
          </a:solidFill>
          <a:latin typeface="+mn-lt"/>
          <a:ea typeface="+mn-ea"/>
          <a:cs typeface="+mn-cs"/>
        </a:defRPr>
      </a:lvl3pPr>
      <a:lvl4pPr marL="5210175" indent="-742950" algn="l" defTabSz="2976563" rtl="0" fontAlgn="base">
        <a:spcBef>
          <a:spcPct val="20000"/>
        </a:spcBef>
        <a:spcAft>
          <a:spcPct val="0"/>
        </a:spcAft>
        <a:buFont typeface="Arial" pitchFamily="34" charset="0"/>
        <a:buChar char="–"/>
        <a:defRPr sz="6500" kern="1200">
          <a:solidFill>
            <a:schemeClr val="tx1"/>
          </a:solidFill>
          <a:latin typeface="+mn-lt"/>
          <a:ea typeface="+mn-ea"/>
          <a:cs typeface="+mn-cs"/>
        </a:defRPr>
      </a:lvl4pPr>
      <a:lvl5pPr marL="6699250" indent="-742950" algn="l" defTabSz="2976563" rtl="0" fontAlgn="base">
        <a:spcBef>
          <a:spcPct val="20000"/>
        </a:spcBef>
        <a:spcAft>
          <a:spcPct val="0"/>
        </a:spcAft>
        <a:buFont typeface="Arial" pitchFamily="34" charset="0"/>
        <a:buChar char="»"/>
        <a:defRPr sz="6500" kern="1200">
          <a:solidFill>
            <a:schemeClr val="tx1"/>
          </a:solidFill>
          <a:latin typeface="+mn-lt"/>
          <a:ea typeface="+mn-ea"/>
          <a:cs typeface="+mn-cs"/>
        </a:defRPr>
      </a:lvl5pPr>
      <a:lvl6pPr marL="8189376" indent="-744489" algn="l" defTabSz="2977955" rtl="0" eaLnBrk="1" latinLnBrk="0" hangingPunct="1">
        <a:spcBef>
          <a:spcPct val="20000"/>
        </a:spcBef>
        <a:buFont typeface="Arial" pitchFamily="34" charset="0"/>
        <a:buChar char="•"/>
        <a:defRPr sz="6500" kern="1200">
          <a:solidFill>
            <a:schemeClr val="tx1"/>
          </a:solidFill>
          <a:latin typeface="+mn-lt"/>
          <a:ea typeface="+mn-ea"/>
          <a:cs typeface="+mn-cs"/>
        </a:defRPr>
      </a:lvl6pPr>
      <a:lvl7pPr marL="9678353" indent="-744489" algn="l" defTabSz="2977955" rtl="0" eaLnBrk="1" latinLnBrk="0" hangingPunct="1">
        <a:spcBef>
          <a:spcPct val="20000"/>
        </a:spcBef>
        <a:buFont typeface="Arial" pitchFamily="34" charset="0"/>
        <a:buChar char="•"/>
        <a:defRPr sz="6500" kern="1200">
          <a:solidFill>
            <a:schemeClr val="tx1"/>
          </a:solidFill>
          <a:latin typeface="+mn-lt"/>
          <a:ea typeface="+mn-ea"/>
          <a:cs typeface="+mn-cs"/>
        </a:defRPr>
      </a:lvl7pPr>
      <a:lvl8pPr marL="11167331" indent="-744489" algn="l" defTabSz="2977955" rtl="0" eaLnBrk="1" latinLnBrk="0" hangingPunct="1">
        <a:spcBef>
          <a:spcPct val="20000"/>
        </a:spcBef>
        <a:buFont typeface="Arial" pitchFamily="34" charset="0"/>
        <a:buChar char="•"/>
        <a:defRPr sz="6500" kern="1200">
          <a:solidFill>
            <a:schemeClr val="tx1"/>
          </a:solidFill>
          <a:latin typeface="+mn-lt"/>
          <a:ea typeface="+mn-ea"/>
          <a:cs typeface="+mn-cs"/>
        </a:defRPr>
      </a:lvl8pPr>
      <a:lvl9pPr marL="12656308" indent="-744489" algn="l" defTabSz="2977955" rtl="0" eaLnBrk="1" latinLnBrk="0" hangingPunct="1">
        <a:spcBef>
          <a:spcPct val="20000"/>
        </a:spcBef>
        <a:buFont typeface="Arial" pitchFamily="34" charset="0"/>
        <a:buChar char="•"/>
        <a:defRPr sz="6500" kern="1200">
          <a:solidFill>
            <a:schemeClr val="tx1"/>
          </a:solidFill>
          <a:latin typeface="+mn-lt"/>
          <a:ea typeface="+mn-ea"/>
          <a:cs typeface="+mn-cs"/>
        </a:defRPr>
      </a:lvl9pPr>
    </p:bodyStyle>
    <p:otherStyle>
      <a:defPPr>
        <a:defRPr lang="en-US"/>
      </a:defPPr>
      <a:lvl1pPr marL="0" algn="l" defTabSz="2977955" rtl="0" eaLnBrk="1" latinLnBrk="0" hangingPunct="1">
        <a:defRPr sz="5900" kern="1200">
          <a:solidFill>
            <a:schemeClr val="tx1"/>
          </a:solidFill>
          <a:latin typeface="+mn-lt"/>
          <a:ea typeface="+mn-ea"/>
          <a:cs typeface="+mn-cs"/>
        </a:defRPr>
      </a:lvl1pPr>
      <a:lvl2pPr marL="1488977" algn="l" defTabSz="2977955" rtl="0" eaLnBrk="1" latinLnBrk="0" hangingPunct="1">
        <a:defRPr sz="5900" kern="1200">
          <a:solidFill>
            <a:schemeClr val="tx1"/>
          </a:solidFill>
          <a:latin typeface="+mn-lt"/>
          <a:ea typeface="+mn-ea"/>
          <a:cs typeface="+mn-cs"/>
        </a:defRPr>
      </a:lvl2pPr>
      <a:lvl3pPr marL="2977955" algn="l" defTabSz="2977955" rtl="0" eaLnBrk="1" latinLnBrk="0" hangingPunct="1">
        <a:defRPr sz="5900" kern="1200">
          <a:solidFill>
            <a:schemeClr val="tx1"/>
          </a:solidFill>
          <a:latin typeface="+mn-lt"/>
          <a:ea typeface="+mn-ea"/>
          <a:cs typeface="+mn-cs"/>
        </a:defRPr>
      </a:lvl3pPr>
      <a:lvl4pPr marL="4466932" algn="l" defTabSz="2977955" rtl="0" eaLnBrk="1" latinLnBrk="0" hangingPunct="1">
        <a:defRPr sz="5900" kern="1200">
          <a:solidFill>
            <a:schemeClr val="tx1"/>
          </a:solidFill>
          <a:latin typeface="+mn-lt"/>
          <a:ea typeface="+mn-ea"/>
          <a:cs typeface="+mn-cs"/>
        </a:defRPr>
      </a:lvl4pPr>
      <a:lvl5pPr marL="5955909" algn="l" defTabSz="2977955" rtl="0" eaLnBrk="1" latinLnBrk="0" hangingPunct="1">
        <a:defRPr sz="5900" kern="1200">
          <a:solidFill>
            <a:schemeClr val="tx1"/>
          </a:solidFill>
          <a:latin typeface="+mn-lt"/>
          <a:ea typeface="+mn-ea"/>
          <a:cs typeface="+mn-cs"/>
        </a:defRPr>
      </a:lvl5pPr>
      <a:lvl6pPr marL="7444888" algn="l" defTabSz="2977955" rtl="0" eaLnBrk="1" latinLnBrk="0" hangingPunct="1">
        <a:defRPr sz="5900" kern="1200">
          <a:solidFill>
            <a:schemeClr val="tx1"/>
          </a:solidFill>
          <a:latin typeface="+mn-lt"/>
          <a:ea typeface="+mn-ea"/>
          <a:cs typeface="+mn-cs"/>
        </a:defRPr>
      </a:lvl6pPr>
      <a:lvl7pPr marL="8933865" algn="l" defTabSz="2977955" rtl="0" eaLnBrk="1" latinLnBrk="0" hangingPunct="1">
        <a:defRPr sz="5900" kern="1200">
          <a:solidFill>
            <a:schemeClr val="tx1"/>
          </a:solidFill>
          <a:latin typeface="+mn-lt"/>
          <a:ea typeface="+mn-ea"/>
          <a:cs typeface="+mn-cs"/>
        </a:defRPr>
      </a:lvl7pPr>
      <a:lvl8pPr marL="10422842" algn="l" defTabSz="2977955" rtl="0" eaLnBrk="1" latinLnBrk="0" hangingPunct="1">
        <a:defRPr sz="5900" kern="1200">
          <a:solidFill>
            <a:schemeClr val="tx1"/>
          </a:solidFill>
          <a:latin typeface="+mn-lt"/>
          <a:ea typeface="+mn-ea"/>
          <a:cs typeface="+mn-cs"/>
        </a:defRPr>
      </a:lvl8pPr>
      <a:lvl9pPr marL="11911819" algn="l" defTabSz="2977955" rtl="0" eaLnBrk="1" latinLnBrk="0" hangingPunct="1">
        <a:defRPr sz="59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image" Target="../media/image2.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3776" y="12554"/>
            <a:ext cx="32958371" cy="3523947"/>
          </a:xfrm>
        </p:spPr>
        <p:txBody>
          <a:bodyPr rtlCol="0">
            <a:normAutofit/>
          </a:bodyPr>
          <a:lstStyle/>
          <a:p>
            <a:r>
              <a:rPr lang="en-US" sz="5400" b="1" dirty="0"/>
              <a:t>GASTROINTESTINAL BLEEDING RISK AND ENDOSCOPYUTILIZATION IN COVID-19 PATIENTS ON THERAPEUTIC ANTICOAGULATION: A MULTICENTRIC STUDY</a:t>
            </a:r>
            <a:br>
              <a:rPr lang="en-US" sz="5300" b="1" dirty="0"/>
            </a:br>
            <a:r>
              <a:rPr lang="en-US" sz="2400" dirty="0">
                <a:latin typeface="Arial Narrow" panose="020B0606020202030204" pitchFamily="34" charset="0"/>
                <a:cs typeface="Times New Roman" pitchFamily="18" charset="0"/>
              </a:rPr>
              <a:t>Abhilash Perisetti, MD</a:t>
            </a:r>
            <a:r>
              <a:rPr lang="en-US" sz="2400" baseline="30000" dirty="0">
                <a:latin typeface="Arial Narrow" panose="020B0606020202030204" pitchFamily="34" charset="0"/>
                <a:cs typeface="Times New Roman" pitchFamily="18" charset="0"/>
              </a:rPr>
              <a:t>1</a:t>
            </a:r>
            <a:r>
              <a:rPr lang="en-US" sz="2400" dirty="0">
                <a:latin typeface="Arial Narrow" panose="020B0606020202030204" pitchFamily="34" charset="0"/>
                <a:cs typeface="Times New Roman" pitchFamily="18" charset="0"/>
              </a:rPr>
              <a:t>; Hemant Goyal, MD</a:t>
            </a:r>
            <a:r>
              <a:rPr lang="en-US" sz="2400" baseline="30000" dirty="0">
                <a:latin typeface="Arial Narrow" panose="020B0606020202030204" pitchFamily="34" charset="0"/>
                <a:cs typeface="Times New Roman" pitchFamily="18" charset="0"/>
              </a:rPr>
              <a:t>4</a:t>
            </a:r>
            <a:r>
              <a:rPr lang="en-US" sz="2400" dirty="0">
                <a:latin typeface="Arial Narrow" panose="020B0606020202030204" pitchFamily="34" charset="0"/>
                <a:cs typeface="Times New Roman" pitchFamily="18" charset="0"/>
              </a:rPr>
              <a:t>; Rachana Yendala, MD</a:t>
            </a:r>
            <a:r>
              <a:rPr lang="en-US" sz="2400" baseline="30000" dirty="0">
                <a:latin typeface="Arial Narrow" panose="020B0606020202030204" pitchFamily="34" charset="0"/>
                <a:cs typeface="Times New Roman" pitchFamily="18" charset="0"/>
              </a:rPr>
              <a:t>3</a:t>
            </a:r>
            <a:r>
              <a:rPr lang="en-US" sz="2400" dirty="0">
                <a:latin typeface="Arial Narrow" panose="020B0606020202030204" pitchFamily="34" charset="0"/>
                <a:cs typeface="Times New Roman" pitchFamily="18" charset="0"/>
              </a:rPr>
              <a:t>; Syed </a:t>
            </a:r>
            <a:r>
              <a:rPr lang="en-US" sz="2400" dirty="0" err="1">
                <a:latin typeface="Arial Narrow" panose="020B0606020202030204" pitchFamily="34" charset="0"/>
                <a:cs typeface="Times New Roman" pitchFamily="18" charset="0"/>
              </a:rPr>
              <a:t>Mahanazuddin</a:t>
            </a:r>
            <a:r>
              <a:rPr lang="en-US" sz="2400" dirty="0">
                <a:latin typeface="Arial Narrow" panose="020B0606020202030204" pitchFamily="34" charset="0"/>
                <a:cs typeface="Times New Roman" pitchFamily="18" charset="0"/>
              </a:rPr>
              <a:t>, PhD</a:t>
            </a:r>
            <a:r>
              <a:rPr lang="en-US" sz="2400" baseline="30000" dirty="0">
                <a:latin typeface="Arial Narrow" panose="020B0606020202030204" pitchFamily="34" charset="0"/>
                <a:cs typeface="Times New Roman" pitchFamily="18" charset="0"/>
              </a:rPr>
              <a:t>2</a:t>
            </a:r>
            <a:r>
              <a:rPr lang="en-US" sz="2400" dirty="0">
                <a:latin typeface="Arial Narrow" panose="020B0606020202030204" pitchFamily="34" charset="0"/>
                <a:cs typeface="Times New Roman" pitchFamily="18" charset="0"/>
              </a:rPr>
              <a:t>; </a:t>
            </a:r>
            <a:r>
              <a:rPr lang="en-US" sz="2400" dirty="0" err="1">
                <a:latin typeface="Arial Narrow" panose="020B0606020202030204" pitchFamily="34" charset="0"/>
                <a:cs typeface="Times New Roman" pitchFamily="18" charset="0"/>
              </a:rPr>
              <a:t>Mariajose</a:t>
            </a:r>
            <a:r>
              <a:rPr lang="en-US" sz="2400" dirty="0">
                <a:latin typeface="Arial Narrow" panose="020B0606020202030204" pitchFamily="34" charset="0"/>
                <a:cs typeface="Times New Roman" pitchFamily="18" charset="0"/>
              </a:rPr>
              <a:t> Rojas, MD</a:t>
            </a:r>
            <a:r>
              <a:rPr lang="en-US" sz="2400" baseline="30000" dirty="0">
                <a:latin typeface="Arial Narrow" panose="020B0606020202030204" pitchFamily="34" charset="0"/>
                <a:cs typeface="Times New Roman" pitchFamily="18" charset="0"/>
              </a:rPr>
              <a:t>1</a:t>
            </a:r>
            <a:r>
              <a:rPr lang="en-US" sz="2400" dirty="0">
                <a:latin typeface="Arial Narrow" panose="020B0606020202030204" pitchFamily="34" charset="0"/>
                <a:cs typeface="Times New Roman" pitchFamily="18" charset="0"/>
              </a:rPr>
              <a:t>; Mahesh Gajendran, MD</a:t>
            </a:r>
            <a:r>
              <a:rPr lang="en-US" sz="2400" baseline="30000" dirty="0">
                <a:latin typeface="Arial Narrow" panose="020B0606020202030204" pitchFamily="34" charset="0"/>
                <a:cs typeface="Times New Roman" pitchFamily="18" charset="0"/>
              </a:rPr>
              <a:t>5</a:t>
            </a:r>
            <a:r>
              <a:rPr lang="en-US" sz="2400" dirty="0">
                <a:latin typeface="Arial Narrow" panose="020B0606020202030204" pitchFamily="34" charset="0"/>
                <a:cs typeface="Times New Roman" pitchFamily="18" charset="0"/>
              </a:rPr>
              <a:t>; Benjamin </a:t>
            </a:r>
            <a:r>
              <a:rPr lang="en-US" sz="2400" dirty="0" err="1">
                <a:latin typeface="Arial Narrow" panose="020B0606020202030204" pitchFamily="34" charset="0"/>
                <a:cs typeface="Times New Roman" pitchFamily="18" charset="0"/>
              </a:rPr>
              <a:t>Tharian</a:t>
            </a:r>
            <a:r>
              <a:rPr lang="en-US" sz="2400" dirty="0">
                <a:latin typeface="Arial Narrow" panose="020B0606020202030204" pitchFamily="34" charset="0"/>
                <a:cs typeface="Times New Roman" pitchFamily="18" charset="0"/>
              </a:rPr>
              <a:t>, MD</a:t>
            </a:r>
            <a:r>
              <a:rPr lang="en-US" sz="2400" baseline="30000" dirty="0">
                <a:latin typeface="Arial Narrow" panose="020B0606020202030204" pitchFamily="34" charset="0"/>
                <a:cs typeface="Times New Roman" pitchFamily="18" charset="0"/>
              </a:rPr>
              <a:t>2</a:t>
            </a:r>
            <a:r>
              <a:rPr lang="en-US" sz="2400" dirty="0">
                <a:latin typeface="Arial Narrow" panose="020B0606020202030204" pitchFamily="34" charset="0"/>
                <a:cs typeface="Times New Roman" pitchFamily="18" charset="0"/>
              </a:rPr>
              <a:t>; and Neil Sharma, MD</a:t>
            </a:r>
            <a:r>
              <a:rPr lang="en-US" sz="2400" baseline="30000" dirty="0">
                <a:latin typeface="Arial Narrow" panose="020B0606020202030204" pitchFamily="34" charset="0"/>
                <a:cs typeface="Times New Roman" pitchFamily="18" charset="0"/>
              </a:rPr>
              <a:t>1</a:t>
            </a:r>
            <a:br>
              <a:rPr lang="en-US" sz="4000" baseline="30000" dirty="0">
                <a:latin typeface="Arial Narrow" panose="020B0606020202030204" pitchFamily="34" charset="0"/>
                <a:cs typeface="Times New Roman" pitchFamily="18" charset="0"/>
              </a:rPr>
            </a:br>
            <a:r>
              <a:rPr lang="en-US" sz="2000" baseline="30000" dirty="0">
                <a:latin typeface="Arial Narrow" panose="020B0606020202030204" pitchFamily="34" charset="0"/>
                <a:cs typeface="Times New Roman" pitchFamily="18" charset="0"/>
              </a:rPr>
              <a:t>1</a:t>
            </a:r>
            <a:r>
              <a:rPr lang="en-US" sz="2000" dirty="0">
                <a:latin typeface="Arial Narrow" panose="020B0606020202030204" pitchFamily="34" charset="0"/>
                <a:cs typeface="Times New Roman" pitchFamily="18" charset="0"/>
              </a:rPr>
              <a:t>Parkview Cancer Institute, Fort Wayne, IN, </a:t>
            </a:r>
            <a:r>
              <a:rPr lang="en-US" sz="2000" baseline="30000" dirty="0">
                <a:latin typeface="Arial Narrow" panose="020B0606020202030204" pitchFamily="34" charset="0"/>
                <a:cs typeface="Times New Roman" pitchFamily="18" charset="0"/>
              </a:rPr>
              <a:t>2</a:t>
            </a:r>
            <a:r>
              <a:rPr lang="en-US" sz="2000" dirty="0">
                <a:latin typeface="Arial Narrow" panose="020B0606020202030204" pitchFamily="34" charset="0"/>
                <a:cs typeface="Times New Roman" pitchFamily="18" charset="0"/>
              </a:rPr>
              <a:t>University of Arkansas for Medical Sciences, Little Rock, AR, </a:t>
            </a:r>
            <a:r>
              <a:rPr lang="en-US" sz="2000" baseline="30000" dirty="0">
                <a:latin typeface="Arial Narrow" panose="020B0606020202030204" pitchFamily="34" charset="0"/>
                <a:cs typeface="Times New Roman" pitchFamily="18" charset="0"/>
              </a:rPr>
              <a:t>3</a:t>
            </a:r>
            <a:r>
              <a:rPr lang="en-US" sz="2000" dirty="0">
                <a:latin typeface="Arial Narrow" panose="020B0606020202030204" pitchFamily="34" charset="0"/>
                <a:cs typeface="Times New Roman" pitchFamily="18" charset="0"/>
              </a:rPr>
              <a:t>Conway Regional Medicine, </a:t>
            </a:r>
            <a:r>
              <a:rPr lang="en-US" sz="2000" baseline="30000" dirty="0">
                <a:latin typeface="Arial Narrow" panose="020B0606020202030204" pitchFamily="34" charset="0"/>
                <a:cs typeface="Times New Roman" pitchFamily="18" charset="0"/>
              </a:rPr>
              <a:t>4</a:t>
            </a:r>
            <a:r>
              <a:rPr lang="en-US" sz="2000" dirty="0">
                <a:latin typeface="Arial Narrow" panose="020B0606020202030204" pitchFamily="34" charset="0"/>
                <a:cs typeface="Times New Roman" pitchFamily="18" charset="0"/>
              </a:rPr>
              <a:t>Wright School of Medicine, and </a:t>
            </a:r>
            <a:r>
              <a:rPr lang="en-US" sz="2000" baseline="30000" dirty="0">
                <a:latin typeface="Arial Narrow" panose="020B0606020202030204" pitchFamily="34" charset="0"/>
                <a:cs typeface="Times New Roman" pitchFamily="18" charset="0"/>
              </a:rPr>
              <a:t>5</a:t>
            </a:r>
            <a:r>
              <a:rPr lang="en-US" sz="2000" dirty="0">
                <a:latin typeface="Arial Narrow" panose="020B0606020202030204" pitchFamily="34" charset="0"/>
                <a:cs typeface="Times New Roman" pitchFamily="18" charset="0"/>
              </a:rPr>
              <a:t>Texas Tech Health Science Center, El Paso, TX</a:t>
            </a:r>
            <a:br>
              <a:rPr lang="en-US" sz="3100" dirty="0">
                <a:latin typeface="Arial Narrow" panose="020B0606020202030204" pitchFamily="34" charset="0"/>
                <a:cs typeface="Times New Roman" pitchFamily="18" charset="0"/>
              </a:rPr>
            </a:br>
            <a:endParaRPr lang="en-US" sz="2700" baseline="30000" dirty="0">
              <a:latin typeface="Arial Narrow" panose="020B0606020202030204" pitchFamily="34" charset="0"/>
              <a:cs typeface="Times New Roman" pitchFamily="18" charset="0"/>
            </a:endParaRPr>
          </a:p>
        </p:txBody>
      </p:sp>
      <p:grpSp>
        <p:nvGrpSpPr>
          <p:cNvPr id="5" name="Group 43"/>
          <p:cNvGrpSpPr>
            <a:grpSpLocks/>
          </p:cNvGrpSpPr>
          <p:nvPr/>
        </p:nvGrpSpPr>
        <p:grpSpPr bwMode="auto">
          <a:xfrm>
            <a:off x="824593" y="2862276"/>
            <a:ext cx="31269214" cy="284747"/>
            <a:chOff x="986" y="538"/>
            <a:chExt cx="30643" cy="1299"/>
          </a:xfrm>
          <a:solidFill>
            <a:schemeClr val="accent1"/>
          </a:solidFill>
        </p:grpSpPr>
        <p:sp>
          <p:nvSpPr>
            <p:cNvPr id="6" name="Rectangle 44"/>
            <p:cNvSpPr>
              <a:spLocks noChangeArrowheads="1"/>
            </p:cNvSpPr>
            <p:nvPr/>
          </p:nvSpPr>
          <p:spPr bwMode="auto">
            <a:xfrm>
              <a:off x="30823" y="538"/>
              <a:ext cx="806" cy="806"/>
            </a:xfrm>
            <a:prstGeom prst="rect">
              <a:avLst/>
            </a:prstGeom>
            <a:grpFill/>
            <a:ln w="12700">
              <a:solidFill>
                <a:schemeClr val="tx1"/>
              </a:solidFill>
              <a:miter lim="800000"/>
              <a:headEnd/>
              <a:tailEnd/>
            </a:ln>
          </p:spPr>
          <p:txBody>
            <a:bodyPr wrap="none" lIns="511650" tIns="255830" rIns="511650" bIns="255830" anchor="ctr"/>
            <a:lstStyle/>
            <a:p>
              <a:pPr algn="ctr" defTabSz="2978534" fontAlgn="auto">
                <a:spcBef>
                  <a:spcPts val="0"/>
                </a:spcBef>
                <a:spcAft>
                  <a:spcPts val="0"/>
                </a:spcAft>
                <a:defRPr/>
              </a:pPr>
              <a:endParaRPr lang="en-US" sz="7800" dirty="0">
                <a:latin typeface="Times New Roman" pitchFamily="18" charset="0"/>
                <a:cs typeface="Times New Roman" pitchFamily="18" charset="0"/>
              </a:endParaRPr>
            </a:p>
          </p:txBody>
        </p:sp>
        <p:sp>
          <p:nvSpPr>
            <p:cNvPr id="7" name="Rectangle 45"/>
            <p:cNvSpPr>
              <a:spLocks noChangeArrowheads="1"/>
            </p:cNvSpPr>
            <p:nvPr/>
          </p:nvSpPr>
          <p:spPr bwMode="auto">
            <a:xfrm>
              <a:off x="986" y="538"/>
              <a:ext cx="29825" cy="806"/>
            </a:xfrm>
            <a:prstGeom prst="rect">
              <a:avLst/>
            </a:prstGeom>
            <a:grpFill/>
            <a:ln w="12700">
              <a:solidFill>
                <a:schemeClr val="tx1"/>
              </a:solidFill>
              <a:miter lim="800000"/>
              <a:headEnd/>
              <a:tailEnd/>
            </a:ln>
          </p:spPr>
          <p:txBody>
            <a:bodyPr wrap="none" lIns="511650" tIns="255830" rIns="511650" bIns="255830" anchor="ctr"/>
            <a:lstStyle/>
            <a:p>
              <a:pPr algn="ctr" defTabSz="2978534" fontAlgn="auto">
                <a:spcBef>
                  <a:spcPts val="0"/>
                </a:spcBef>
                <a:spcAft>
                  <a:spcPts val="0"/>
                </a:spcAft>
                <a:defRPr/>
              </a:pPr>
              <a:endParaRPr lang="en-US" sz="7800" dirty="0">
                <a:latin typeface="Times New Roman" pitchFamily="18" charset="0"/>
                <a:cs typeface="Times New Roman" pitchFamily="18" charset="0"/>
              </a:endParaRPr>
            </a:p>
          </p:txBody>
        </p:sp>
        <p:sp>
          <p:nvSpPr>
            <p:cNvPr id="8" name="Rectangle 46"/>
            <p:cNvSpPr>
              <a:spLocks noChangeArrowheads="1"/>
            </p:cNvSpPr>
            <p:nvPr/>
          </p:nvSpPr>
          <p:spPr bwMode="auto">
            <a:xfrm>
              <a:off x="986" y="1344"/>
              <a:ext cx="29825" cy="493"/>
            </a:xfrm>
            <a:prstGeom prst="rect">
              <a:avLst/>
            </a:prstGeom>
            <a:grpFill/>
            <a:ln w="12700">
              <a:solidFill>
                <a:schemeClr val="tx1"/>
              </a:solidFill>
              <a:miter lim="800000"/>
              <a:headEnd/>
              <a:tailEnd/>
            </a:ln>
          </p:spPr>
          <p:txBody>
            <a:bodyPr wrap="none" lIns="511650" tIns="255830" rIns="511650" bIns="255830" anchor="ctr"/>
            <a:lstStyle/>
            <a:p>
              <a:pPr algn="ctr" defTabSz="2978534" fontAlgn="auto">
                <a:spcBef>
                  <a:spcPts val="0"/>
                </a:spcBef>
                <a:spcAft>
                  <a:spcPts val="0"/>
                </a:spcAft>
                <a:defRPr/>
              </a:pPr>
              <a:endParaRPr lang="en-US" sz="7800" dirty="0">
                <a:latin typeface="Times New Roman" pitchFamily="18" charset="0"/>
                <a:cs typeface="Times New Roman" pitchFamily="18" charset="0"/>
              </a:endParaRPr>
            </a:p>
          </p:txBody>
        </p:sp>
        <p:sp>
          <p:nvSpPr>
            <p:cNvPr id="9" name="Rectangle 47"/>
            <p:cNvSpPr>
              <a:spLocks noChangeArrowheads="1"/>
            </p:cNvSpPr>
            <p:nvPr/>
          </p:nvSpPr>
          <p:spPr bwMode="auto">
            <a:xfrm>
              <a:off x="30823" y="1350"/>
              <a:ext cx="806" cy="481"/>
            </a:xfrm>
            <a:prstGeom prst="rect">
              <a:avLst/>
            </a:prstGeom>
            <a:grpFill/>
            <a:ln w="12700">
              <a:solidFill>
                <a:schemeClr val="tx1"/>
              </a:solidFill>
              <a:miter lim="800000"/>
              <a:headEnd/>
              <a:tailEnd/>
            </a:ln>
          </p:spPr>
          <p:txBody>
            <a:bodyPr wrap="none" lIns="511650" tIns="255830" rIns="511650" bIns="255830" anchor="ctr"/>
            <a:lstStyle/>
            <a:p>
              <a:pPr algn="ctr" defTabSz="2978534" fontAlgn="auto">
                <a:spcBef>
                  <a:spcPts val="0"/>
                </a:spcBef>
                <a:spcAft>
                  <a:spcPts val="0"/>
                </a:spcAft>
                <a:defRPr/>
              </a:pPr>
              <a:endParaRPr lang="en-US" sz="7800" dirty="0">
                <a:latin typeface="Times New Roman" pitchFamily="18" charset="0"/>
                <a:cs typeface="Times New Roman" pitchFamily="18" charset="0"/>
              </a:endParaRPr>
            </a:p>
          </p:txBody>
        </p:sp>
      </p:grpSp>
      <p:sp>
        <p:nvSpPr>
          <p:cNvPr id="12" name="Rectangle 7"/>
          <p:cNvSpPr>
            <a:spLocks noChangeArrowheads="1"/>
          </p:cNvSpPr>
          <p:nvPr/>
        </p:nvSpPr>
        <p:spPr bwMode="auto">
          <a:xfrm>
            <a:off x="477186" y="4343400"/>
            <a:ext cx="6761814" cy="4166752"/>
          </a:xfrm>
          <a:prstGeom prst="rect">
            <a:avLst/>
          </a:prstGeom>
          <a:noFill/>
          <a:ln>
            <a:noFill/>
          </a:ln>
        </p:spPr>
        <p:txBody>
          <a:bodyPr lIns="297576" tIns="148791" rIns="297576" bIns="148791"/>
          <a:lstStyle/>
          <a:p>
            <a:pPr defTabSz="2977955" fontAlgn="auto">
              <a:spcBef>
                <a:spcPts val="0"/>
              </a:spcBef>
              <a:spcAft>
                <a:spcPts val="0"/>
              </a:spcAft>
              <a:tabLst>
                <a:tab pos="3910133" algn="l"/>
              </a:tabLst>
              <a:defRPr/>
            </a:pPr>
            <a:endParaRPr lang="en-US" sz="2400" dirty="0"/>
          </a:p>
          <a:p>
            <a:endParaRPr lang="en-US" sz="2400" dirty="0"/>
          </a:p>
          <a:p>
            <a:r>
              <a:rPr lang="en-US" sz="2400" dirty="0"/>
              <a:t>Patients affected with coronavirus disease 2019 (COVID-19) can lead to severe hypercoagulability. Many of these patients receive therapeutic anticoagulation because of a very high risk of thromboembolism.</a:t>
            </a:r>
          </a:p>
          <a:p>
            <a:pPr defTabSz="2977955" fontAlgn="auto">
              <a:spcBef>
                <a:spcPts val="0"/>
              </a:spcBef>
              <a:spcAft>
                <a:spcPts val="0"/>
              </a:spcAft>
              <a:tabLst>
                <a:tab pos="3910133" algn="l"/>
              </a:tabLst>
              <a:defRPr/>
            </a:pPr>
            <a:endParaRPr lang="en-US" sz="2400" dirty="0"/>
          </a:p>
          <a:p>
            <a:r>
              <a:rPr lang="en-US" sz="2400" dirty="0"/>
              <a:t>This study aims to evaluate the rates of GIB bleeding in COVID-19 patients and the endoscopy utilization for the same from a national research network database.</a:t>
            </a:r>
          </a:p>
          <a:p>
            <a:pPr marL="299146" indent="-299146" defTabSz="2977955" fontAlgn="auto">
              <a:spcBef>
                <a:spcPts val="0"/>
              </a:spcBef>
              <a:spcAft>
                <a:spcPts val="0"/>
              </a:spcAft>
              <a:buFont typeface="+mj-lt"/>
              <a:buAutoNum type="arabicParenR"/>
              <a:defRPr/>
            </a:pPr>
            <a:endParaRPr lang="en-US" sz="2000" dirty="0">
              <a:latin typeface="Times New Roman" pitchFamily="18" charset="0"/>
              <a:cs typeface="Times New Roman" pitchFamily="18" charset="0"/>
            </a:endParaRPr>
          </a:p>
        </p:txBody>
      </p:sp>
      <p:sp>
        <p:nvSpPr>
          <p:cNvPr id="13318" name="Rectangle 11"/>
          <p:cNvSpPr>
            <a:spLocks noChangeArrowheads="1"/>
          </p:cNvSpPr>
          <p:nvPr/>
        </p:nvSpPr>
        <p:spPr bwMode="auto">
          <a:xfrm>
            <a:off x="20034515" y="3429000"/>
            <a:ext cx="4267200" cy="533400"/>
          </a:xfrm>
          <a:prstGeom prst="rect">
            <a:avLst/>
          </a:prstGeom>
          <a:noFill/>
          <a:ln w="9525">
            <a:noFill/>
            <a:miter lim="800000"/>
            <a:headEnd/>
            <a:tailEnd/>
          </a:ln>
        </p:spPr>
        <p:txBody>
          <a:bodyPr lIns="297576" tIns="148791" rIns="297576" bIns="148791"/>
          <a:lstStyle/>
          <a:p>
            <a:pPr marL="1530350" indent="-1530350" defTabSz="2978150">
              <a:lnSpc>
                <a:spcPct val="90000"/>
              </a:lnSpc>
              <a:spcBef>
                <a:spcPct val="20000"/>
              </a:spcBef>
              <a:buClr>
                <a:schemeClr val="bg2"/>
              </a:buClr>
              <a:buSzPct val="70000"/>
            </a:pPr>
            <a:r>
              <a:rPr lang="en-US" sz="4200" dirty="0">
                <a:solidFill>
                  <a:schemeClr val="tx2"/>
                </a:solidFill>
                <a:latin typeface="Futura Md BT"/>
                <a:cs typeface="Times New Roman" pitchFamily="18" charset="0"/>
              </a:rPr>
              <a:t>TABLES</a:t>
            </a:r>
          </a:p>
        </p:txBody>
      </p:sp>
      <p:sp>
        <p:nvSpPr>
          <p:cNvPr id="13320" name="Rectangle 29"/>
          <p:cNvSpPr>
            <a:spLocks noChangeArrowheads="1"/>
          </p:cNvSpPr>
          <p:nvPr/>
        </p:nvSpPr>
        <p:spPr bwMode="auto">
          <a:xfrm>
            <a:off x="26365200" y="3048000"/>
            <a:ext cx="4256705" cy="720725"/>
          </a:xfrm>
          <a:prstGeom prst="rect">
            <a:avLst/>
          </a:prstGeom>
          <a:noFill/>
          <a:ln w="9525">
            <a:noFill/>
            <a:miter lim="800000"/>
            <a:headEnd/>
            <a:tailEnd/>
          </a:ln>
        </p:spPr>
        <p:txBody>
          <a:bodyPr lIns="297576" tIns="148791" rIns="297576" bIns="148791"/>
          <a:lstStyle/>
          <a:p>
            <a:pPr marL="1530350" indent="-1530350" defTabSz="2978150">
              <a:lnSpc>
                <a:spcPct val="90000"/>
              </a:lnSpc>
              <a:spcBef>
                <a:spcPct val="20000"/>
              </a:spcBef>
              <a:buClr>
                <a:schemeClr val="bg2"/>
              </a:buClr>
              <a:buSzPct val="70000"/>
            </a:pPr>
            <a:r>
              <a:rPr lang="en-US" sz="4200" dirty="0">
                <a:solidFill>
                  <a:schemeClr val="tx2"/>
                </a:solidFill>
                <a:latin typeface="Futura Md BT"/>
                <a:cs typeface="Times New Roman" pitchFamily="18" charset="0"/>
              </a:rPr>
              <a:t>RESULTS</a:t>
            </a:r>
            <a:r>
              <a:rPr lang="en-US" sz="4200" dirty="0">
                <a:solidFill>
                  <a:schemeClr val="tx2"/>
                </a:solidFill>
                <a:latin typeface="Times New Roman" pitchFamily="18" charset="0"/>
                <a:cs typeface="Times New Roman" pitchFamily="18" charset="0"/>
              </a:rPr>
              <a:t>	</a:t>
            </a:r>
          </a:p>
        </p:txBody>
      </p:sp>
      <p:sp>
        <p:nvSpPr>
          <p:cNvPr id="19" name="Rectangle 30"/>
          <p:cNvSpPr>
            <a:spLocks noChangeArrowheads="1"/>
          </p:cNvSpPr>
          <p:nvPr/>
        </p:nvSpPr>
        <p:spPr bwMode="auto">
          <a:xfrm>
            <a:off x="24231600" y="4324189"/>
            <a:ext cx="7754937" cy="6784136"/>
          </a:xfrm>
          <a:prstGeom prst="rect">
            <a:avLst/>
          </a:prstGeom>
          <a:noFill/>
          <a:ln>
            <a:noFill/>
          </a:ln>
        </p:spPr>
        <p:txBody>
          <a:bodyPr lIns="297576" tIns="148791" rIns="297576" bIns="148791"/>
          <a:lstStyle/>
          <a:p>
            <a:r>
              <a:rPr lang="en-US" sz="2400" dirty="0"/>
              <a:t>A total of 104,946 patients in COVID with AC and 591,273 patients in COVID w/o AC groups were compared. The patient comorbidities at presentation, laboratory findings, and clinical outcomes are noted in Table 1.</a:t>
            </a:r>
          </a:p>
          <a:p>
            <a:endParaRPr lang="en-US" sz="2400" dirty="0"/>
          </a:p>
          <a:p>
            <a:r>
              <a:rPr lang="en-US" sz="2400" dirty="0"/>
              <a:t>After matching, COVID with AC patients had a higher risk of GIB (risk ratio [RR]- 1.62 (CI- 1.45 - 1.82)),inpatient hospitalization rates (RR- 4.53 (CI- 4.42 - 4.65)), PRBC transfusions (RR 3.67 (CI-3.35 - 4.02)), overall mortality (RR 3.93 (3.75 - 4.12)). Despite the increased presence of GIB, endoscopy utilization was lower (RR-0.85 (0.78 - 0.93)).</a:t>
            </a:r>
            <a:endParaRPr lang="en-US" sz="2000" dirty="0"/>
          </a:p>
          <a:p>
            <a:endParaRPr lang="en-US" sz="1800" dirty="0"/>
          </a:p>
          <a:p>
            <a:endParaRPr lang="en-US" sz="2400" dirty="0"/>
          </a:p>
          <a:p>
            <a:endParaRPr lang="en-US" sz="2000" dirty="0"/>
          </a:p>
        </p:txBody>
      </p:sp>
      <p:sp>
        <p:nvSpPr>
          <p:cNvPr id="13335" name="Rectangle 6"/>
          <p:cNvSpPr txBox="1">
            <a:spLocks noChangeArrowheads="1"/>
          </p:cNvSpPr>
          <p:nvPr/>
        </p:nvSpPr>
        <p:spPr bwMode="auto">
          <a:xfrm>
            <a:off x="1313996" y="3676650"/>
            <a:ext cx="4972050" cy="647700"/>
          </a:xfrm>
          <a:prstGeom prst="rect">
            <a:avLst/>
          </a:prstGeom>
          <a:noFill/>
          <a:ln w="9525">
            <a:noFill/>
            <a:miter lim="800000"/>
            <a:headEnd/>
            <a:tailEnd/>
          </a:ln>
        </p:spPr>
        <p:txBody>
          <a:bodyPr lIns="297795" tIns="148898" rIns="297795" bIns="148898"/>
          <a:lstStyle/>
          <a:p>
            <a:pPr>
              <a:lnSpc>
                <a:spcPct val="90000"/>
              </a:lnSpc>
              <a:spcBef>
                <a:spcPct val="20000"/>
              </a:spcBef>
            </a:pPr>
            <a:r>
              <a:rPr lang="en-US" sz="4200" dirty="0">
                <a:solidFill>
                  <a:schemeClr val="tx2"/>
                </a:solidFill>
                <a:latin typeface="Futura Md BT"/>
                <a:cs typeface="Times New Roman" pitchFamily="18" charset="0"/>
              </a:rPr>
              <a:t>BACKGROUND</a:t>
            </a:r>
          </a:p>
        </p:txBody>
      </p:sp>
      <p:sp>
        <p:nvSpPr>
          <p:cNvPr id="13567" name="Rectangle 24"/>
          <p:cNvSpPr>
            <a:spLocks noChangeArrowheads="1"/>
          </p:cNvSpPr>
          <p:nvPr/>
        </p:nvSpPr>
        <p:spPr bwMode="auto">
          <a:xfrm>
            <a:off x="1104900" y="11806238"/>
            <a:ext cx="3771900" cy="919162"/>
          </a:xfrm>
          <a:prstGeom prst="rect">
            <a:avLst/>
          </a:prstGeom>
          <a:noFill/>
          <a:ln w="9525">
            <a:noFill/>
            <a:miter lim="800000"/>
            <a:headEnd/>
            <a:tailEnd/>
          </a:ln>
        </p:spPr>
        <p:txBody>
          <a:bodyPr lIns="297576" tIns="148791" rIns="297576" bIns="148791"/>
          <a:lstStyle/>
          <a:p>
            <a:pPr marL="419100" indent="-419100" defTabSz="2978150">
              <a:lnSpc>
                <a:spcPct val="90000"/>
              </a:lnSpc>
              <a:spcBef>
                <a:spcPct val="20000"/>
              </a:spcBef>
              <a:buClr>
                <a:schemeClr val="hlink"/>
              </a:buClr>
              <a:buFont typeface="Wingdings" pitchFamily="2" charset="2"/>
              <a:buChar char="§"/>
            </a:pPr>
            <a:endParaRPr lang="en-US" sz="1900" dirty="0">
              <a:latin typeface="Times New Roman" pitchFamily="18" charset="0"/>
              <a:cs typeface="Times New Roman" pitchFamily="18" charset="0"/>
            </a:endParaRPr>
          </a:p>
        </p:txBody>
      </p:sp>
      <p:grpSp>
        <p:nvGrpSpPr>
          <p:cNvPr id="36" name="Group 43"/>
          <p:cNvGrpSpPr>
            <a:grpSpLocks/>
          </p:cNvGrpSpPr>
          <p:nvPr/>
        </p:nvGrpSpPr>
        <p:grpSpPr bwMode="auto">
          <a:xfrm>
            <a:off x="991117" y="18720364"/>
            <a:ext cx="30763028" cy="152400"/>
            <a:chOff x="986" y="538"/>
            <a:chExt cx="30643" cy="1299"/>
          </a:xfrm>
          <a:solidFill>
            <a:schemeClr val="accent1"/>
          </a:solidFill>
        </p:grpSpPr>
        <p:sp>
          <p:nvSpPr>
            <p:cNvPr id="39" name="Rectangle 44"/>
            <p:cNvSpPr>
              <a:spLocks noChangeArrowheads="1"/>
            </p:cNvSpPr>
            <p:nvPr/>
          </p:nvSpPr>
          <p:spPr bwMode="auto">
            <a:xfrm>
              <a:off x="30823" y="538"/>
              <a:ext cx="806" cy="806"/>
            </a:xfrm>
            <a:prstGeom prst="rect">
              <a:avLst/>
            </a:prstGeom>
            <a:grpFill/>
            <a:ln w="12700">
              <a:solidFill>
                <a:schemeClr val="tx1"/>
              </a:solidFill>
              <a:miter lim="800000"/>
              <a:headEnd/>
              <a:tailEnd/>
            </a:ln>
          </p:spPr>
          <p:txBody>
            <a:bodyPr wrap="none" lIns="511650" tIns="255830" rIns="511650" bIns="255830" anchor="ctr"/>
            <a:lstStyle/>
            <a:p>
              <a:pPr algn="ctr" defTabSz="2978534" fontAlgn="auto">
                <a:spcBef>
                  <a:spcPts val="0"/>
                </a:spcBef>
                <a:spcAft>
                  <a:spcPts val="0"/>
                </a:spcAft>
                <a:defRPr/>
              </a:pPr>
              <a:endParaRPr lang="en-US" sz="7800" dirty="0">
                <a:latin typeface="Times New Roman" pitchFamily="18" charset="0"/>
                <a:cs typeface="Times New Roman" pitchFamily="18" charset="0"/>
              </a:endParaRPr>
            </a:p>
          </p:txBody>
        </p:sp>
        <p:sp>
          <p:nvSpPr>
            <p:cNvPr id="40" name="Rectangle 45"/>
            <p:cNvSpPr>
              <a:spLocks noChangeArrowheads="1"/>
            </p:cNvSpPr>
            <p:nvPr/>
          </p:nvSpPr>
          <p:spPr bwMode="auto">
            <a:xfrm>
              <a:off x="986" y="538"/>
              <a:ext cx="29825" cy="806"/>
            </a:xfrm>
            <a:prstGeom prst="rect">
              <a:avLst/>
            </a:prstGeom>
            <a:grpFill/>
            <a:ln w="12700">
              <a:solidFill>
                <a:schemeClr val="tx1"/>
              </a:solidFill>
              <a:miter lim="800000"/>
              <a:headEnd/>
              <a:tailEnd/>
            </a:ln>
          </p:spPr>
          <p:txBody>
            <a:bodyPr wrap="none" lIns="511650" tIns="255830" rIns="511650" bIns="255830" anchor="ctr"/>
            <a:lstStyle/>
            <a:p>
              <a:pPr algn="ctr" defTabSz="2978534" fontAlgn="auto">
                <a:spcBef>
                  <a:spcPts val="0"/>
                </a:spcBef>
                <a:spcAft>
                  <a:spcPts val="0"/>
                </a:spcAft>
                <a:defRPr/>
              </a:pPr>
              <a:endParaRPr lang="en-US" sz="7800" dirty="0">
                <a:latin typeface="Times New Roman" pitchFamily="18" charset="0"/>
                <a:cs typeface="Times New Roman" pitchFamily="18" charset="0"/>
              </a:endParaRPr>
            </a:p>
          </p:txBody>
        </p:sp>
        <p:sp>
          <p:nvSpPr>
            <p:cNvPr id="41" name="Rectangle 46"/>
            <p:cNvSpPr>
              <a:spLocks noChangeArrowheads="1"/>
            </p:cNvSpPr>
            <p:nvPr/>
          </p:nvSpPr>
          <p:spPr bwMode="auto">
            <a:xfrm>
              <a:off x="986" y="1344"/>
              <a:ext cx="29825" cy="493"/>
            </a:xfrm>
            <a:prstGeom prst="rect">
              <a:avLst/>
            </a:prstGeom>
            <a:grpFill/>
            <a:ln w="12700">
              <a:solidFill>
                <a:schemeClr val="tx1"/>
              </a:solidFill>
              <a:miter lim="800000"/>
              <a:headEnd/>
              <a:tailEnd/>
            </a:ln>
          </p:spPr>
          <p:txBody>
            <a:bodyPr wrap="none" lIns="511650" tIns="255830" rIns="511650" bIns="255830" anchor="ctr"/>
            <a:lstStyle/>
            <a:p>
              <a:pPr algn="ctr" defTabSz="2978534" fontAlgn="auto">
                <a:spcBef>
                  <a:spcPts val="0"/>
                </a:spcBef>
                <a:spcAft>
                  <a:spcPts val="0"/>
                </a:spcAft>
                <a:defRPr/>
              </a:pPr>
              <a:endParaRPr lang="en-US" sz="7800" dirty="0">
                <a:latin typeface="Times New Roman" pitchFamily="18" charset="0"/>
                <a:cs typeface="Times New Roman" pitchFamily="18" charset="0"/>
              </a:endParaRPr>
            </a:p>
          </p:txBody>
        </p:sp>
        <p:sp>
          <p:nvSpPr>
            <p:cNvPr id="42" name="Rectangle 47"/>
            <p:cNvSpPr>
              <a:spLocks noChangeArrowheads="1"/>
            </p:cNvSpPr>
            <p:nvPr/>
          </p:nvSpPr>
          <p:spPr bwMode="auto">
            <a:xfrm>
              <a:off x="30823" y="1350"/>
              <a:ext cx="806" cy="481"/>
            </a:xfrm>
            <a:prstGeom prst="rect">
              <a:avLst/>
            </a:prstGeom>
            <a:grpFill/>
            <a:ln w="12700">
              <a:solidFill>
                <a:schemeClr val="tx1"/>
              </a:solidFill>
              <a:miter lim="800000"/>
              <a:headEnd/>
              <a:tailEnd/>
            </a:ln>
          </p:spPr>
          <p:txBody>
            <a:bodyPr wrap="none" lIns="511650" tIns="255830" rIns="511650" bIns="255830" anchor="ctr"/>
            <a:lstStyle/>
            <a:p>
              <a:pPr algn="ctr" defTabSz="2978534" fontAlgn="auto">
                <a:spcBef>
                  <a:spcPts val="0"/>
                </a:spcBef>
                <a:spcAft>
                  <a:spcPts val="0"/>
                </a:spcAft>
                <a:defRPr/>
              </a:pPr>
              <a:endParaRPr lang="en-US" sz="7800" dirty="0">
                <a:latin typeface="Times New Roman" pitchFamily="18" charset="0"/>
                <a:cs typeface="Times New Roman" pitchFamily="18" charset="0"/>
              </a:endParaRPr>
            </a:p>
          </p:txBody>
        </p:sp>
      </p:grpSp>
      <p:sp>
        <p:nvSpPr>
          <p:cNvPr id="43" name="Rectangle 42"/>
          <p:cNvSpPr/>
          <p:nvPr/>
        </p:nvSpPr>
        <p:spPr>
          <a:xfrm>
            <a:off x="7064905" y="3328844"/>
            <a:ext cx="16992600" cy="15621000"/>
          </a:xfrm>
          <a:prstGeom prst="rect">
            <a:avLst/>
          </a:prstGeom>
          <a:noFill/>
          <a:ln w="762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2977955" fontAlgn="auto">
              <a:spcBef>
                <a:spcPts val="0"/>
              </a:spcBef>
              <a:spcAft>
                <a:spcPts val="0"/>
              </a:spcAft>
              <a:defRPr/>
            </a:pPr>
            <a:endParaRPr lang="en-US" dirty="0">
              <a:noFill/>
            </a:endParaRPr>
          </a:p>
        </p:txBody>
      </p:sp>
      <p:sp>
        <p:nvSpPr>
          <p:cNvPr id="47" name="Rectangle 29"/>
          <p:cNvSpPr>
            <a:spLocks noChangeArrowheads="1"/>
          </p:cNvSpPr>
          <p:nvPr/>
        </p:nvSpPr>
        <p:spPr bwMode="auto">
          <a:xfrm>
            <a:off x="25514862" y="10761519"/>
            <a:ext cx="4914900" cy="755650"/>
          </a:xfrm>
          <a:prstGeom prst="rect">
            <a:avLst/>
          </a:prstGeom>
          <a:noFill/>
          <a:ln>
            <a:noFill/>
          </a:ln>
        </p:spPr>
        <p:txBody>
          <a:bodyPr lIns="511650" tIns="255830" rIns="511650" bIns="255830"/>
          <a:lstStyle/>
          <a:p>
            <a:pPr marL="2632075" indent="-2632075" defTabSz="5121275" fontAlgn="auto">
              <a:lnSpc>
                <a:spcPct val="90000"/>
              </a:lnSpc>
              <a:spcBef>
                <a:spcPct val="20000"/>
              </a:spcBef>
              <a:spcAft>
                <a:spcPts val="0"/>
              </a:spcAft>
              <a:buClr>
                <a:schemeClr val="bg2"/>
              </a:buClr>
              <a:buSzPct val="70000"/>
              <a:buFont typeface="Wingdings" pitchFamily="2" charset="2"/>
              <a:buNone/>
              <a:defRPr/>
            </a:pPr>
            <a:r>
              <a:rPr lang="en-US" sz="4200" dirty="0">
                <a:solidFill>
                  <a:schemeClr val="accent1">
                    <a:lumMod val="75000"/>
                  </a:schemeClr>
                </a:solidFill>
                <a:latin typeface="Futura Md BT" pitchFamily="34" charset="0"/>
                <a:cs typeface="+mn-cs"/>
              </a:rPr>
              <a:t>CONCLUSION</a:t>
            </a:r>
          </a:p>
        </p:txBody>
      </p:sp>
      <p:sp>
        <p:nvSpPr>
          <p:cNvPr id="49" name="Rectangle 48"/>
          <p:cNvSpPr/>
          <p:nvPr/>
        </p:nvSpPr>
        <p:spPr>
          <a:xfrm>
            <a:off x="477186" y="10978431"/>
            <a:ext cx="6505235" cy="9510296"/>
          </a:xfrm>
          <a:prstGeom prst="rect">
            <a:avLst/>
          </a:prstGeom>
        </p:spPr>
        <p:txBody>
          <a:bodyPr wrap="square">
            <a:spAutoFit/>
          </a:bodyPr>
          <a:lstStyle/>
          <a:p>
            <a:endParaRPr lang="en-US" sz="2400" dirty="0"/>
          </a:p>
          <a:p>
            <a:r>
              <a:rPr lang="en-US" sz="2400" dirty="0"/>
              <a:t>All adults patients who were on therapeutic anticoagulation(warfarin, therapeutic dose-heparin [enoxaparin, unfractionated heparin], direct thrombin inhibitors, direct-acting factor </a:t>
            </a:r>
            <a:r>
              <a:rPr lang="en-US" sz="2400" dirty="0" err="1"/>
              <a:t>Xa</a:t>
            </a:r>
            <a:r>
              <a:rPr lang="en-US" sz="2400" dirty="0"/>
              <a:t> inhibitors 3-months prior to COVID-19 diagnosis. </a:t>
            </a:r>
          </a:p>
          <a:p>
            <a:endParaRPr lang="en-US" sz="2400" dirty="0"/>
          </a:p>
          <a:p>
            <a:r>
              <a:rPr lang="en-US" sz="2400" dirty="0"/>
              <a:t>Patients with the above characteristics were studied from January 1,2020, to June 15, 2021, were divided into the anticoagulation (COVID with AC) and without anticoagulation(COVID w/o AC) groups.</a:t>
            </a:r>
          </a:p>
          <a:p>
            <a:endParaRPr lang="en-US" sz="2400" dirty="0"/>
          </a:p>
          <a:p>
            <a:r>
              <a:rPr lang="en-US" sz="2400" dirty="0"/>
              <a:t>The primary outcomes were rates of GIB (melena/hematemesis), inpatient hospitalizations, endoscopy(EGD/colonoscopy) utilization, number of packed red blood cell (PRBC) transfusions, and 30-day all-cause mortality. </a:t>
            </a:r>
          </a:p>
          <a:p>
            <a:endParaRPr lang="en-US" sz="2400" dirty="0"/>
          </a:p>
          <a:p>
            <a:endParaRPr lang="en-US" sz="2400" dirty="0"/>
          </a:p>
          <a:p>
            <a:endParaRPr lang="en-US" sz="2400" dirty="0"/>
          </a:p>
          <a:p>
            <a:endParaRPr lang="en-US" sz="2000" dirty="0"/>
          </a:p>
          <a:p>
            <a:pPr lvl="0"/>
            <a:br>
              <a:rPr lang="en-US" sz="2000" dirty="0">
                <a:solidFill>
                  <a:prstClr val="black"/>
                </a:solidFill>
                <a:latin typeface="Times New Roman" pitchFamily="18" charset="0"/>
                <a:cs typeface="Times New Roman" pitchFamily="18" charset="0"/>
              </a:rPr>
            </a:br>
            <a:endParaRPr lang="en-US" sz="2000" dirty="0">
              <a:solidFill>
                <a:prstClr val="black"/>
              </a:solidFill>
              <a:latin typeface="Times New Roman" pitchFamily="18" charset="0"/>
              <a:cs typeface="Times New Roman" pitchFamily="18" charset="0"/>
            </a:endParaRPr>
          </a:p>
        </p:txBody>
      </p:sp>
      <p:sp>
        <p:nvSpPr>
          <p:cNvPr id="50" name="Rectangle 23"/>
          <p:cNvSpPr>
            <a:spLocks noChangeArrowheads="1"/>
          </p:cNvSpPr>
          <p:nvPr/>
        </p:nvSpPr>
        <p:spPr bwMode="auto">
          <a:xfrm>
            <a:off x="1865822" y="9931981"/>
            <a:ext cx="3400453" cy="649288"/>
          </a:xfrm>
          <a:prstGeom prst="rect">
            <a:avLst/>
          </a:prstGeom>
          <a:noFill/>
          <a:ln w="9525">
            <a:noFill/>
            <a:miter lim="800000"/>
            <a:headEnd/>
            <a:tailEnd/>
          </a:ln>
        </p:spPr>
        <p:txBody>
          <a:bodyPr lIns="297576" tIns="148791" rIns="297576" bIns="148791"/>
          <a:lstStyle/>
          <a:p>
            <a:pPr marL="1530350" indent="-1530350" defTabSz="2978150">
              <a:lnSpc>
                <a:spcPct val="90000"/>
              </a:lnSpc>
              <a:spcBef>
                <a:spcPct val="20000"/>
              </a:spcBef>
              <a:buClr>
                <a:schemeClr val="bg2"/>
              </a:buClr>
              <a:buSzPct val="70000"/>
            </a:pPr>
            <a:r>
              <a:rPr lang="en-US" sz="4200" dirty="0">
                <a:solidFill>
                  <a:schemeClr val="tx2"/>
                </a:solidFill>
                <a:latin typeface="Futura Md BT"/>
                <a:cs typeface="Times New Roman" pitchFamily="18" charset="0"/>
              </a:rPr>
              <a:t>METHODS</a:t>
            </a:r>
          </a:p>
        </p:txBody>
      </p:sp>
      <p:sp>
        <p:nvSpPr>
          <p:cNvPr id="58" name="Rectangle 57"/>
          <p:cNvSpPr/>
          <p:nvPr/>
        </p:nvSpPr>
        <p:spPr>
          <a:xfrm>
            <a:off x="19527838" y="6637942"/>
            <a:ext cx="4703762" cy="1477328"/>
          </a:xfrm>
          <a:prstGeom prst="rect">
            <a:avLst/>
          </a:prstGeom>
        </p:spPr>
        <p:txBody>
          <a:bodyPr wrap="square">
            <a:spAutoFit/>
          </a:bodyPr>
          <a:lstStyle/>
          <a:p>
            <a:r>
              <a:rPr lang="en-US" sz="2400" b="1" dirty="0"/>
              <a:t>Table 1:</a:t>
            </a:r>
            <a:r>
              <a:rPr lang="en-US" sz="2400" dirty="0"/>
              <a:t> Baseline characteristics and clinical outcomes in CPO in 2020 compared to CPO in 2019</a:t>
            </a:r>
          </a:p>
          <a:p>
            <a:endParaRPr lang="en-US" sz="1800" dirty="0"/>
          </a:p>
        </p:txBody>
      </p:sp>
      <p:sp>
        <p:nvSpPr>
          <p:cNvPr id="59" name="TextBox 58"/>
          <p:cNvSpPr txBox="1"/>
          <p:nvPr/>
        </p:nvSpPr>
        <p:spPr>
          <a:xfrm>
            <a:off x="19749675" y="14354421"/>
            <a:ext cx="4307830" cy="2308324"/>
          </a:xfrm>
          <a:prstGeom prst="rect">
            <a:avLst/>
          </a:prstGeom>
          <a:noFill/>
        </p:spPr>
        <p:txBody>
          <a:bodyPr wrap="square" rtlCol="0">
            <a:spAutoFit/>
          </a:bodyPr>
          <a:lstStyle/>
          <a:p>
            <a:pPr lvl="0" defTabSz="914400" fontAlgn="auto">
              <a:spcBef>
                <a:spcPts val="0"/>
              </a:spcBef>
              <a:spcAft>
                <a:spcPts val="0"/>
              </a:spcAft>
              <a:defRPr/>
            </a:pPr>
            <a:r>
              <a:rPr lang="en-US" sz="2400" b="1" dirty="0"/>
              <a:t>Table 2:</a:t>
            </a:r>
            <a:r>
              <a:rPr lang="en-US" sz="2400" dirty="0"/>
              <a:t> Clinical Outcomes in the subgroup analysis based on patients with CPO in 2020 to CPO in 2019 after propensity matching </a:t>
            </a:r>
          </a:p>
          <a:p>
            <a:endParaRPr lang="en-US" sz="2400" dirty="0"/>
          </a:p>
        </p:txBody>
      </p:sp>
      <p:sp>
        <p:nvSpPr>
          <p:cNvPr id="13699" name="Rectangle 387"/>
          <p:cNvSpPr>
            <a:spLocks noChangeArrowheads="1"/>
          </p:cNvSpPr>
          <p:nvPr/>
        </p:nvSpPr>
        <p:spPr bwMode="auto">
          <a:xfrm>
            <a:off x="24991219" y="16034015"/>
            <a:ext cx="6995318" cy="33855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231775" marR="0" lvl="0" indent="-231775" algn="l" defTabSz="2976563"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a:ln>
                  <a:noFill/>
                </a:ln>
                <a:solidFill>
                  <a:schemeClr val="tx1"/>
                </a:solidFill>
                <a:effectLst/>
                <a:latin typeface="Times New Roman" pitchFamily="18" charset="0"/>
                <a:ea typeface="Times New Roman" pitchFamily="18" charset="0"/>
                <a:cs typeface="Times New Roman" pitchFamily="18" charset="0"/>
              </a:rPr>
              <a:t>1</a:t>
            </a:r>
            <a:endParaRPr kumimoji="0" lang="en-US" sz="1000" b="0" i="0" u="none" strike="noStrike" cap="none" normalizeH="0" baseline="0" dirty="0">
              <a:ln>
                <a:noFill/>
              </a:ln>
              <a:solidFill>
                <a:schemeClr val="tx1"/>
              </a:solidFill>
              <a:effectLst/>
              <a:latin typeface="Times New Roman" pitchFamily="18" charset="0"/>
              <a:cs typeface="Times New Roman" pitchFamily="18" charset="0"/>
            </a:endParaRPr>
          </a:p>
        </p:txBody>
      </p:sp>
      <p:pic>
        <p:nvPicPr>
          <p:cNvPr id="45" name="Picture 7" descr="Logo&#10;&#10;Description automatically generated">
            <a:extLst>
              <a:ext uri="{FF2B5EF4-FFF2-40B4-BE49-F238E27FC236}">
                <a16:creationId xmlns:a16="http://schemas.microsoft.com/office/drawing/2014/main" id="{B53F4957-58EE-3B4E-A065-61B13EE030EC}"/>
              </a:ext>
            </a:extLst>
          </p:cNvPr>
          <p:cNvPicPr>
            <a:picLocks noChangeAspect="1"/>
          </p:cNvPicPr>
          <p:nvPr/>
        </p:nvPicPr>
        <p:blipFill>
          <a:blip r:embed="rId3"/>
          <a:stretch>
            <a:fillRect/>
          </a:stretch>
        </p:blipFill>
        <p:spPr>
          <a:xfrm>
            <a:off x="383776" y="1686970"/>
            <a:ext cx="4865934" cy="976725"/>
          </a:xfrm>
          <a:prstGeom prst="rect">
            <a:avLst/>
          </a:prstGeom>
        </p:spPr>
      </p:pic>
      <p:pic>
        <p:nvPicPr>
          <p:cNvPr id="4" name="Picture 3" descr="Table&#10;&#10;Description automatically generated">
            <a:extLst>
              <a:ext uri="{FF2B5EF4-FFF2-40B4-BE49-F238E27FC236}">
                <a16:creationId xmlns:a16="http://schemas.microsoft.com/office/drawing/2014/main" id="{32C30896-78B3-8A4A-BF6F-E81C38324E8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159487" y="3429001"/>
            <a:ext cx="12191286" cy="8476626"/>
          </a:xfrm>
          <a:prstGeom prst="rect">
            <a:avLst/>
          </a:prstGeom>
        </p:spPr>
      </p:pic>
      <p:pic>
        <p:nvPicPr>
          <p:cNvPr id="10" name="Picture 9">
            <a:extLst>
              <a:ext uri="{FF2B5EF4-FFF2-40B4-BE49-F238E27FC236}">
                <a16:creationId xmlns:a16="http://schemas.microsoft.com/office/drawing/2014/main" id="{CA4515DC-9A9F-684E-B6A2-3C2A08C2EB6A}"/>
              </a:ext>
            </a:extLst>
          </p:cNvPr>
          <p:cNvPicPr>
            <a:picLocks noChangeAspect="1"/>
          </p:cNvPicPr>
          <p:nvPr/>
        </p:nvPicPr>
        <p:blipFill>
          <a:blip r:embed="rId5"/>
          <a:stretch>
            <a:fillRect/>
          </a:stretch>
        </p:blipFill>
        <p:spPr>
          <a:xfrm>
            <a:off x="7215666" y="13039119"/>
            <a:ext cx="12231001" cy="4674781"/>
          </a:xfrm>
          <a:prstGeom prst="rect">
            <a:avLst/>
          </a:prstGeom>
        </p:spPr>
      </p:pic>
      <p:sp>
        <p:nvSpPr>
          <p:cNvPr id="37" name="Rectangle 30">
            <a:extLst>
              <a:ext uri="{FF2B5EF4-FFF2-40B4-BE49-F238E27FC236}">
                <a16:creationId xmlns:a16="http://schemas.microsoft.com/office/drawing/2014/main" id="{36CB2DBC-D4FC-D244-A3DD-E6232DBD99DA}"/>
              </a:ext>
            </a:extLst>
          </p:cNvPr>
          <p:cNvSpPr>
            <a:spLocks noChangeArrowheads="1"/>
          </p:cNvSpPr>
          <p:nvPr/>
        </p:nvSpPr>
        <p:spPr bwMode="auto">
          <a:xfrm>
            <a:off x="24424105" y="12128238"/>
            <a:ext cx="7754937" cy="3428924"/>
          </a:xfrm>
          <a:prstGeom prst="rect">
            <a:avLst/>
          </a:prstGeom>
          <a:noFill/>
          <a:ln>
            <a:noFill/>
          </a:ln>
        </p:spPr>
        <p:txBody>
          <a:bodyPr lIns="297576" tIns="148791" rIns="297576" bIns="148791"/>
          <a:lstStyle/>
          <a:p>
            <a:r>
              <a:rPr lang="en-US" sz="2400" dirty="0"/>
              <a:t>Rates of GIB, inpatient hospitalization, and overall mortality increased in COVID-19 patients on therapeutic anticoagulation. However, endoscopy utilization remained low, probably due to fear of infection transmission. </a:t>
            </a: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1685</TotalTime>
  <Words>499</Words>
  <Application>Microsoft Macintosh PowerPoint</Application>
  <PresentationFormat>Custom</PresentationFormat>
  <Paragraphs>32</Paragraphs>
  <Slides>1</Slides>
  <Notes>1</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vt:i4>
      </vt:variant>
    </vt:vector>
  </HeadingPairs>
  <TitlesOfParts>
    <vt:vector size="8" baseType="lpstr">
      <vt:lpstr>Arial</vt:lpstr>
      <vt:lpstr>Arial Narrow</vt:lpstr>
      <vt:lpstr>Calibri</vt:lpstr>
      <vt:lpstr>Futura Md BT</vt:lpstr>
      <vt:lpstr>Times New Roman</vt:lpstr>
      <vt:lpstr>Wingdings</vt:lpstr>
      <vt:lpstr>Office Theme</vt:lpstr>
      <vt:lpstr>GASTROINTESTINAL BLEEDING RISK AND ENDOSCOPYUTILIZATION IN COVID-19 PATIENTS ON THERAPEUTIC ANTICOAGULATION: A MULTICENTRIC STUDY Abhilash Perisetti, MD1; Hemant Goyal, MD4; Rachana Yendala, MD3; Syed Mahanazuddin, PhD2; Mariajose Rojas, MD1; Mahesh Gajendran, MD5; Benjamin Tharian, MD2; and Neil Sharma, MD1 1Parkview Cancer Institute, Fort Wayne, IN, 2University of Arkansas for Medical Sciences, Little Rock, AR, 3Conway Regional Medicine, 4Wright School of Medicine, and 5Texas Tech Health Science Center, El Paso, TX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Prevalence of self-reported non screening for Colorectal Cancer: Is North Dakota lacking behind?  Abhilash Perisetti, MD, Abe E. Sahmoun, Ph.D.</dc:title>
  <dc:creator>abhi</dc:creator>
  <cp:lastModifiedBy>Abhilash Perisetti</cp:lastModifiedBy>
  <cp:revision>124</cp:revision>
  <dcterms:created xsi:type="dcterms:W3CDTF">2006-08-16T00:00:00Z</dcterms:created>
  <dcterms:modified xsi:type="dcterms:W3CDTF">2021-10-14T03:36:46Z</dcterms:modified>
</cp:coreProperties>
</file>