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32918400" cy="19202400"/>
  <p:notesSz cx="6858000" cy="9144000"/>
  <p:defaultTextStyle>
    <a:defPPr>
      <a:defRPr lang="en-US"/>
    </a:defPPr>
    <a:lvl1pPr algn="l" defTabSz="2976563" rtl="0" fontAlgn="base">
      <a:spcBef>
        <a:spcPct val="0"/>
      </a:spcBef>
      <a:spcAft>
        <a:spcPct val="0"/>
      </a:spcAft>
      <a:defRPr sz="5900" kern="1200">
        <a:solidFill>
          <a:schemeClr val="tx1"/>
        </a:solidFill>
        <a:latin typeface="Arial" pitchFamily="34" charset="0"/>
        <a:ea typeface="+mn-ea"/>
        <a:cs typeface="Arial" pitchFamily="34" charset="0"/>
      </a:defRPr>
    </a:lvl1pPr>
    <a:lvl2pPr marL="1487488" indent="-1030288" algn="l" defTabSz="2976563" rtl="0" fontAlgn="base">
      <a:spcBef>
        <a:spcPct val="0"/>
      </a:spcBef>
      <a:spcAft>
        <a:spcPct val="0"/>
      </a:spcAft>
      <a:defRPr sz="5900" kern="1200">
        <a:solidFill>
          <a:schemeClr val="tx1"/>
        </a:solidFill>
        <a:latin typeface="Arial" pitchFamily="34" charset="0"/>
        <a:ea typeface="+mn-ea"/>
        <a:cs typeface="Arial" pitchFamily="34" charset="0"/>
      </a:defRPr>
    </a:lvl2pPr>
    <a:lvl3pPr marL="2976563" indent="-2062163" algn="l" defTabSz="2976563" rtl="0" fontAlgn="base">
      <a:spcBef>
        <a:spcPct val="0"/>
      </a:spcBef>
      <a:spcAft>
        <a:spcPct val="0"/>
      </a:spcAft>
      <a:defRPr sz="5900" kern="1200">
        <a:solidFill>
          <a:schemeClr val="tx1"/>
        </a:solidFill>
        <a:latin typeface="Arial" pitchFamily="34" charset="0"/>
        <a:ea typeface="+mn-ea"/>
        <a:cs typeface="Arial" pitchFamily="34" charset="0"/>
      </a:defRPr>
    </a:lvl3pPr>
    <a:lvl4pPr marL="4465638" indent="-3094038" algn="l" defTabSz="2976563" rtl="0" fontAlgn="base">
      <a:spcBef>
        <a:spcPct val="0"/>
      </a:spcBef>
      <a:spcAft>
        <a:spcPct val="0"/>
      </a:spcAft>
      <a:defRPr sz="5900" kern="1200">
        <a:solidFill>
          <a:schemeClr val="tx1"/>
        </a:solidFill>
        <a:latin typeface="Arial" pitchFamily="34" charset="0"/>
        <a:ea typeface="+mn-ea"/>
        <a:cs typeface="Arial" pitchFamily="34" charset="0"/>
      </a:defRPr>
    </a:lvl4pPr>
    <a:lvl5pPr marL="5954713" indent="-4125913" algn="l" defTabSz="2976563" rtl="0" fontAlgn="base">
      <a:spcBef>
        <a:spcPct val="0"/>
      </a:spcBef>
      <a:spcAft>
        <a:spcPct val="0"/>
      </a:spcAft>
      <a:defRPr sz="5900" kern="1200">
        <a:solidFill>
          <a:schemeClr val="tx1"/>
        </a:solidFill>
        <a:latin typeface="Arial" pitchFamily="34" charset="0"/>
        <a:ea typeface="+mn-ea"/>
        <a:cs typeface="Arial" pitchFamily="34" charset="0"/>
      </a:defRPr>
    </a:lvl5pPr>
    <a:lvl6pPr marL="2286000" algn="l" defTabSz="914400" rtl="0" eaLnBrk="1" latinLnBrk="0" hangingPunct="1">
      <a:defRPr sz="5900" kern="1200">
        <a:solidFill>
          <a:schemeClr val="tx1"/>
        </a:solidFill>
        <a:latin typeface="Arial" pitchFamily="34" charset="0"/>
        <a:ea typeface="+mn-ea"/>
        <a:cs typeface="Arial" pitchFamily="34" charset="0"/>
      </a:defRPr>
    </a:lvl6pPr>
    <a:lvl7pPr marL="2743200" algn="l" defTabSz="914400" rtl="0" eaLnBrk="1" latinLnBrk="0" hangingPunct="1">
      <a:defRPr sz="5900" kern="1200">
        <a:solidFill>
          <a:schemeClr val="tx1"/>
        </a:solidFill>
        <a:latin typeface="Arial" pitchFamily="34" charset="0"/>
        <a:ea typeface="+mn-ea"/>
        <a:cs typeface="Arial" pitchFamily="34" charset="0"/>
      </a:defRPr>
    </a:lvl7pPr>
    <a:lvl8pPr marL="3200400" algn="l" defTabSz="914400" rtl="0" eaLnBrk="1" latinLnBrk="0" hangingPunct="1">
      <a:defRPr sz="5900" kern="1200">
        <a:solidFill>
          <a:schemeClr val="tx1"/>
        </a:solidFill>
        <a:latin typeface="Arial" pitchFamily="34" charset="0"/>
        <a:ea typeface="+mn-ea"/>
        <a:cs typeface="Arial" pitchFamily="34" charset="0"/>
      </a:defRPr>
    </a:lvl8pPr>
    <a:lvl9pPr marL="3657600" algn="l" defTabSz="914400" rtl="0" eaLnBrk="1" latinLnBrk="0" hangingPunct="1">
      <a:defRPr sz="59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6048">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80"/>
    <p:restoredTop sz="83239"/>
  </p:normalViewPr>
  <p:slideViewPr>
    <p:cSldViewPr>
      <p:cViewPr>
        <p:scale>
          <a:sx n="33" d="100"/>
          <a:sy n="33" d="100"/>
        </p:scale>
        <p:origin x="1088" y="432"/>
      </p:cViewPr>
      <p:guideLst>
        <p:guide orient="horz" pos="6048"/>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CAAD76-11C2-6346-A138-DD47BB664061}" type="datetimeFigureOut">
              <a:rPr lang="en-US" smtClean="0"/>
              <a:t>10/13/21</a:t>
            </a:fld>
            <a:endParaRPr lang="en-US"/>
          </a:p>
        </p:txBody>
      </p:sp>
      <p:sp>
        <p:nvSpPr>
          <p:cNvPr id="4" name="Slide Image Placeholder 3"/>
          <p:cNvSpPr>
            <a:spLocks noGrp="1" noRot="1" noChangeAspect="1"/>
          </p:cNvSpPr>
          <p:nvPr>
            <p:ph type="sldImg" idx="2"/>
          </p:nvPr>
        </p:nvSpPr>
        <p:spPr>
          <a:xfrm>
            <a:off x="784225" y="1143000"/>
            <a:ext cx="5289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897872-BD5E-FC40-8D19-FF4E6C488EB9}" type="slidenum">
              <a:rPr lang="en-US" smtClean="0"/>
              <a:t>‹#›</a:t>
            </a:fld>
            <a:endParaRPr lang="en-US"/>
          </a:p>
        </p:txBody>
      </p:sp>
    </p:spTree>
    <p:extLst>
      <p:ext uri="{BB962C8B-B14F-4D97-AF65-F5344CB8AC3E}">
        <p14:creationId xmlns:p14="http://schemas.microsoft.com/office/powerpoint/2010/main" val="3869826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Baseline characteristics and clinical outcomes in acute colonic volvulus (ACV) patients in 2020 compared to ACV patients in 2019</a:t>
            </a:r>
            <a:r>
              <a:rPr lang="en-US" dirty="0">
                <a:effectLst/>
              </a:rPr>
              <a:t> </a:t>
            </a:r>
            <a:endParaRPr lang="en-US" dirty="0"/>
          </a:p>
        </p:txBody>
      </p:sp>
      <p:sp>
        <p:nvSpPr>
          <p:cNvPr id="4" name="Slide Number Placeholder 3"/>
          <p:cNvSpPr>
            <a:spLocks noGrp="1"/>
          </p:cNvSpPr>
          <p:nvPr>
            <p:ph type="sldNum" sz="quarter" idx="5"/>
          </p:nvPr>
        </p:nvSpPr>
        <p:spPr/>
        <p:txBody>
          <a:bodyPr/>
          <a:lstStyle/>
          <a:p>
            <a:fld id="{81897872-BD5E-FC40-8D19-FF4E6C488EB9}" type="slidenum">
              <a:rPr lang="en-US" smtClean="0"/>
              <a:t>1</a:t>
            </a:fld>
            <a:endParaRPr lang="en-US"/>
          </a:p>
        </p:txBody>
      </p:sp>
    </p:spTree>
    <p:extLst>
      <p:ext uri="{BB962C8B-B14F-4D97-AF65-F5344CB8AC3E}">
        <p14:creationId xmlns:p14="http://schemas.microsoft.com/office/powerpoint/2010/main" val="3538938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5965191"/>
            <a:ext cx="27980640" cy="4116070"/>
          </a:xfrm>
        </p:spPr>
        <p:txBody>
          <a:bodyPr/>
          <a:lstStyle/>
          <a:p>
            <a:r>
              <a:rPr lang="en-US"/>
              <a:t>Click to edit Master title style</a:t>
            </a:r>
          </a:p>
        </p:txBody>
      </p:sp>
      <p:sp>
        <p:nvSpPr>
          <p:cNvPr id="3" name="Subtitle 2"/>
          <p:cNvSpPr>
            <a:spLocks noGrp="1"/>
          </p:cNvSpPr>
          <p:nvPr>
            <p:ph type="subTitle" idx="1"/>
          </p:nvPr>
        </p:nvSpPr>
        <p:spPr>
          <a:xfrm>
            <a:off x="4937760" y="10881360"/>
            <a:ext cx="23042880" cy="4907280"/>
          </a:xfrm>
        </p:spPr>
        <p:txBody>
          <a:bodyPr/>
          <a:lstStyle>
            <a:lvl1pPr marL="0" indent="0" algn="ctr">
              <a:buNone/>
              <a:defRPr>
                <a:solidFill>
                  <a:schemeClr val="tx1">
                    <a:tint val="75000"/>
                  </a:schemeClr>
                </a:solidFill>
              </a:defRPr>
            </a:lvl1pPr>
            <a:lvl2pPr marL="1488977" indent="0" algn="ctr">
              <a:buNone/>
              <a:defRPr>
                <a:solidFill>
                  <a:schemeClr val="tx1">
                    <a:tint val="75000"/>
                  </a:schemeClr>
                </a:solidFill>
              </a:defRPr>
            </a:lvl2pPr>
            <a:lvl3pPr marL="2977955" indent="0" algn="ctr">
              <a:buNone/>
              <a:defRPr>
                <a:solidFill>
                  <a:schemeClr val="tx1">
                    <a:tint val="75000"/>
                  </a:schemeClr>
                </a:solidFill>
              </a:defRPr>
            </a:lvl3pPr>
            <a:lvl4pPr marL="4466932" indent="0" algn="ctr">
              <a:buNone/>
              <a:defRPr>
                <a:solidFill>
                  <a:schemeClr val="tx1">
                    <a:tint val="75000"/>
                  </a:schemeClr>
                </a:solidFill>
              </a:defRPr>
            </a:lvl4pPr>
            <a:lvl5pPr marL="5955909" indent="0" algn="ctr">
              <a:buNone/>
              <a:defRPr>
                <a:solidFill>
                  <a:schemeClr val="tx1">
                    <a:tint val="75000"/>
                  </a:schemeClr>
                </a:solidFill>
              </a:defRPr>
            </a:lvl5pPr>
            <a:lvl6pPr marL="7444888" indent="0" algn="ctr">
              <a:buNone/>
              <a:defRPr>
                <a:solidFill>
                  <a:schemeClr val="tx1">
                    <a:tint val="75000"/>
                  </a:schemeClr>
                </a:solidFill>
              </a:defRPr>
            </a:lvl6pPr>
            <a:lvl7pPr marL="8933865" indent="0" algn="ctr">
              <a:buNone/>
              <a:defRPr>
                <a:solidFill>
                  <a:schemeClr val="tx1">
                    <a:tint val="75000"/>
                  </a:schemeClr>
                </a:solidFill>
              </a:defRPr>
            </a:lvl7pPr>
            <a:lvl8pPr marL="10422842" indent="0" algn="ctr">
              <a:buNone/>
              <a:defRPr>
                <a:solidFill>
                  <a:schemeClr val="tx1">
                    <a:tint val="75000"/>
                  </a:schemeClr>
                </a:solidFill>
              </a:defRPr>
            </a:lvl8pPr>
            <a:lvl9pPr marL="1191181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A6CA71F-AA17-415E-9F09-1CFF91CBA4F6}" type="datetimeFigureOut">
              <a:rPr lang="en-US"/>
              <a:pPr>
                <a:defRPr/>
              </a:pPr>
              <a:t>10/13/21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182757-205F-4CF0-AE64-66E0F4A7CDA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E048B6-280A-49E2-A273-CA30384D3CE3}" type="datetimeFigureOut">
              <a:rPr lang="en-US"/>
              <a:pPr>
                <a:defRPr/>
              </a:pPr>
              <a:t>10/13/21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3A72245-925A-458C-9A2A-9B3B6EF9945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768988"/>
            <a:ext cx="7406640" cy="163842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768988"/>
            <a:ext cx="21671280" cy="163842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8680FE3-1B3D-479B-929F-C7F62494A194}" type="datetimeFigureOut">
              <a:rPr lang="en-US"/>
              <a:pPr>
                <a:defRPr/>
              </a:pPr>
              <a:t>10/13/21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7584E1D-5E33-47B4-A58C-52D16D4848F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7EC18FB-18A2-49CB-9963-0A34A964BEEE}" type="datetimeFigureOut">
              <a:rPr lang="en-US"/>
              <a:pPr>
                <a:defRPr/>
              </a:pPr>
              <a:t>10/13/21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E9C6228-937E-43CD-ABC2-E74CD0C98AE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2339321"/>
            <a:ext cx="27980640" cy="3813810"/>
          </a:xfrm>
        </p:spPr>
        <p:txBody>
          <a:bodyPr anchor="t"/>
          <a:lstStyle>
            <a:lvl1pPr algn="l">
              <a:defRPr sz="13000" b="1" cap="all"/>
            </a:lvl1pPr>
          </a:lstStyle>
          <a:p>
            <a:r>
              <a:rPr lang="en-US"/>
              <a:t>Click to edit Master title style</a:t>
            </a:r>
          </a:p>
        </p:txBody>
      </p:sp>
      <p:sp>
        <p:nvSpPr>
          <p:cNvPr id="3" name="Text Placeholder 2"/>
          <p:cNvSpPr>
            <a:spLocks noGrp="1"/>
          </p:cNvSpPr>
          <p:nvPr>
            <p:ph type="body" idx="1"/>
          </p:nvPr>
        </p:nvSpPr>
        <p:spPr>
          <a:xfrm>
            <a:off x="2600326" y="8138798"/>
            <a:ext cx="27980640" cy="4200524"/>
          </a:xfrm>
        </p:spPr>
        <p:txBody>
          <a:bodyPr anchor="b"/>
          <a:lstStyle>
            <a:lvl1pPr marL="0" indent="0">
              <a:buNone/>
              <a:defRPr sz="6500">
                <a:solidFill>
                  <a:schemeClr val="tx1">
                    <a:tint val="75000"/>
                  </a:schemeClr>
                </a:solidFill>
              </a:defRPr>
            </a:lvl1pPr>
            <a:lvl2pPr marL="1488977" indent="0">
              <a:buNone/>
              <a:defRPr sz="5900">
                <a:solidFill>
                  <a:schemeClr val="tx1">
                    <a:tint val="75000"/>
                  </a:schemeClr>
                </a:solidFill>
              </a:defRPr>
            </a:lvl2pPr>
            <a:lvl3pPr marL="2977955" indent="0">
              <a:buNone/>
              <a:defRPr sz="5200">
                <a:solidFill>
                  <a:schemeClr val="tx1">
                    <a:tint val="75000"/>
                  </a:schemeClr>
                </a:solidFill>
              </a:defRPr>
            </a:lvl3pPr>
            <a:lvl4pPr marL="4466932" indent="0">
              <a:buNone/>
              <a:defRPr sz="4600">
                <a:solidFill>
                  <a:schemeClr val="tx1">
                    <a:tint val="75000"/>
                  </a:schemeClr>
                </a:solidFill>
              </a:defRPr>
            </a:lvl4pPr>
            <a:lvl5pPr marL="5955909" indent="0">
              <a:buNone/>
              <a:defRPr sz="4600">
                <a:solidFill>
                  <a:schemeClr val="tx1">
                    <a:tint val="75000"/>
                  </a:schemeClr>
                </a:solidFill>
              </a:defRPr>
            </a:lvl5pPr>
            <a:lvl6pPr marL="7444888" indent="0">
              <a:buNone/>
              <a:defRPr sz="4600">
                <a:solidFill>
                  <a:schemeClr val="tx1">
                    <a:tint val="75000"/>
                  </a:schemeClr>
                </a:solidFill>
              </a:defRPr>
            </a:lvl6pPr>
            <a:lvl7pPr marL="8933865" indent="0">
              <a:buNone/>
              <a:defRPr sz="4600">
                <a:solidFill>
                  <a:schemeClr val="tx1">
                    <a:tint val="75000"/>
                  </a:schemeClr>
                </a:solidFill>
              </a:defRPr>
            </a:lvl7pPr>
            <a:lvl8pPr marL="10422842" indent="0">
              <a:buNone/>
              <a:defRPr sz="4600">
                <a:solidFill>
                  <a:schemeClr val="tx1">
                    <a:tint val="75000"/>
                  </a:schemeClr>
                </a:solidFill>
              </a:defRPr>
            </a:lvl8pPr>
            <a:lvl9pPr marL="11911819" indent="0">
              <a:buNone/>
              <a:defRPr sz="4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1DBCEFE-BA1F-4D35-9B72-723000A58950}" type="datetimeFigureOut">
              <a:rPr lang="en-US"/>
              <a:pPr>
                <a:defRPr/>
              </a:pPr>
              <a:t>10/13/21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63DEA91-36D5-419A-ABB5-23D59B99AE1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4480562"/>
            <a:ext cx="14538960" cy="12672696"/>
          </a:xfrm>
        </p:spPr>
        <p:txBody>
          <a:bodyPr/>
          <a:lstStyle>
            <a:lvl1pPr>
              <a:defRPr sz="9100"/>
            </a:lvl1pPr>
            <a:lvl2pPr>
              <a:defRPr sz="7800"/>
            </a:lvl2pPr>
            <a:lvl3pPr>
              <a:defRPr sz="6500"/>
            </a:lvl3pPr>
            <a:lvl4pPr>
              <a:defRPr sz="5900"/>
            </a:lvl4pPr>
            <a:lvl5pPr>
              <a:defRPr sz="5900"/>
            </a:lvl5pPr>
            <a:lvl6pPr>
              <a:defRPr sz="5900"/>
            </a:lvl6pPr>
            <a:lvl7pPr>
              <a:defRPr sz="5900"/>
            </a:lvl7pPr>
            <a:lvl8pPr>
              <a:defRPr sz="5900"/>
            </a:lvl8pPr>
            <a:lvl9pPr>
              <a:defRPr sz="5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4480562"/>
            <a:ext cx="14538960" cy="12672696"/>
          </a:xfrm>
        </p:spPr>
        <p:txBody>
          <a:bodyPr/>
          <a:lstStyle>
            <a:lvl1pPr>
              <a:defRPr sz="9100"/>
            </a:lvl1pPr>
            <a:lvl2pPr>
              <a:defRPr sz="7800"/>
            </a:lvl2pPr>
            <a:lvl3pPr>
              <a:defRPr sz="6500"/>
            </a:lvl3pPr>
            <a:lvl4pPr>
              <a:defRPr sz="5900"/>
            </a:lvl4pPr>
            <a:lvl5pPr>
              <a:defRPr sz="5900"/>
            </a:lvl5pPr>
            <a:lvl6pPr>
              <a:defRPr sz="5900"/>
            </a:lvl6pPr>
            <a:lvl7pPr>
              <a:defRPr sz="5900"/>
            </a:lvl7pPr>
            <a:lvl8pPr>
              <a:defRPr sz="5900"/>
            </a:lvl8pPr>
            <a:lvl9pPr>
              <a:defRPr sz="5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0A8C134-E35F-4F49-A0B3-822B79F51B5F}" type="datetimeFigureOut">
              <a:rPr lang="en-US"/>
              <a:pPr>
                <a:defRPr/>
              </a:pPr>
              <a:t>10/13/21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892C4B4-263A-423D-8D75-86BCD5ADACA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2" y="4298316"/>
            <a:ext cx="14544677" cy="1791334"/>
          </a:xfrm>
        </p:spPr>
        <p:txBody>
          <a:bodyPr anchor="b"/>
          <a:lstStyle>
            <a:lvl1pPr marL="0" indent="0">
              <a:buNone/>
              <a:defRPr sz="7800" b="1"/>
            </a:lvl1pPr>
            <a:lvl2pPr marL="1488977" indent="0">
              <a:buNone/>
              <a:defRPr sz="6500" b="1"/>
            </a:lvl2pPr>
            <a:lvl3pPr marL="2977955" indent="0">
              <a:buNone/>
              <a:defRPr sz="5900" b="1"/>
            </a:lvl3pPr>
            <a:lvl4pPr marL="4466932" indent="0">
              <a:buNone/>
              <a:defRPr sz="5200" b="1"/>
            </a:lvl4pPr>
            <a:lvl5pPr marL="5955909" indent="0">
              <a:buNone/>
              <a:defRPr sz="5200" b="1"/>
            </a:lvl5pPr>
            <a:lvl6pPr marL="7444888" indent="0">
              <a:buNone/>
              <a:defRPr sz="5200" b="1"/>
            </a:lvl6pPr>
            <a:lvl7pPr marL="8933865" indent="0">
              <a:buNone/>
              <a:defRPr sz="5200" b="1"/>
            </a:lvl7pPr>
            <a:lvl8pPr marL="10422842" indent="0">
              <a:buNone/>
              <a:defRPr sz="5200" b="1"/>
            </a:lvl8pPr>
            <a:lvl9pPr marL="11911819" indent="0">
              <a:buNone/>
              <a:defRPr sz="5200" b="1"/>
            </a:lvl9pPr>
          </a:lstStyle>
          <a:p>
            <a:pPr lvl="0"/>
            <a:r>
              <a:rPr lang="en-US"/>
              <a:t>Click to edit Master text styles</a:t>
            </a:r>
          </a:p>
        </p:txBody>
      </p:sp>
      <p:sp>
        <p:nvSpPr>
          <p:cNvPr id="4" name="Content Placeholder 3"/>
          <p:cNvSpPr>
            <a:spLocks noGrp="1"/>
          </p:cNvSpPr>
          <p:nvPr>
            <p:ph sz="half" idx="2"/>
          </p:nvPr>
        </p:nvSpPr>
        <p:spPr>
          <a:xfrm>
            <a:off x="1645922" y="6089650"/>
            <a:ext cx="14544677" cy="11063606"/>
          </a:xfrm>
        </p:spPr>
        <p:txBody>
          <a:bodyPr/>
          <a:lstStyle>
            <a:lvl1pPr>
              <a:defRPr sz="7800"/>
            </a:lvl1pPr>
            <a:lvl2pPr>
              <a:defRPr sz="6500"/>
            </a:lvl2pPr>
            <a:lvl3pPr>
              <a:defRPr sz="59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1" y="4298316"/>
            <a:ext cx="14550391" cy="1791334"/>
          </a:xfrm>
        </p:spPr>
        <p:txBody>
          <a:bodyPr anchor="b"/>
          <a:lstStyle>
            <a:lvl1pPr marL="0" indent="0">
              <a:buNone/>
              <a:defRPr sz="7800" b="1"/>
            </a:lvl1pPr>
            <a:lvl2pPr marL="1488977" indent="0">
              <a:buNone/>
              <a:defRPr sz="6500" b="1"/>
            </a:lvl2pPr>
            <a:lvl3pPr marL="2977955" indent="0">
              <a:buNone/>
              <a:defRPr sz="5900" b="1"/>
            </a:lvl3pPr>
            <a:lvl4pPr marL="4466932" indent="0">
              <a:buNone/>
              <a:defRPr sz="5200" b="1"/>
            </a:lvl4pPr>
            <a:lvl5pPr marL="5955909" indent="0">
              <a:buNone/>
              <a:defRPr sz="5200" b="1"/>
            </a:lvl5pPr>
            <a:lvl6pPr marL="7444888" indent="0">
              <a:buNone/>
              <a:defRPr sz="5200" b="1"/>
            </a:lvl6pPr>
            <a:lvl7pPr marL="8933865" indent="0">
              <a:buNone/>
              <a:defRPr sz="5200" b="1"/>
            </a:lvl7pPr>
            <a:lvl8pPr marL="10422842" indent="0">
              <a:buNone/>
              <a:defRPr sz="5200" b="1"/>
            </a:lvl8pPr>
            <a:lvl9pPr marL="11911819" indent="0">
              <a:buNone/>
              <a:defRPr sz="5200" b="1"/>
            </a:lvl9pPr>
          </a:lstStyle>
          <a:p>
            <a:pPr lvl="0"/>
            <a:r>
              <a:rPr lang="en-US"/>
              <a:t>Click to edit Master text styles</a:t>
            </a:r>
          </a:p>
        </p:txBody>
      </p:sp>
      <p:sp>
        <p:nvSpPr>
          <p:cNvPr id="6" name="Content Placeholder 5"/>
          <p:cNvSpPr>
            <a:spLocks noGrp="1"/>
          </p:cNvSpPr>
          <p:nvPr>
            <p:ph sz="quarter" idx="4"/>
          </p:nvPr>
        </p:nvSpPr>
        <p:spPr>
          <a:xfrm>
            <a:off x="16722091" y="6089650"/>
            <a:ext cx="14550391" cy="11063606"/>
          </a:xfrm>
        </p:spPr>
        <p:txBody>
          <a:bodyPr/>
          <a:lstStyle>
            <a:lvl1pPr>
              <a:defRPr sz="7800"/>
            </a:lvl1pPr>
            <a:lvl2pPr>
              <a:defRPr sz="6500"/>
            </a:lvl2pPr>
            <a:lvl3pPr>
              <a:defRPr sz="59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DDA15E7-ECF3-4B59-A65B-F27FD704525F}" type="datetimeFigureOut">
              <a:rPr lang="en-US"/>
              <a:pPr>
                <a:defRPr/>
              </a:pPr>
              <a:t>10/13/21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E2143FDA-16AE-4044-B807-5EEF5161921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E860EBD-8912-4279-83F2-50DF1067B5A8}" type="datetimeFigureOut">
              <a:rPr lang="en-US"/>
              <a:pPr>
                <a:defRPr/>
              </a:pPr>
              <a:t>10/13/21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D0E3E69-593F-4E48-BBA2-C7C539A76FC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6B3136C-CC9D-476A-AF98-CB31F34EC55C}" type="datetimeFigureOut">
              <a:rPr lang="en-US"/>
              <a:pPr>
                <a:defRPr/>
              </a:pPr>
              <a:t>10/13/21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1390946D-B41A-4019-8668-A43D0E039AF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3" y="764540"/>
            <a:ext cx="10829926" cy="3253740"/>
          </a:xfrm>
        </p:spPr>
        <p:txBody>
          <a:bodyPr anchor="b"/>
          <a:lstStyle>
            <a:lvl1pPr algn="l">
              <a:defRPr sz="6500" b="1"/>
            </a:lvl1pPr>
          </a:lstStyle>
          <a:p>
            <a:r>
              <a:rPr lang="en-US"/>
              <a:t>Click to edit Master title style</a:t>
            </a:r>
          </a:p>
        </p:txBody>
      </p:sp>
      <p:sp>
        <p:nvSpPr>
          <p:cNvPr id="3" name="Content Placeholder 2"/>
          <p:cNvSpPr>
            <a:spLocks noGrp="1"/>
          </p:cNvSpPr>
          <p:nvPr>
            <p:ph idx="1"/>
          </p:nvPr>
        </p:nvSpPr>
        <p:spPr>
          <a:xfrm>
            <a:off x="12870181" y="764542"/>
            <a:ext cx="18402300" cy="16388716"/>
          </a:xfrm>
        </p:spPr>
        <p:txBody>
          <a:bodyPr/>
          <a:lstStyle>
            <a:lvl1pPr>
              <a:defRPr sz="10400"/>
            </a:lvl1pPr>
            <a:lvl2pPr>
              <a:defRPr sz="9100"/>
            </a:lvl2pPr>
            <a:lvl3pPr>
              <a:defRPr sz="7800"/>
            </a:lvl3pPr>
            <a:lvl4pPr>
              <a:defRPr sz="6500"/>
            </a:lvl4pPr>
            <a:lvl5pPr>
              <a:defRPr sz="6500"/>
            </a:lvl5pPr>
            <a:lvl6pPr>
              <a:defRPr sz="6500"/>
            </a:lvl6pPr>
            <a:lvl7pPr>
              <a:defRPr sz="6500"/>
            </a:lvl7pPr>
            <a:lvl8pPr>
              <a:defRPr sz="6500"/>
            </a:lvl8pPr>
            <a:lvl9pPr>
              <a:defRPr sz="6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3" y="4018282"/>
            <a:ext cx="10829926" cy="13134976"/>
          </a:xfrm>
        </p:spPr>
        <p:txBody>
          <a:bodyPr/>
          <a:lstStyle>
            <a:lvl1pPr marL="0" indent="0">
              <a:buNone/>
              <a:defRPr sz="4600"/>
            </a:lvl1pPr>
            <a:lvl2pPr marL="1488977" indent="0">
              <a:buNone/>
              <a:defRPr sz="3900"/>
            </a:lvl2pPr>
            <a:lvl3pPr marL="2977955" indent="0">
              <a:buNone/>
              <a:defRPr sz="3300"/>
            </a:lvl3pPr>
            <a:lvl4pPr marL="4466932" indent="0">
              <a:buNone/>
              <a:defRPr sz="2900"/>
            </a:lvl4pPr>
            <a:lvl5pPr marL="5955909" indent="0">
              <a:buNone/>
              <a:defRPr sz="2900"/>
            </a:lvl5pPr>
            <a:lvl6pPr marL="7444888" indent="0">
              <a:buNone/>
              <a:defRPr sz="2900"/>
            </a:lvl6pPr>
            <a:lvl7pPr marL="8933865" indent="0">
              <a:buNone/>
              <a:defRPr sz="2900"/>
            </a:lvl7pPr>
            <a:lvl8pPr marL="10422842" indent="0">
              <a:buNone/>
              <a:defRPr sz="2900"/>
            </a:lvl8pPr>
            <a:lvl9pPr marL="11911819" indent="0">
              <a:buNone/>
              <a:defRPr sz="2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7FCB2C7-4A5D-4EA5-A4CA-10030CEE8284}" type="datetimeFigureOut">
              <a:rPr lang="en-US"/>
              <a:pPr>
                <a:defRPr/>
              </a:pPr>
              <a:t>10/13/21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9962D6A-2EF3-49C0-A6CB-CF557640876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3441680"/>
            <a:ext cx="19751040" cy="1586866"/>
          </a:xfrm>
        </p:spPr>
        <p:txBody>
          <a:bodyPr anchor="b"/>
          <a:lstStyle>
            <a:lvl1pPr algn="l">
              <a:defRPr sz="6500" b="1"/>
            </a:lvl1pPr>
          </a:lstStyle>
          <a:p>
            <a:r>
              <a:rPr lang="en-US"/>
              <a:t>Click to edit Master title style</a:t>
            </a:r>
          </a:p>
        </p:txBody>
      </p:sp>
      <p:sp>
        <p:nvSpPr>
          <p:cNvPr id="3" name="Picture Placeholder 2"/>
          <p:cNvSpPr>
            <a:spLocks noGrp="1"/>
          </p:cNvSpPr>
          <p:nvPr>
            <p:ph type="pic" idx="1"/>
          </p:nvPr>
        </p:nvSpPr>
        <p:spPr>
          <a:xfrm>
            <a:off x="6452237" y="1715770"/>
            <a:ext cx="19751040" cy="11521440"/>
          </a:xfrm>
        </p:spPr>
        <p:txBody>
          <a:bodyPr rtlCol="0">
            <a:normAutofit/>
          </a:bodyPr>
          <a:lstStyle>
            <a:lvl1pPr marL="0" indent="0">
              <a:buNone/>
              <a:defRPr sz="10400"/>
            </a:lvl1pPr>
            <a:lvl2pPr marL="1488977" indent="0">
              <a:buNone/>
              <a:defRPr sz="9100"/>
            </a:lvl2pPr>
            <a:lvl3pPr marL="2977955" indent="0">
              <a:buNone/>
              <a:defRPr sz="7800"/>
            </a:lvl3pPr>
            <a:lvl4pPr marL="4466932" indent="0">
              <a:buNone/>
              <a:defRPr sz="6500"/>
            </a:lvl4pPr>
            <a:lvl5pPr marL="5955909" indent="0">
              <a:buNone/>
              <a:defRPr sz="6500"/>
            </a:lvl5pPr>
            <a:lvl6pPr marL="7444888" indent="0">
              <a:buNone/>
              <a:defRPr sz="6500"/>
            </a:lvl6pPr>
            <a:lvl7pPr marL="8933865" indent="0">
              <a:buNone/>
              <a:defRPr sz="6500"/>
            </a:lvl7pPr>
            <a:lvl8pPr marL="10422842" indent="0">
              <a:buNone/>
              <a:defRPr sz="6500"/>
            </a:lvl8pPr>
            <a:lvl9pPr marL="11911819" indent="0">
              <a:buNone/>
              <a:defRPr sz="6500"/>
            </a:lvl9pPr>
          </a:lstStyle>
          <a:p>
            <a:pPr lvl="0"/>
            <a:endParaRPr lang="en-US" noProof="0" dirty="0"/>
          </a:p>
        </p:txBody>
      </p:sp>
      <p:sp>
        <p:nvSpPr>
          <p:cNvPr id="4" name="Text Placeholder 3"/>
          <p:cNvSpPr>
            <a:spLocks noGrp="1"/>
          </p:cNvSpPr>
          <p:nvPr>
            <p:ph type="body" sz="half" idx="2"/>
          </p:nvPr>
        </p:nvSpPr>
        <p:spPr>
          <a:xfrm>
            <a:off x="6452237" y="15028546"/>
            <a:ext cx="19751040" cy="2253614"/>
          </a:xfrm>
        </p:spPr>
        <p:txBody>
          <a:bodyPr/>
          <a:lstStyle>
            <a:lvl1pPr marL="0" indent="0">
              <a:buNone/>
              <a:defRPr sz="4600"/>
            </a:lvl1pPr>
            <a:lvl2pPr marL="1488977" indent="0">
              <a:buNone/>
              <a:defRPr sz="3900"/>
            </a:lvl2pPr>
            <a:lvl3pPr marL="2977955" indent="0">
              <a:buNone/>
              <a:defRPr sz="3300"/>
            </a:lvl3pPr>
            <a:lvl4pPr marL="4466932" indent="0">
              <a:buNone/>
              <a:defRPr sz="2900"/>
            </a:lvl4pPr>
            <a:lvl5pPr marL="5955909" indent="0">
              <a:buNone/>
              <a:defRPr sz="2900"/>
            </a:lvl5pPr>
            <a:lvl6pPr marL="7444888" indent="0">
              <a:buNone/>
              <a:defRPr sz="2900"/>
            </a:lvl6pPr>
            <a:lvl7pPr marL="8933865" indent="0">
              <a:buNone/>
              <a:defRPr sz="2900"/>
            </a:lvl7pPr>
            <a:lvl8pPr marL="10422842" indent="0">
              <a:buNone/>
              <a:defRPr sz="2900"/>
            </a:lvl8pPr>
            <a:lvl9pPr marL="11911819" indent="0">
              <a:buNone/>
              <a:defRPr sz="2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D50D99D-9FC4-45CF-85AE-A788D1C7056C}" type="datetimeFigureOut">
              <a:rPr lang="en-US"/>
              <a:pPr>
                <a:defRPr/>
              </a:pPr>
              <a:t>10/13/21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7E47734-AC84-4F92-B878-0D6F560A803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12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46238" y="768350"/>
            <a:ext cx="29625925" cy="3200400"/>
          </a:xfrm>
          <a:prstGeom prst="rect">
            <a:avLst/>
          </a:prstGeom>
          <a:noFill/>
          <a:ln w="9525">
            <a:noFill/>
            <a:miter lim="800000"/>
            <a:headEnd/>
            <a:tailEnd/>
          </a:ln>
        </p:spPr>
        <p:txBody>
          <a:bodyPr vert="horz" wrap="square" lIns="297795" tIns="148898" rIns="297795" bIns="148898"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646238" y="4479925"/>
            <a:ext cx="29625925" cy="12673013"/>
          </a:xfrm>
          <a:prstGeom prst="rect">
            <a:avLst/>
          </a:prstGeom>
          <a:noFill/>
          <a:ln w="9525">
            <a:noFill/>
            <a:miter lim="800000"/>
            <a:headEnd/>
            <a:tailEnd/>
          </a:ln>
        </p:spPr>
        <p:txBody>
          <a:bodyPr vert="horz" wrap="square" lIns="297795" tIns="148898" rIns="297795" bIns="14889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6238" y="17797463"/>
            <a:ext cx="7680325" cy="1022350"/>
          </a:xfrm>
          <a:prstGeom prst="rect">
            <a:avLst/>
          </a:prstGeom>
        </p:spPr>
        <p:txBody>
          <a:bodyPr vert="horz" lIns="297795" tIns="148898" rIns="297795" bIns="148898" rtlCol="0" anchor="ctr"/>
          <a:lstStyle>
            <a:lvl1pPr algn="l" defTabSz="2977955" fontAlgn="auto">
              <a:spcBef>
                <a:spcPts val="0"/>
              </a:spcBef>
              <a:spcAft>
                <a:spcPts val="0"/>
              </a:spcAft>
              <a:defRPr sz="3900" smtClean="0">
                <a:solidFill>
                  <a:schemeClr val="tx1">
                    <a:tint val="75000"/>
                  </a:schemeClr>
                </a:solidFill>
                <a:latin typeface="+mn-lt"/>
                <a:cs typeface="+mn-cs"/>
              </a:defRPr>
            </a:lvl1pPr>
          </a:lstStyle>
          <a:p>
            <a:pPr>
              <a:defRPr/>
            </a:pPr>
            <a:fld id="{2B815944-8727-473D-92F3-A448531B7117}" type="datetimeFigureOut">
              <a:rPr lang="en-US"/>
              <a:pPr>
                <a:defRPr/>
              </a:pPr>
              <a:t>10/13/21</a:t>
            </a:fld>
            <a:endParaRPr lang="en-US" dirty="0"/>
          </a:p>
        </p:txBody>
      </p:sp>
      <p:sp>
        <p:nvSpPr>
          <p:cNvPr id="5" name="Footer Placeholder 4"/>
          <p:cNvSpPr>
            <a:spLocks noGrp="1"/>
          </p:cNvSpPr>
          <p:nvPr>
            <p:ph type="ftr" sz="quarter" idx="3"/>
          </p:nvPr>
        </p:nvSpPr>
        <p:spPr>
          <a:xfrm>
            <a:off x="11247438" y="17797463"/>
            <a:ext cx="10423525" cy="1022350"/>
          </a:xfrm>
          <a:prstGeom prst="rect">
            <a:avLst/>
          </a:prstGeom>
        </p:spPr>
        <p:txBody>
          <a:bodyPr vert="horz" lIns="297795" tIns="148898" rIns="297795" bIns="148898" rtlCol="0" anchor="ctr"/>
          <a:lstStyle>
            <a:lvl1pPr algn="ctr" defTabSz="2977955" fontAlgn="auto">
              <a:spcBef>
                <a:spcPts val="0"/>
              </a:spcBef>
              <a:spcAft>
                <a:spcPts val="0"/>
              </a:spcAft>
              <a:defRPr sz="3900" dirty="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23591838" y="17797463"/>
            <a:ext cx="7680325" cy="1022350"/>
          </a:xfrm>
          <a:prstGeom prst="rect">
            <a:avLst/>
          </a:prstGeom>
        </p:spPr>
        <p:txBody>
          <a:bodyPr vert="horz" lIns="297795" tIns="148898" rIns="297795" bIns="148898" rtlCol="0" anchor="ctr"/>
          <a:lstStyle>
            <a:lvl1pPr algn="r" defTabSz="2977955" fontAlgn="auto">
              <a:spcBef>
                <a:spcPts val="0"/>
              </a:spcBef>
              <a:spcAft>
                <a:spcPts val="0"/>
              </a:spcAft>
              <a:defRPr sz="3900" smtClean="0">
                <a:solidFill>
                  <a:schemeClr val="tx1">
                    <a:tint val="75000"/>
                  </a:schemeClr>
                </a:solidFill>
                <a:latin typeface="+mn-lt"/>
                <a:cs typeface="+mn-cs"/>
              </a:defRPr>
            </a:lvl1pPr>
          </a:lstStyle>
          <a:p>
            <a:pPr>
              <a:defRPr/>
            </a:pPr>
            <a:fld id="{AC77140C-91B4-4F78-BBDA-D345929294E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76563" rtl="0" fontAlgn="base">
        <a:spcBef>
          <a:spcPct val="0"/>
        </a:spcBef>
        <a:spcAft>
          <a:spcPct val="0"/>
        </a:spcAft>
        <a:defRPr sz="14300" kern="1200">
          <a:solidFill>
            <a:schemeClr val="tx1"/>
          </a:solidFill>
          <a:latin typeface="+mj-lt"/>
          <a:ea typeface="+mj-ea"/>
          <a:cs typeface="+mj-cs"/>
        </a:defRPr>
      </a:lvl1pPr>
      <a:lvl2pPr algn="ctr" defTabSz="2976563" rtl="0" fontAlgn="base">
        <a:spcBef>
          <a:spcPct val="0"/>
        </a:spcBef>
        <a:spcAft>
          <a:spcPct val="0"/>
        </a:spcAft>
        <a:defRPr sz="14300">
          <a:solidFill>
            <a:schemeClr val="tx1"/>
          </a:solidFill>
          <a:latin typeface="Calibri" pitchFamily="34" charset="0"/>
        </a:defRPr>
      </a:lvl2pPr>
      <a:lvl3pPr algn="ctr" defTabSz="2976563" rtl="0" fontAlgn="base">
        <a:spcBef>
          <a:spcPct val="0"/>
        </a:spcBef>
        <a:spcAft>
          <a:spcPct val="0"/>
        </a:spcAft>
        <a:defRPr sz="14300">
          <a:solidFill>
            <a:schemeClr val="tx1"/>
          </a:solidFill>
          <a:latin typeface="Calibri" pitchFamily="34" charset="0"/>
        </a:defRPr>
      </a:lvl3pPr>
      <a:lvl4pPr algn="ctr" defTabSz="2976563" rtl="0" fontAlgn="base">
        <a:spcBef>
          <a:spcPct val="0"/>
        </a:spcBef>
        <a:spcAft>
          <a:spcPct val="0"/>
        </a:spcAft>
        <a:defRPr sz="14300">
          <a:solidFill>
            <a:schemeClr val="tx1"/>
          </a:solidFill>
          <a:latin typeface="Calibri" pitchFamily="34" charset="0"/>
        </a:defRPr>
      </a:lvl4pPr>
      <a:lvl5pPr algn="ctr" defTabSz="2976563" rtl="0" fontAlgn="base">
        <a:spcBef>
          <a:spcPct val="0"/>
        </a:spcBef>
        <a:spcAft>
          <a:spcPct val="0"/>
        </a:spcAft>
        <a:defRPr sz="14300">
          <a:solidFill>
            <a:schemeClr val="tx1"/>
          </a:solidFill>
          <a:latin typeface="Calibri" pitchFamily="34" charset="0"/>
        </a:defRPr>
      </a:lvl5pPr>
      <a:lvl6pPr marL="457200" algn="ctr" defTabSz="2976563" rtl="0" fontAlgn="base">
        <a:spcBef>
          <a:spcPct val="0"/>
        </a:spcBef>
        <a:spcAft>
          <a:spcPct val="0"/>
        </a:spcAft>
        <a:defRPr sz="14300">
          <a:solidFill>
            <a:schemeClr val="tx1"/>
          </a:solidFill>
          <a:latin typeface="Calibri" pitchFamily="34" charset="0"/>
        </a:defRPr>
      </a:lvl6pPr>
      <a:lvl7pPr marL="914400" algn="ctr" defTabSz="2976563" rtl="0" fontAlgn="base">
        <a:spcBef>
          <a:spcPct val="0"/>
        </a:spcBef>
        <a:spcAft>
          <a:spcPct val="0"/>
        </a:spcAft>
        <a:defRPr sz="14300">
          <a:solidFill>
            <a:schemeClr val="tx1"/>
          </a:solidFill>
          <a:latin typeface="Calibri" pitchFamily="34" charset="0"/>
        </a:defRPr>
      </a:lvl7pPr>
      <a:lvl8pPr marL="1371600" algn="ctr" defTabSz="2976563" rtl="0" fontAlgn="base">
        <a:spcBef>
          <a:spcPct val="0"/>
        </a:spcBef>
        <a:spcAft>
          <a:spcPct val="0"/>
        </a:spcAft>
        <a:defRPr sz="14300">
          <a:solidFill>
            <a:schemeClr val="tx1"/>
          </a:solidFill>
          <a:latin typeface="Calibri" pitchFamily="34" charset="0"/>
        </a:defRPr>
      </a:lvl8pPr>
      <a:lvl9pPr marL="1828800" algn="ctr" defTabSz="2976563" rtl="0" fontAlgn="base">
        <a:spcBef>
          <a:spcPct val="0"/>
        </a:spcBef>
        <a:spcAft>
          <a:spcPct val="0"/>
        </a:spcAft>
        <a:defRPr sz="14300">
          <a:solidFill>
            <a:schemeClr val="tx1"/>
          </a:solidFill>
          <a:latin typeface="Calibri" pitchFamily="34" charset="0"/>
        </a:defRPr>
      </a:lvl9pPr>
    </p:titleStyle>
    <p:bodyStyle>
      <a:lvl1pPr marL="1116013" indent="-1116013" algn="l" defTabSz="2976563" rtl="0" fontAlgn="base">
        <a:spcBef>
          <a:spcPct val="20000"/>
        </a:spcBef>
        <a:spcAft>
          <a:spcPct val="0"/>
        </a:spcAft>
        <a:buFont typeface="Arial" pitchFamily="34" charset="0"/>
        <a:buChar char="•"/>
        <a:defRPr sz="10400" kern="1200">
          <a:solidFill>
            <a:schemeClr val="tx1"/>
          </a:solidFill>
          <a:latin typeface="+mn-lt"/>
          <a:ea typeface="+mn-ea"/>
          <a:cs typeface="+mn-cs"/>
        </a:defRPr>
      </a:lvl1pPr>
      <a:lvl2pPr marL="2419350" indent="-930275" algn="l" defTabSz="2976563" rtl="0" fontAlgn="base">
        <a:spcBef>
          <a:spcPct val="20000"/>
        </a:spcBef>
        <a:spcAft>
          <a:spcPct val="0"/>
        </a:spcAft>
        <a:buFont typeface="Arial" pitchFamily="34" charset="0"/>
        <a:buChar char="–"/>
        <a:defRPr sz="9100" kern="1200">
          <a:solidFill>
            <a:schemeClr val="tx1"/>
          </a:solidFill>
          <a:latin typeface="+mn-lt"/>
          <a:ea typeface="+mn-ea"/>
          <a:cs typeface="+mn-cs"/>
        </a:defRPr>
      </a:lvl2pPr>
      <a:lvl3pPr marL="3721100" indent="-742950" algn="l" defTabSz="2976563" rtl="0" fontAlgn="base">
        <a:spcBef>
          <a:spcPct val="20000"/>
        </a:spcBef>
        <a:spcAft>
          <a:spcPct val="0"/>
        </a:spcAft>
        <a:buFont typeface="Arial" pitchFamily="34" charset="0"/>
        <a:buChar char="•"/>
        <a:defRPr sz="7800" kern="1200">
          <a:solidFill>
            <a:schemeClr val="tx1"/>
          </a:solidFill>
          <a:latin typeface="+mn-lt"/>
          <a:ea typeface="+mn-ea"/>
          <a:cs typeface="+mn-cs"/>
        </a:defRPr>
      </a:lvl3pPr>
      <a:lvl4pPr marL="5210175" indent="-742950" algn="l" defTabSz="2976563" rtl="0" fontAlgn="base">
        <a:spcBef>
          <a:spcPct val="20000"/>
        </a:spcBef>
        <a:spcAft>
          <a:spcPct val="0"/>
        </a:spcAft>
        <a:buFont typeface="Arial" pitchFamily="34" charset="0"/>
        <a:buChar char="–"/>
        <a:defRPr sz="6500" kern="1200">
          <a:solidFill>
            <a:schemeClr val="tx1"/>
          </a:solidFill>
          <a:latin typeface="+mn-lt"/>
          <a:ea typeface="+mn-ea"/>
          <a:cs typeface="+mn-cs"/>
        </a:defRPr>
      </a:lvl4pPr>
      <a:lvl5pPr marL="6699250" indent="-742950" algn="l" defTabSz="2976563" rtl="0" fontAlgn="base">
        <a:spcBef>
          <a:spcPct val="20000"/>
        </a:spcBef>
        <a:spcAft>
          <a:spcPct val="0"/>
        </a:spcAft>
        <a:buFont typeface="Arial" pitchFamily="34" charset="0"/>
        <a:buChar char="»"/>
        <a:defRPr sz="6500" kern="1200">
          <a:solidFill>
            <a:schemeClr val="tx1"/>
          </a:solidFill>
          <a:latin typeface="+mn-lt"/>
          <a:ea typeface="+mn-ea"/>
          <a:cs typeface="+mn-cs"/>
        </a:defRPr>
      </a:lvl5pPr>
      <a:lvl6pPr marL="8189376" indent="-744489" algn="l" defTabSz="2977955"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678353" indent="-744489" algn="l" defTabSz="2977955"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167331" indent="-744489" algn="l" defTabSz="2977955"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656308" indent="-744489" algn="l" defTabSz="2977955"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77955" rtl="0" eaLnBrk="1" latinLnBrk="0" hangingPunct="1">
        <a:defRPr sz="5900" kern="1200">
          <a:solidFill>
            <a:schemeClr val="tx1"/>
          </a:solidFill>
          <a:latin typeface="+mn-lt"/>
          <a:ea typeface="+mn-ea"/>
          <a:cs typeface="+mn-cs"/>
        </a:defRPr>
      </a:lvl1pPr>
      <a:lvl2pPr marL="1488977" algn="l" defTabSz="2977955" rtl="0" eaLnBrk="1" latinLnBrk="0" hangingPunct="1">
        <a:defRPr sz="5900" kern="1200">
          <a:solidFill>
            <a:schemeClr val="tx1"/>
          </a:solidFill>
          <a:latin typeface="+mn-lt"/>
          <a:ea typeface="+mn-ea"/>
          <a:cs typeface="+mn-cs"/>
        </a:defRPr>
      </a:lvl2pPr>
      <a:lvl3pPr marL="2977955" algn="l" defTabSz="2977955" rtl="0" eaLnBrk="1" latinLnBrk="0" hangingPunct="1">
        <a:defRPr sz="5900" kern="1200">
          <a:solidFill>
            <a:schemeClr val="tx1"/>
          </a:solidFill>
          <a:latin typeface="+mn-lt"/>
          <a:ea typeface="+mn-ea"/>
          <a:cs typeface="+mn-cs"/>
        </a:defRPr>
      </a:lvl3pPr>
      <a:lvl4pPr marL="4466932" algn="l" defTabSz="2977955" rtl="0" eaLnBrk="1" latinLnBrk="0" hangingPunct="1">
        <a:defRPr sz="5900" kern="1200">
          <a:solidFill>
            <a:schemeClr val="tx1"/>
          </a:solidFill>
          <a:latin typeface="+mn-lt"/>
          <a:ea typeface="+mn-ea"/>
          <a:cs typeface="+mn-cs"/>
        </a:defRPr>
      </a:lvl4pPr>
      <a:lvl5pPr marL="5955909" algn="l" defTabSz="2977955" rtl="0" eaLnBrk="1" latinLnBrk="0" hangingPunct="1">
        <a:defRPr sz="5900" kern="1200">
          <a:solidFill>
            <a:schemeClr val="tx1"/>
          </a:solidFill>
          <a:latin typeface="+mn-lt"/>
          <a:ea typeface="+mn-ea"/>
          <a:cs typeface="+mn-cs"/>
        </a:defRPr>
      </a:lvl5pPr>
      <a:lvl6pPr marL="7444888" algn="l" defTabSz="2977955" rtl="0" eaLnBrk="1" latinLnBrk="0" hangingPunct="1">
        <a:defRPr sz="5900" kern="1200">
          <a:solidFill>
            <a:schemeClr val="tx1"/>
          </a:solidFill>
          <a:latin typeface="+mn-lt"/>
          <a:ea typeface="+mn-ea"/>
          <a:cs typeface="+mn-cs"/>
        </a:defRPr>
      </a:lvl6pPr>
      <a:lvl7pPr marL="8933865" algn="l" defTabSz="2977955" rtl="0" eaLnBrk="1" latinLnBrk="0" hangingPunct="1">
        <a:defRPr sz="5900" kern="1200">
          <a:solidFill>
            <a:schemeClr val="tx1"/>
          </a:solidFill>
          <a:latin typeface="+mn-lt"/>
          <a:ea typeface="+mn-ea"/>
          <a:cs typeface="+mn-cs"/>
        </a:defRPr>
      </a:lvl7pPr>
      <a:lvl8pPr marL="10422842" algn="l" defTabSz="2977955" rtl="0" eaLnBrk="1" latinLnBrk="0" hangingPunct="1">
        <a:defRPr sz="5900" kern="1200">
          <a:solidFill>
            <a:schemeClr val="tx1"/>
          </a:solidFill>
          <a:latin typeface="+mn-lt"/>
          <a:ea typeface="+mn-ea"/>
          <a:cs typeface="+mn-cs"/>
        </a:defRPr>
      </a:lvl8pPr>
      <a:lvl9pPr marL="11911819" algn="l" defTabSz="2977955" rtl="0" eaLnBrk="1" latinLnBrk="0" hangingPunct="1">
        <a:defRPr sz="5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5319"/>
            <a:ext cx="32958371" cy="2672647"/>
          </a:xfrm>
        </p:spPr>
        <p:txBody>
          <a:bodyPr rtlCol="0">
            <a:normAutofit fontScale="90000"/>
          </a:bodyPr>
          <a:lstStyle/>
          <a:p>
            <a:r>
              <a:rPr lang="en-US" sz="6700" dirty="0"/>
              <a:t>             </a:t>
            </a:r>
            <a:r>
              <a:rPr lang="en-US" sz="6000" b="1" dirty="0"/>
              <a:t>Effect of Pandemic on Endoscopic Utilization in Colonic Volvulus:  A Global Multicentric Study</a:t>
            </a:r>
            <a:br>
              <a:rPr lang="en-US" sz="7200" dirty="0"/>
            </a:br>
            <a:br>
              <a:rPr lang="en-US" sz="800" dirty="0"/>
            </a:br>
            <a:r>
              <a:rPr lang="en-US" sz="5700" dirty="0">
                <a:latin typeface="Times New Roman" pitchFamily="18" charset="0"/>
                <a:cs typeface="Times New Roman" pitchFamily="18" charset="0"/>
              </a:rPr>
              <a:t>              </a:t>
            </a:r>
            <a:r>
              <a:rPr lang="en-US" sz="3600" dirty="0">
                <a:latin typeface="Arial Narrow" panose="020B0606020202030204" pitchFamily="34" charset="0"/>
                <a:cs typeface="Times New Roman" pitchFamily="18" charset="0"/>
              </a:rPr>
              <a:t>Abhilash Perisetti, MD</a:t>
            </a:r>
            <a:r>
              <a:rPr lang="en-US" sz="3600" baseline="30000" dirty="0">
                <a:latin typeface="Arial Narrow" panose="020B0606020202030204" pitchFamily="34" charset="0"/>
                <a:cs typeface="Times New Roman" pitchFamily="18" charset="0"/>
              </a:rPr>
              <a:t>1</a:t>
            </a:r>
            <a:r>
              <a:rPr lang="en-US" sz="3600" dirty="0">
                <a:latin typeface="Arial Narrow" panose="020B0606020202030204" pitchFamily="34" charset="0"/>
                <a:cs typeface="Times New Roman" pitchFamily="18" charset="0"/>
              </a:rPr>
              <a:t>; Hemant Goyal, MD</a:t>
            </a:r>
            <a:r>
              <a:rPr lang="en-US" sz="3600" baseline="30000" dirty="0">
                <a:latin typeface="Arial Narrow" panose="020B0606020202030204" pitchFamily="34" charset="0"/>
                <a:cs typeface="Times New Roman" pitchFamily="18" charset="0"/>
              </a:rPr>
              <a:t>4</a:t>
            </a:r>
            <a:r>
              <a:rPr lang="en-US" sz="3600" dirty="0">
                <a:latin typeface="Arial Narrow" panose="020B0606020202030204" pitchFamily="34" charset="0"/>
                <a:cs typeface="Times New Roman" pitchFamily="18" charset="0"/>
              </a:rPr>
              <a:t>; Syed </a:t>
            </a:r>
            <a:r>
              <a:rPr lang="en-US" sz="3600" dirty="0" err="1">
                <a:latin typeface="Arial Narrow" panose="020B0606020202030204" pitchFamily="34" charset="0"/>
                <a:cs typeface="Times New Roman" pitchFamily="18" charset="0"/>
              </a:rPr>
              <a:t>Mahanazuddin</a:t>
            </a:r>
            <a:r>
              <a:rPr lang="en-US" sz="3600" dirty="0">
                <a:latin typeface="Arial Narrow" panose="020B0606020202030204" pitchFamily="34" charset="0"/>
                <a:cs typeface="Times New Roman" pitchFamily="18" charset="0"/>
              </a:rPr>
              <a:t>, PhD</a:t>
            </a:r>
            <a:r>
              <a:rPr lang="en-US" sz="3600" baseline="30000" dirty="0">
                <a:latin typeface="Arial Narrow" panose="020B0606020202030204" pitchFamily="34" charset="0"/>
                <a:cs typeface="Times New Roman" pitchFamily="18" charset="0"/>
              </a:rPr>
              <a:t>2</a:t>
            </a:r>
            <a:r>
              <a:rPr lang="en-US" sz="3600" dirty="0">
                <a:latin typeface="Arial Narrow" panose="020B0606020202030204" pitchFamily="34" charset="0"/>
                <a:cs typeface="Times New Roman" pitchFamily="18" charset="0"/>
              </a:rPr>
              <a:t>; Saurabh Chandan, MD</a:t>
            </a:r>
            <a:r>
              <a:rPr lang="en-US" sz="3600" baseline="30000" dirty="0">
                <a:latin typeface="Arial Narrow" panose="020B0606020202030204" pitchFamily="34" charset="0"/>
                <a:cs typeface="Times New Roman" pitchFamily="18" charset="0"/>
              </a:rPr>
              <a:t>3</a:t>
            </a:r>
            <a:r>
              <a:rPr lang="en-US" sz="3600" dirty="0">
                <a:latin typeface="Arial Narrow" panose="020B0606020202030204" pitchFamily="34" charset="0"/>
                <a:cs typeface="Times New Roman" pitchFamily="18" charset="0"/>
              </a:rPr>
              <a:t>; </a:t>
            </a:r>
            <a:r>
              <a:rPr lang="en-US" sz="3600" dirty="0" err="1">
                <a:latin typeface="Arial Narrow" panose="020B0606020202030204" pitchFamily="34" charset="0"/>
                <a:cs typeface="Times New Roman" pitchFamily="18" charset="0"/>
              </a:rPr>
              <a:t>Ruthvik</a:t>
            </a:r>
            <a:r>
              <a:rPr lang="en-US" sz="3600" dirty="0">
                <a:latin typeface="Arial Narrow" panose="020B0606020202030204" pitchFamily="34" charset="0"/>
                <a:cs typeface="Times New Roman" pitchFamily="18" charset="0"/>
              </a:rPr>
              <a:t> </a:t>
            </a:r>
            <a:r>
              <a:rPr lang="en-US" sz="3600" dirty="0" err="1">
                <a:latin typeface="Arial Narrow" panose="020B0606020202030204" pitchFamily="34" charset="0"/>
                <a:cs typeface="Times New Roman" pitchFamily="18" charset="0"/>
              </a:rPr>
              <a:t>Allala</a:t>
            </a:r>
            <a:r>
              <a:rPr lang="en-US" sz="3600" dirty="0">
                <a:latin typeface="Arial Narrow" panose="020B0606020202030204" pitchFamily="34" charset="0"/>
                <a:cs typeface="Times New Roman" pitchFamily="18" charset="0"/>
              </a:rPr>
              <a:t>, BA</a:t>
            </a:r>
            <a:r>
              <a:rPr lang="en-US" sz="3600" baseline="30000" dirty="0">
                <a:latin typeface="Arial Narrow" panose="020B0606020202030204" pitchFamily="34" charset="0"/>
                <a:cs typeface="Times New Roman" pitchFamily="18" charset="0"/>
              </a:rPr>
              <a:t>5</a:t>
            </a:r>
            <a:r>
              <a:rPr lang="en-US" sz="3600" dirty="0">
                <a:latin typeface="Arial Narrow" panose="020B0606020202030204" pitchFamily="34" charset="0"/>
                <a:cs typeface="Times New Roman" pitchFamily="18" charset="0"/>
              </a:rPr>
              <a:t>; </a:t>
            </a:r>
            <a:r>
              <a:rPr lang="en-US" sz="3600" dirty="0" err="1">
                <a:latin typeface="Arial Narrow" panose="020B0606020202030204" pitchFamily="34" charset="0"/>
                <a:cs typeface="Times New Roman" pitchFamily="18" charset="0"/>
              </a:rPr>
              <a:t>Mariajose</a:t>
            </a:r>
            <a:r>
              <a:rPr lang="en-US" sz="3600" dirty="0">
                <a:latin typeface="Arial Narrow" panose="020B0606020202030204" pitchFamily="34" charset="0"/>
                <a:cs typeface="Times New Roman" pitchFamily="18" charset="0"/>
              </a:rPr>
              <a:t> Rojas, MD</a:t>
            </a:r>
            <a:r>
              <a:rPr lang="en-US" sz="3600" baseline="30000" dirty="0">
                <a:latin typeface="Arial Narrow" panose="020B0606020202030204" pitchFamily="34" charset="0"/>
                <a:cs typeface="Times New Roman" pitchFamily="18" charset="0"/>
              </a:rPr>
              <a:t>1</a:t>
            </a:r>
            <a:r>
              <a:rPr lang="en-US" sz="3600" dirty="0">
                <a:latin typeface="Arial Narrow" panose="020B0606020202030204" pitchFamily="34" charset="0"/>
                <a:cs typeface="Times New Roman" pitchFamily="18" charset="0"/>
              </a:rPr>
              <a:t>; Jonathan </a:t>
            </a:r>
            <a:r>
              <a:rPr lang="en-US" sz="3600" dirty="0" err="1">
                <a:latin typeface="Arial Narrow" panose="020B0606020202030204" pitchFamily="34" charset="0"/>
                <a:cs typeface="Times New Roman" pitchFamily="18" charset="0"/>
              </a:rPr>
              <a:t>Kopel</a:t>
            </a:r>
            <a:r>
              <a:rPr lang="en-US" sz="3600" dirty="0">
                <a:latin typeface="Arial Narrow" panose="020B0606020202030204" pitchFamily="34" charset="0"/>
                <a:cs typeface="Times New Roman" pitchFamily="18" charset="0"/>
              </a:rPr>
              <a:t>, PhD</a:t>
            </a:r>
            <a:r>
              <a:rPr lang="en-US" sz="3600" baseline="30000" dirty="0">
                <a:latin typeface="Arial Narrow" panose="020B0606020202030204" pitchFamily="34" charset="0"/>
                <a:cs typeface="Times New Roman" pitchFamily="18" charset="0"/>
              </a:rPr>
              <a:t>6</a:t>
            </a:r>
            <a:r>
              <a:rPr lang="en-US" sz="3600" dirty="0">
                <a:latin typeface="Arial Narrow" panose="020B0606020202030204" pitchFamily="34" charset="0"/>
                <a:cs typeface="Times New Roman" pitchFamily="18" charset="0"/>
              </a:rPr>
              <a:t>; </a:t>
            </a:r>
            <a:r>
              <a:rPr lang="en-US" sz="3600" dirty="0" err="1">
                <a:latin typeface="Arial Narrow" panose="020B0606020202030204" pitchFamily="34" charset="0"/>
                <a:cs typeface="Times New Roman" pitchFamily="18" charset="0"/>
              </a:rPr>
              <a:t>Sonali</a:t>
            </a:r>
            <a:r>
              <a:rPr lang="en-US" sz="3600" dirty="0">
                <a:latin typeface="Arial Narrow" panose="020B0606020202030204" pitchFamily="34" charset="0"/>
                <a:cs typeface="Times New Roman" pitchFamily="18" charset="0"/>
              </a:rPr>
              <a:t> Sachdeva, MBBS</a:t>
            </a:r>
            <a:r>
              <a:rPr lang="en-US" sz="3600" baseline="30000" dirty="0">
                <a:latin typeface="Arial Narrow" panose="020B0606020202030204" pitchFamily="34" charset="0"/>
                <a:cs typeface="Times New Roman" pitchFamily="18" charset="0"/>
              </a:rPr>
              <a:t>7</a:t>
            </a:r>
            <a:r>
              <a:rPr lang="en-US" sz="3600" dirty="0">
                <a:latin typeface="Arial Narrow" panose="020B0606020202030204" pitchFamily="34" charset="0"/>
                <a:cs typeface="Times New Roman" pitchFamily="18" charset="0"/>
              </a:rPr>
              <a:t>; Mark M Aloysius</a:t>
            </a:r>
            <a:r>
              <a:rPr lang="en-US" sz="3600" baseline="30000" dirty="0">
                <a:latin typeface="Arial Narrow" panose="020B0606020202030204" pitchFamily="34" charset="0"/>
                <a:cs typeface="Times New Roman" pitchFamily="18" charset="0"/>
              </a:rPr>
              <a:t>4</a:t>
            </a:r>
            <a:r>
              <a:rPr lang="en-US" sz="3600" dirty="0">
                <a:latin typeface="Arial Narrow" panose="020B0606020202030204" pitchFamily="34" charset="0"/>
                <a:cs typeface="Times New Roman" pitchFamily="18" charset="0"/>
              </a:rPr>
              <a:t>; Benjamin </a:t>
            </a:r>
            <a:r>
              <a:rPr lang="en-US" sz="3600" dirty="0" err="1">
                <a:latin typeface="Arial Narrow" panose="020B0606020202030204" pitchFamily="34" charset="0"/>
                <a:cs typeface="Times New Roman" pitchFamily="18" charset="0"/>
              </a:rPr>
              <a:t>Tharian</a:t>
            </a:r>
            <a:r>
              <a:rPr lang="en-US" sz="3600" dirty="0">
                <a:latin typeface="Arial Narrow" panose="020B0606020202030204" pitchFamily="34" charset="0"/>
                <a:cs typeface="Times New Roman" pitchFamily="18" charset="0"/>
              </a:rPr>
              <a:t>, MD</a:t>
            </a:r>
            <a:r>
              <a:rPr lang="en-US" sz="3600" baseline="30000" dirty="0">
                <a:latin typeface="Arial Narrow" panose="020B0606020202030204" pitchFamily="34" charset="0"/>
                <a:cs typeface="Times New Roman" pitchFamily="18" charset="0"/>
              </a:rPr>
              <a:t>2</a:t>
            </a:r>
            <a:r>
              <a:rPr lang="en-US" sz="3600" dirty="0">
                <a:latin typeface="Arial Narrow" panose="020B0606020202030204" pitchFamily="34" charset="0"/>
                <a:cs typeface="Times New Roman" pitchFamily="18" charset="0"/>
              </a:rPr>
              <a:t>; and Neil Sharma, MD</a:t>
            </a:r>
            <a:r>
              <a:rPr lang="en-US" sz="3600" baseline="30000" dirty="0">
                <a:latin typeface="Arial Narrow" panose="020B0606020202030204" pitchFamily="34" charset="0"/>
                <a:cs typeface="Times New Roman" pitchFamily="18" charset="0"/>
              </a:rPr>
              <a:t>1</a:t>
            </a:r>
            <a:br>
              <a:rPr lang="en-US" sz="3600" baseline="30000" dirty="0">
                <a:latin typeface="Arial Narrow" panose="020B0606020202030204" pitchFamily="34" charset="0"/>
                <a:cs typeface="Times New Roman" pitchFamily="18" charset="0"/>
              </a:rPr>
            </a:br>
            <a:r>
              <a:rPr lang="en-US" sz="2200" baseline="30000" dirty="0">
                <a:latin typeface="Arial Narrow" panose="020B0606020202030204" pitchFamily="34" charset="0"/>
                <a:cs typeface="Times New Roman" pitchFamily="18" charset="0"/>
              </a:rPr>
              <a:t>1</a:t>
            </a:r>
            <a:r>
              <a:rPr lang="en-US" sz="2200" dirty="0">
                <a:latin typeface="Arial Narrow" panose="020B0606020202030204" pitchFamily="34" charset="0"/>
                <a:cs typeface="Times New Roman" pitchFamily="18" charset="0"/>
              </a:rPr>
              <a:t>Parkview Cancer Institute, Fort Wayne, IN, </a:t>
            </a:r>
            <a:r>
              <a:rPr lang="en-US" sz="2200" baseline="30000" dirty="0">
                <a:latin typeface="Arial Narrow" panose="020B0606020202030204" pitchFamily="34" charset="0"/>
                <a:cs typeface="Times New Roman" pitchFamily="18" charset="0"/>
              </a:rPr>
              <a:t>2</a:t>
            </a:r>
            <a:r>
              <a:rPr lang="en-US" sz="2200" dirty="0">
                <a:latin typeface="Arial Narrow" panose="020B0606020202030204" pitchFamily="34" charset="0"/>
                <a:cs typeface="Times New Roman" pitchFamily="18" charset="0"/>
              </a:rPr>
              <a:t>University of Arkansas for Medical Sciences, Little Rock, AR, </a:t>
            </a:r>
            <a:r>
              <a:rPr lang="en-US" sz="2200" baseline="30000" dirty="0">
                <a:latin typeface="Arial Narrow" panose="020B0606020202030204" pitchFamily="34" charset="0"/>
                <a:cs typeface="Times New Roman" pitchFamily="18" charset="0"/>
              </a:rPr>
              <a:t>3</a:t>
            </a:r>
            <a:r>
              <a:rPr lang="en-US" sz="2200" dirty="0">
                <a:latin typeface="Arial Narrow" panose="020B0606020202030204" pitchFamily="34" charset="0"/>
                <a:cs typeface="Times New Roman" pitchFamily="18" charset="0"/>
              </a:rPr>
              <a:t>Creighton University School of Medicine, </a:t>
            </a:r>
            <a:r>
              <a:rPr lang="en-US" sz="2200" baseline="30000" dirty="0">
                <a:latin typeface="Arial Narrow" panose="020B0606020202030204" pitchFamily="34" charset="0"/>
                <a:cs typeface="Times New Roman" pitchFamily="18" charset="0"/>
              </a:rPr>
              <a:t>4</a:t>
            </a:r>
            <a:r>
              <a:rPr lang="en-US" sz="2200" dirty="0">
                <a:latin typeface="Arial Narrow" panose="020B0606020202030204" pitchFamily="34" charset="0"/>
                <a:cs typeface="Times New Roman" pitchFamily="18" charset="0"/>
              </a:rPr>
              <a:t>Wright School of Medicine, </a:t>
            </a:r>
            <a:r>
              <a:rPr lang="en-US" sz="2200" baseline="30000" dirty="0">
                <a:latin typeface="Arial Narrow" panose="020B0606020202030204" pitchFamily="34" charset="0"/>
                <a:cs typeface="Times New Roman" pitchFamily="18" charset="0"/>
              </a:rPr>
              <a:t>5</a:t>
            </a:r>
            <a:r>
              <a:rPr lang="en-US" sz="2200" dirty="0">
                <a:latin typeface="Arial Narrow" panose="020B0606020202030204" pitchFamily="34" charset="0"/>
                <a:cs typeface="Times New Roman" pitchFamily="18" charset="0"/>
              </a:rPr>
              <a:t>UNTHSC school of Medicine, </a:t>
            </a:r>
            <a:r>
              <a:rPr lang="en-US" sz="2200" baseline="30000" dirty="0">
                <a:latin typeface="Arial Narrow" panose="020B0606020202030204" pitchFamily="34" charset="0"/>
                <a:cs typeface="Times New Roman" pitchFamily="18" charset="0"/>
              </a:rPr>
              <a:t>6</a:t>
            </a:r>
            <a:r>
              <a:rPr lang="en-US" sz="2200" dirty="0">
                <a:latin typeface="Arial Narrow" panose="020B0606020202030204" pitchFamily="34" charset="0"/>
                <a:cs typeface="Times New Roman" pitchFamily="18" charset="0"/>
              </a:rPr>
              <a:t>Texas Tech University Health Sciences and </a:t>
            </a:r>
            <a:r>
              <a:rPr lang="en-US" sz="2200" baseline="30000" dirty="0">
                <a:latin typeface="Arial Narrow" panose="020B0606020202030204" pitchFamily="34" charset="0"/>
                <a:cs typeface="Times New Roman" pitchFamily="18" charset="0"/>
              </a:rPr>
              <a:t>7</a:t>
            </a:r>
            <a:r>
              <a:rPr lang="en-US" sz="2200" dirty="0">
                <a:latin typeface="Arial Narrow" panose="020B0606020202030204" pitchFamily="34" charset="0"/>
                <a:cs typeface="Times New Roman" pitchFamily="18" charset="0"/>
              </a:rPr>
              <a:t>Boston University Medical Center, </a:t>
            </a:r>
            <a:br>
              <a:rPr lang="en-US" sz="3100" dirty="0">
                <a:latin typeface="Arial Narrow" panose="020B0606020202030204" pitchFamily="34" charset="0"/>
                <a:cs typeface="Times New Roman" pitchFamily="18" charset="0"/>
              </a:rPr>
            </a:br>
            <a:endParaRPr lang="en-US" sz="2700" baseline="30000" dirty="0">
              <a:latin typeface="Arial Narrow" panose="020B0606020202030204" pitchFamily="34" charset="0"/>
              <a:cs typeface="Times New Roman" pitchFamily="18" charset="0"/>
            </a:endParaRPr>
          </a:p>
        </p:txBody>
      </p:sp>
      <p:grpSp>
        <p:nvGrpSpPr>
          <p:cNvPr id="5" name="Group 43"/>
          <p:cNvGrpSpPr>
            <a:grpSpLocks/>
          </p:cNvGrpSpPr>
          <p:nvPr/>
        </p:nvGrpSpPr>
        <p:grpSpPr bwMode="auto">
          <a:xfrm>
            <a:off x="824593" y="2862276"/>
            <a:ext cx="31269214" cy="284747"/>
            <a:chOff x="986" y="538"/>
            <a:chExt cx="30643" cy="1299"/>
          </a:xfrm>
          <a:solidFill>
            <a:schemeClr val="accent1"/>
          </a:solidFill>
        </p:grpSpPr>
        <p:sp>
          <p:nvSpPr>
            <p:cNvPr id="6" name="Rectangle 44"/>
            <p:cNvSpPr>
              <a:spLocks noChangeArrowheads="1"/>
            </p:cNvSpPr>
            <p:nvPr/>
          </p:nvSpPr>
          <p:spPr bwMode="auto">
            <a:xfrm>
              <a:off x="30823" y="538"/>
              <a:ext cx="806" cy="806"/>
            </a:xfrm>
            <a:prstGeom prst="rect">
              <a:avLst/>
            </a:prstGeom>
            <a:grpFill/>
            <a:ln w="12700">
              <a:solidFill>
                <a:schemeClr val="tx1"/>
              </a:solidFill>
              <a:miter lim="800000"/>
              <a:headEnd/>
              <a:tailEnd/>
            </a:ln>
          </p:spPr>
          <p:txBody>
            <a:bodyPr wrap="none" lIns="511650" tIns="255830" rIns="511650" bIns="255830" anchor="ctr"/>
            <a:lstStyle/>
            <a:p>
              <a:pPr algn="ctr" defTabSz="2978534" fontAlgn="auto">
                <a:spcBef>
                  <a:spcPts val="0"/>
                </a:spcBef>
                <a:spcAft>
                  <a:spcPts val="0"/>
                </a:spcAft>
                <a:defRPr/>
              </a:pPr>
              <a:endParaRPr lang="en-US" sz="7800" dirty="0">
                <a:latin typeface="Times New Roman" pitchFamily="18" charset="0"/>
                <a:cs typeface="Times New Roman" pitchFamily="18" charset="0"/>
              </a:endParaRPr>
            </a:p>
          </p:txBody>
        </p:sp>
        <p:sp>
          <p:nvSpPr>
            <p:cNvPr id="7" name="Rectangle 45"/>
            <p:cNvSpPr>
              <a:spLocks noChangeArrowheads="1"/>
            </p:cNvSpPr>
            <p:nvPr/>
          </p:nvSpPr>
          <p:spPr bwMode="auto">
            <a:xfrm>
              <a:off x="986" y="538"/>
              <a:ext cx="29825" cy="806"/>
            </a:xfrm>
            <a:prstGeom prst="rect">
              <a:avLst/>
            </a:prstGeom>
            <a:grpFill/>
            <a:ln w="12700">
              <a:solidFill>
                <a:schemeClr val="tx1"/>
              </a:solidFill>
              <a:miter lim="800000"/>
              <a:headEnd/>
              <a:tailEnd/>
            </a:ln>
          </p:spPr>
          <p:txBody>
            <a:bodyPr wrap="none" lIns="511650" tIns="255830" rIns="511650" bIns="255830" anchor="ctr"/>
            <a:lstStyle/>
            <a:p>
              <a:pPr algn="ctr" defTabSz="2978534" fontAlgn="auto">
                <a:spcBef>
                  <a:spcPts val="0"/>
                </a:spcBef>
                <a:spcAft>
                  <a:spcPts val="0"/>
                </a:spcAft>
                <a:defRPr/>
              </a:pPr>
              <a:endParaRPr lang="en-US" sz="7800" dirty="0">
                <a:latin typeface="Times New Roman" pitchFamily="18" charset="0"/>
                <a:cs typeface="Times New Roman" pitchFamily="18" charset="0"/>
              </a:endParaRPr>
            </a:p>
          </p:txBody>
        </p:sp>
        <p:sp>
          <p:nvSpPr>
            <p:cNvPr id="8" name="Rectangle 46"/>
            <p:cNvSpPr>
              <a:spLocks noChangeArrowheads="1"/>
            </p:cNvSpPr>
            <p:nvPr/>
          </p:nvSpPr>
          <p:spPr bwMode="auto">
            <a:xfrm>
              <a:off x="986" y="1344"/>
              <a:ext cx="29825" cy="493"/>
            </a:xfrm>
            <a:prstGeom prst="rect">
              <a:avLst/>
            </a:prstGeom>
            <a:grpFill/>
            <a:ln w="12700">
              <a:solidFill>
                <a:schemeClr val="tx1"/>
              </a:solidFill>
              <a:miter lim="800000"/>
              <a:headEnd/>
              <a:tailEnd/>
            </a:ln>
          </p:spPr>
          <p:txBody>
            <a:bodyPr wrap="none" lIns="511650" tIns="255830" rIns="511650" bIns="255830" anchor="ctr"/>
            <a:lstStyle/>
            <a:p>
              <a:pPr algn="ctr" defTabSz="2978534" fontAlgn="auto">
                <a:spcBef>
                  <a:spcPts val="0"/>
                </a:spcBef>
                <a:spcAft>
                  <a:spcPts val="0"/>
                </a:spcAft>
                <a:defRPr/>
              </a:pPr>
              <a:endParaRPr lang="en-US" sz="7800" dirty="0">
                <a:latin typeface="Times New Roman" pitchFamily="18" charset="0"/>
                <a:cs typeface="Times New Roman" pitchFamily="18" charset="0"/>
              </a:endParaRPr>
            </a:p>
          </p:txBody>
        </p:sp>
        <p:sp>
          <p:nvSpPr>
            <p:cNvPr id="9" name="Rectangle 47"/>
            <p:cNvSpPr>
              <a:spLocks noChangeArrowheads="1"/>
            </p:cNvSpPr>
            <p:nvPr/>
          </p:nvSpPr>
          <p:spPr bwMode="auto">
            <a:xfrm>
              <a:off x="30823" y="1350"/>
              <a:ext cx="806" cy="481"/>
            </a:xfrm>
            <a:prstGeom prst="rect">
              <a:avLst/>
            </a:prstGeom>
            <a:grpFill/>
            <a:ln w="12700">
              <a:solidFill>
                <a:schemeClr val="tx1"/>
              </a:solidFill>
              <a:miter lim="800000"/>
              <a:headEnd/>
              <a:tailEnd/>
            </a:ln>
          </p:spPr>
          <p:txBody>
            <a:bodyPr wrap="none" lIns="511650" tIns="255830" rIns="511650" bIns="255830" anchor="ctr"/>
            <a:lstStyle/>
            <a:p>
              <a:pPr algn="ctr" defTabSz="2978534" fontAlgn="auto">
                <a:spcBef>
                  <a:spcPts val="0"/>
                </a:spcBef>
                <a:spcAft>
                  <a:spcPts val="0"/>
                </a:spcAft>
                <a:defRPr/>
              </a:pPr>
              <a:endParaRPr lang="en-US" sz="7800" dirty="0">
                <a:latin typeface="Times New Roman" pitchFamily="18" charset="0"/>
                <a:cs typeface="Times New Roman" pitchFamily="18" charset="0"/>
              </a:endParaRPr>
            </a:p>
          </p:txBody>
        </p:sp>
      </p:grpSp>
      <p:sp>
        <p:nvSpPr>
          <p:cNvPr id="12" name="Rectangle 7"/>
          <p:cNvSpPr>
            <a:spLocks noChangeArrowheads="1"/>
          </p:cNvSpPr>
          <p:nvPr/>
        </p:nvSpPr>
        <p:spPr bwMode="auto">
          <a:xfrm>
            <a:off x="477186" y="4343400"/>
            <a:ext cx="6761814" cy="4166752"/>
          </a:xfrm>
          <a:prstGeom prst="rect">
            <a:avLst/>
          </a:prstGeom>
          <a:noFill/>
          <a:ln>
            <a:noFill/>
          </a:ln>
        </p:spPr>
        <p:txBody>
          <a:bodyPr lIns="297576" tIns="148791" rIns="297576" bIns="148791"/>
          <a:lstStyle/>
          <a:p>
            <a:pPr defTabSz="2977955" fontAlgn="auto">
              <a:spcBef>
                <a:spcPts val="0"/>
              </a:spcBef>
              <a:spcAft>
                <a:spcPts val="0"/>
              </a:spcAft>
              <a:tabLst>
                <a:tab pos="3910133" algn="l"/>
              </a:tabLst>
              <a:defRPr/>
            </a:pPr>
            <a:endParaRPr lang="en-US" sz="2400" dirty="0"/>
          </a:p>
          <a:p>
            <a:r>
              <a:rPr lang="en-US" sz="2400" dirty="0"/>
              <a:t>Acute colonic volvulus (ACV) is a gastrointestinal emergency that results from the torsion of a segment of the</a:t>
            </a:r>
          </a:p>
          <a:p>
            <a:r>
              <a:rPr lang="en-US" sz="2400" dirty="0"/>
              <a:t>colon either at the level of the sigmoid colon or cecum</a:t>
            </a:r>
          </a:p>
          <a:p>
            <a:pPr defTabSz="2977955" fontAlgn="auto">
              <a:spcBef>
                <a:spcPts val="0"/>
              </a:spcBef>
              <a:spcAft>
                <a:spcPts val="0"/>
              </a:spcAft>
              <a:tabLst>
                <a:tab pos="3910133" algn="l"/>
              </a:tabLst>
              <a:defRPr/>
            </a:pPr>
            <a:endParaRPr lang="en-US" sz="2400" dirty="0"/>
          </a:p>
          <a:p>
            <a:r>
              <a:rPr lang="en-US" sz="2400" dirty="0"/>
              <a:t>The data about endoscopy utilization in a gastrointestinal emergency during the pandemic such as ACV is unclear.</a:t>
            </a:r>
          </a:p>
          <a:p>
            <a:pPr marL="299146" indent="-299146" defTabSz="2977955" fontAlgn="auto">
              <a:spcBef>
                <a:spcPts val="0"/>
              </a:spcBef>
              <a:spcAft>
                <a:spcPts val="0"/>
              </a:spcAft>
              <a:buFont typeface="+mj-lt"/>
              <a:buAutoNum type="arabicParenR"/>
              <a:defRPr/>
            </a:pPr>
            <a:endParaRPr lang="en-US" sz="2000" dirty="0">
              <a:latin typeface="Times New Roman" pitchFamily="18" charset="0"/>
              <a:cs typeface="Times New Roman" pitchFamily="18" charset="0"/>
            </a:endParaRPr>
          </a:p>
        </p:txBody>
      </p:sp>
      <p:sp>
        <p:nvSpPr>
          <p:cNvPr id="13318" name="Rectangle 11"/>
          <p:cNvSpPr>
            <a:spLocks noChangeArrowheads="1"/>
          </p:cNvSpPr>
          <p:nvPr/>
        </p:nvSpPr>
        <p:spPr bwMode="auto">
          <a:xfrm>
            <a:off x="20034515" y="3429000"/>
            <a:ext cx="4267200" cy="533400"/>
          </a:xfrm>
          <a:prstGeom prst="rect">
            <a:avLst/>
          </a:prstGeom>
          <a:noFill/>
          <a:ln w="9525">
            <a:noFill/>
            <a:miter lim="800000"/>
            <a:headEnd/>
            <a:tailEnd/>
          </a:ln>
        </p:spPr>
        <p:txBody>
          <a:bodyPr lIns="297576" tIns="148791" rIns="297576" bIns="148791"/>
          <a:lstStyle/>
          <a:p>
            <a:pPr marL="1530350" indent="-1530350" defTabSz="2978150">
              <a:lnSpc>
                <a:spcPct val="90000"/>
              </a:lnSpc>
              <a:spcBef>
                <a:spcPct val="20000"/>
              </a:spcBef>
              <a:buClr>
                <a:schemeClr val="bg2"/>
              </a:buClr>
              <a:buSzPct val="70000"/>
            </a:pPr>
            <a:r>
              <a:rPr lang="en-US" sz="4200" dirty="0">
                <a:solidFill>
                  <a:schemeClr val="tx2"/>
                </a:solidFill>
                <a:latin typeface="Futura Md BT"/>
                <a:cs typeface="Times New Roman" pitchFamily="18" charset="0"/>
              </a:rPr>
              <a:t>TABLES</a:t>
            </a:r>
          </a:p>
        </p:txBody>
      </p:sp>
      <p:sp>
        <p:nvSpPr>
          <p:cNvPr id="13320" name="Rectangle 29"/>
          <p:cNvSpPr>
            <a:spLocks noChangeArrowheads="1"/>
          </p:cNvSpPr>
          <p:nvPr/>
        </p:nvSpPr>
        <p:spPr bwMode="auto">
          <a:xfrm>
            <a:off x="26365200" y="3048000"/>
            <a:ext cx="4256705" cy="720725"/>
          </a:xfrm>
          <a:prstGeom prst="rect">
            <a:avLst/>
          </a:prstGeom>
          <a:noFill/>
          <a:ln w="9525">
            <a:noFill/>
            <a:miter lim="800000"/>
            <a:headEnd/>
            <a:tailEnd/>
          </a:ln>
        </p:spPr>
        <p:txBody>
          <a:bodyPr lIns="297576" tIns="148791" rIns="297576" bIns="148791"/>
          <a:lstStyle/>
          <a:p>
            <a:pPr marL="1530350" indent="-1530350" defTabSz="2978150">
              <a:lnSpc>
                <a:spcPct val="90000"/>
              </a:lnSpc>
              <a:spcBef>
                <a:spcPct val="20000"/>
              </a:spcBef>
              <a:buClr>
                <a:schemeClr val="bg2"/>
              </a:buClr>
              <a:buSzPct val="70000"/>
            </a:pPr>
            <a:r>
              <a:rPr lang="en-US" sz="4200" dirty="0">
                <a:solidFill>
                  <a:schemeClr val="tx2"/>
                </a:solidFill>
                <a:latin typeface="Futura Md BT"/>
                <a:cs typeface="Times New Roman" pitchFamily="18" charset="0"/>
              </a:rPr>
              <a:t>RESULTS</a:t>
            </a:r>
            <a:r>
              <a:rPr lang="en-US" sz="4200" dirty="0">
                <a:solidFill>
                  <a:schemeClr val="tx2"/>
                </a:solidFill>
                <a:latin typeface="Times New Roman" pitchFamily="18" charset="0"/>
                <a:cs typeface="Times New Roman" pitchFamily="18" charset="0"/>
              </a:rPr>
              <a:t>	</a:t>
            </a:r>
          </a:p>
        </p:txBody>
      </p:sp>
      <p:sp>
        <p:nvSpPr>
          <p:cNvPr id="19" name="Rectangle 30"/>
          <p:cNvSpPr>
            <a:spLocks noChangeArrowheads="1"/>
          </p:cNvSpPr>
          <p:nvPr/>
        </p:nvSpPr>
        <p:spPr bwMode="auto">
          <a:xfrm>
            <a:off x="24231600" y="3695700"/>
            <a:ext cx="7754937" cy="7278024"/>
          </a:xfrm>
          <a:prstGeom prst="rect">
            <a:avLst/>
          </a:prstGeom>
          <a:noFill/>
          <a:ln>
            <a:noFill/>
          </a:ln>
        </p:spPr>
        <p:txBody>
          <a:bodyPr lIns="297576" tIns="148791" rIns="297576" bIns="148791"/>
          <a:lstStyle/>
          <a:p>
            <a:br>
              <a:rPr lang="en-US" sz="2000" dirty="0"/>
            </a:br>
            <a:r>
              <a:rPr lang="en-US" sz="2400" dirty="0"/>
              <a:t>A total of 5,624 patients were hospitalized with ACV in 2020 compared to 21,119 patients in 2019 with a</a:t>
            </a:r>
          </a:p>
          <a:p>
            <a:r>
              <a:rPr lang="en-US" sz="2400" dirty="0"/>
              <a:t>reduction of 73.4%. Comorbidities of these patients at presentation, laboratory findings, and clinical</a:t>
            </a:r>
          </a:p>
          <a:p>
            <a:r>
              <a:rPr lang="en-US" sz="2400" dirty="0"/>
              <a:t>outcomes are noted in Table 1.</a:t>
            </a:r>
          </a:p>
          <a:p>
            <a:endParaRPr lang="en-US" sz="2400" dirty="0"/>
          </a:p>
          <a:p>
            <a:r>
              <a:rPr lang="en-US" sz="2400" dirty="0"/>
              <a:t>The mean age at presentation was 66.7 years (SD- 15.6 years). Patients with</a:t>
            </a:r>
          </a:p>
          <a:p>
            <a:r>
              <a:rPr lang="en-US" sz="2400" dirty="0"/>
              <a:t>obesity, chronic use of opioid medications, and laxatives had a higher risk of ACV.</a:t>
            </a:r>
          </a:p>
          <a:p>
            <a:endParaRPr lang="en-US" sz="2400" dirty="0"/>
          </a:p>
          <a:p>
            <a:r>
              <a:rPr lang="en-US" sz="2400" dirty="0"/>
              <a:t>After matching, rates of endoscopy utilization (risk ratio [RR]- 1.2 (CI- 0.77 - 1.82)), abdominal cross-sectional imaging rates (RR 0.96</a:t>
            </a:r>
          </a:p>
          <a:p>
            <a:r>
              <a:rPr lang="en-US" sz="2400" dirty="0"/>
              <a:t>(CI- 0.54 – 1.70)) did not differ between two groups. Furthermore, no change in mortality was noted in the</a:t>
            </a:r>
          </a:p>
          <a:p>
            <a:r>
              <a:rPr lang="en-US" sz="2400" dirty="0"/>
              <a:t>2020 ACV group compared to the 2019 group (RR- 1.01 (0.78 – 1.34)).</a:t>
            </a:r>
          </a:p>
          <a:p>
            <a:endParaRPr lang="en-US" sz="2000" dirty="0"/>
          </a:p>
          <a:p>
            <a:endParaRPr lang="en-US" sz="2000" dirty="0"/>
          </a:p>
          <a:p>
            <a:endParaRPr lang="en-US" sz="2000" dirty="0"/>
          </a:p>
          <a:p>
            <a:endParaRPr lang="en-US" sz="2000" dirty="0"/>
          </a:p>
          <a:p>
            <a:endParaRPr lang="en-US" sz="2000" dirty="0"/>
          </a:p>
          <a:p>
            <a:endParaRPr lang="en-US" sz="2400" dirty="0"/>
          </a:p>
          <a:p>
            <a:r>
              <a:rPr lang="en-US" sz="2400" dirty="0"/>
              <a:t>The rates of ACV reduced significantly by 73.4% in 2020 compared to 2019. Despite the potential risk of</a:t>
            </a:r>
          </a:p>
          <a:p>
            <a:r>
              <a:rPr lang="en-US" sz="2400" dirty="0"/>
              <a:t>infection transmission, the utilization of endoscopy, abdominal cross-sectional did not differ during the</a:t>
            </a:r>
          </a:p>
          <a:p>
            <a:r>
              <a:rPr lang="en-US" sz="2400" dirty="0"/>
              <a:t>pandemic.</a:t>
            </a:r>
          </a:p>
          <a:p>
            <a:endParaRPr lang="en-US" sz="2400" dirty="0"/>
          </a:p>
          <a:p>
            <a:pPr lvl="0" defTabSz="914400" fontAlgn="auto">
              <a:spcBef>
                <a:spcPts val="0"/>
              </a:spcBef>
              <a:spcAft>
                <a:spcPts val="0"/>
              </a:spcAft>
              <a:defRPr/>
            </a:pPr>
            <a:r>
              <a:rPr lang="en-US" sz="2400" dirty="0"/>
              <a:t>Chronic use of opioids continues to be a major risk factor for ACV.</a:t>
            </a:r>
          </a:p>
          <a:p>
            <a:pPr lvl="0" defTabSz="914400" fontAlgn="auto">
              <a:spcBef>
                <a:spcPts val="0"/>
              </a:spcBef>
              <a:spcAft>
                <a:spcPts val="0"/>
              </a:spcAft>
              <a:defRPr/>
            </a:pPr>
            <a:endParaRPr lang="en-US" sz="2400" dirty="0"/>
          </a:p>
          <a:p>
            <a:pPr defTabSz="914400" fontAlgn="auto">
              <a:spcBef>
                <a:spcPts val="0"/>
              </a:spcBef>
              <a:spcAft>
                <a:spcPts val="0"/>
              </a:spcAft>
              <a:defRPr/>
            </a:pPr>
            <a:r>
              <a:rPr lang="en-US" sz="2400" dirty="0"/>
              <a:t>There was no change in mortality rates in ACV 2020 compared to ACV 2019.</a:t>
            </a:r>
          </a:p>
          <a:p>
            <a:endParaRPr lang="en-US" sz="2400" dirty="0"/>
          </a:p>
          <a:p>
            <a:endParaRPr lang="en-US" sz="2000" dirty="0"/>
          </a:p>
        </p:txBody>
      </p:sp>
      <p:sp>
        <p:nvSpPr>
          <p:cNvPr id="13335" name="Rectangle 6"/>
          <p:cNvSpPr txBox="1">
            <a:spLocks noChangeArrowheads="1"/>
          </p:cNvSpPr>
          <p:nvPr/>
        </p:nvSpPr>
        <p:spPr bwMode="auto">
          <a:xfrm>
            <a:off x="1313996" y="3676650"/>
            <a:ext cx="4972050" cy="647700"/>
          </a:xfrm>
          <a:prstGeom prst="rect">
            <a:avLst/>
          </a:prstGeom>
          <a:noFill/>
          <a:ln w="9525">
            <a:noFill/>
            <a:miter lim="800000"/>
            <a:headEnd/>
            <a:tailEnd/>
          </a:ln>
        </p:spPr>
        <p:txBody>
          <a:bodyPr lIns="297795" tIns="148898" rIns="297795" bIns="148898"/>
          <a:lstStyle/>
          <a:p>
            <a:pPr>
              <a:lnSpc>
                <a:spcPct val="90000"/>
              </a:lnSpc>
              <a:spcBef>
                <a:spcPct val="20000"/>
              </a:spcBef>
            </a:pPr>
            <a:r>
              <a:rPr lang="en-US" sz="4200" dirty="0">
                <a:solidFill>
                  <a:schemeClr val="tx2"/>
                </a:solidFill>
                <a:latin typeface="Futura Md BT"/>
                <a:cs typeface="Times New Roman" pitchFamily="18" charset="0"/>
              </a:rPr>
              <a:t>BACKGROUND</a:t>
            </a:r>
          </a:p>
        </p:txBody>
      </p:sp>
      <p:sp>
        <p:nvSpPr>
          <p:cNvPr id="13567" name="Rectangle 24"/>
          <p:cNvSpPr>
            <a:spLocks noChangeArrowheads="1"/>
          </p:cNvSpPr>
          <p:nvPr/>
        </p:nvSpPr>
        <p:spPr bwMode="auto">
          <a:xfrm>
            <a:off x="1104900" y="11806238"/>
            <a:ext cx="3771900" cy="919162"/>
          </a:xfrm>
          <a:prstGeom prst="rect">
            <a:avLst/>
          </a:prstGeom>
          <a:noFill/>
          <a:ln w="9525">
            <a:noFill/>
            <a:miter lim="800000"/>
            <a:headEnd/>
            <a:tailEnd/>
          </a:ln>
        </p:spPr>
        <p:txBody>
          <a:bodyPr lIns="297576" tIns="148791" rIns="297576" bIns="148791"/>
          <a:lstStyle/>
          <a:p>
            <a:pPr marL="419100" indent="-419100" defTabSz="2978150">
              <a:lnSpc>
                <a:spcPct val="90000"/>
              </a:lnSpc>
              <a:spcBef>
                <a:spcPct val="20000"/>
              </a:spcBef>
              <a:buClr>
                <a:schemeClr val="hlink"/>
              </a:buClr>
              <a:buFont typeface="Wingdings" pitchFamily="2" charset="2"/>
              <a:buChar char="§"/>
            </a:pPr>
            <a:endParaRPr lang="en-US" sz="1900" dirty="0">
              <a:latin typeface="Times New Roman" pitchFamily="18" charset="0"/>
              <a:cs typeface="Times New Roman" pitchFamily="18" charset="0"/>
            </a:endParaRPr>
          </a:p>
        </p:txBody>
      </p:sp>
      <p:grpSp>
        <p:nvGrpSpPr>
          <p:cNvPr id="36" name="Group 43"/>
          <p:cNvGrpSpPr>
            <a:grpSpLocks/>
          </p:cNvGrpSpPr>
          <p:nvPr/>
        </p:nvGrpSpPr>
        <p:grpSpPr bwMode="auto">
          <a:xfrm>
            <a:off x="991117" y="18720364"/>
            <a:ext cx="30763028" cy="152400"/>
            <a:chOff x="986" y="538"/>
            <a:chExt cx="30643" cy="1299"/>
          </a:xfrm>
          <a:solidFill>
            <a:schemeClr val="accent1"/>
          </a:solidFill>
        </p:grpSpPr>
        <p:sp>
          <p:nvSpPr>
            <p:cNvPr id="39" name="Rectangle 44"/>
            <p:cNvSpPr>
              <a:spLocks noChangeArrowheads="1"/>
            </p:cNvSpPr>
            <p:nvPr/>
          </p:nvSpPr>
          <p:spPr bwMode="auto">
            <a:xfrm>
              <a:off x="30823" y="538"/>
              <a:ext cx="806" cy="806"/>
            </a:xfrm>
            <a:prstGeom prst="rect">
              <a:avLst/>
            </a:prstGeom>
            <a:grpFill/>
            <a:ln w="12700">
              <a:solidFill>
                <a:schemeClr val="tx1"/>
              </a:solidFill>
              <a:miter lim="800000"/>
              <a:headEnd/>
              <a:tailEnd/>
            </a:ln>
          </p:spPr>
          <p:txBody>
            <a:bodyPr wrap="none" lIns="511650" tIns="255830" rIns="511650" bIns="255830" anchor="ctr"/>
            <a:lstStyle/>
            <a:p>
              <a:pPr algn="ctr" defTabSz="2978534" fontAlgn="auto">
                <a:spcBef>
                  <a:spcPts val="0"/>
                </a:spcBef>
                <a:spcAft>
                  <a:spcPts val="0"/>
                </a:spcAft>
                <a:defRPr/>
              </a:pPr>
              <a:endParaRPr lang="en-US" sz="7800" dirty="0">
                <a:latin typeface="Times New Roman" pitchFamily="18" charset="0"/>
                <a:cs typeface="Times New Roman" pitchFamily="18" charset="0"/>
              </a:endParaRPr>
            </a:p>
          </p:txBody>
        </p:sp>
        <p:sp>
          <p:nvSpPr>
            <p:cNvPr id="40" name="Rectangle 45"/>
            <p:cNvSpPr>
              <a:spLocks noChangeArrowheads="1"/>
            </p:cNvSpPr>
            <p:nvPr/>
          </p:nvSpPr>
          <p:spPr bwMode="auto">
            <a:xfrm>
              <a:off x="986" y="538"/>
              <a:ext cx="29825" cy="806"/>
            </a:xfrm>
            <a:prstGeom prst="rect">
              <a:avLst/>
            </a:prstGeom>
            <a:grpFill/>
            <a:ln w="12700">
              <a:solidFill>
                <a:schemeClr val="tx1"/>
              </a:solidFill>
              <a:miter lim="800000"/>
              <a:headEnd/>
              <a:tailEnd/>
            </a:ln>
          </p:spPr>
          <p:txBody>
            <a:bodyPr wrap="none" lIns="511650" tIns="255830" rIns="511650" bIns="255830" anchor="ctr"/>
            <a:lstStyle/>
            <a:p>
              <a:pPr algn="ctr" defTabSz="2978534" fontAlgn="auto">
                <a:spcBef>
                  <a:spcPts val="0"/>
                </a:spcBef>
                <a:spcAft>
                  <a:spcPts val="0"/>
                </a:spcAft>
                <a:defRPr/>
              </a:pPr>
              <a:endParaRPr lang="en-US" sz="7800" dirty="0">
                <a:latin typeface="Times New Roman" pitchFamily="18" charset="0"/>
                <a:cs typeface="Times New Roman" pitchFamily="18" charset="0"/>
              </a:endParaRPr>
            </a:p>
          </p:txBody>
        </p:sp>
        <p:sp>
          <p:nvSpPr>
            <p:cNvPr id="41" name="Rectangle 46"/>
            <p:cNvSpPr>
              <a:spLocks noChangeArrowheads="1"/>
            </p:cNvSpPr>
            <p:nvPr/>
          </p:nvSpPr>
          <p:spPr bwMode="auto">
            <a:xfrm>
              <a:off x="986" y="1344"/>
              <a:ext cx="29825" cy="493"/>
            </a:xfrm>
            <a:prstGeom prst="rect">
              <a:avLst/>
            </a:prstGeom>
            <a:grpFill/>
            <a:ln w="12700">
              <a:solidFill>
                <a:schemeClr val="tx1"/>
              </a:solidFill>
              <a:miter lim="800000"/>
              <a:headEnd/>
              <a:tailEnd/>
            </a:ln>
          </p:spPr>
          <p:txBody>
            <a:bodyPr wrap="none" lIns="511650" tIns="255830" rIns="511650" bIns="255830" anchor="ctr"/>
            <a:lstStyle/>
            <a:p>
              <a:pPr algn="ctr" defTabSz="2978534" fontAlgn="auto">
                <a:spcBef>
                  <a:spcPts val="0"/>
                </a:spcBef>
                <a:spcAft>
                  <a:spcPts val="0"/>
                </a:spcAft>
                <a:defRPr/>
              </a:pPr>
              <a:endParaRPr lang="en-US" sz="7800" dirty="0">
                <a:latin typeface="Times New Roman" pitchFamily="18" charset="0"/>
                <a:cs typeface="Times New Roman" pitchFamily="18" charset="0"/>
              </a:endParaRPr>
            </a:p>
          </p:txBody>
        </p:sp>
        <p:sp>
          <p:nvSpPr>
            <p:cNvPr id="42" name="Rectangle 47"/>
            <p:cNvSpPr>
              <a:spLocks noChangeArrowheads="1"/>
            </p:cNvSpPr>
            <p:nvPr/>
          </p:nvSpPr>
          <p:spPr bwMode="auto">
            <a:xfrm>
              <a:off x="30823" y="1350"/>
              <a:ext cx="806" cy="481"/>
            </a:xfrm>
            <a:prstGeom prst="rect">
              <a:avLst/>
            </a:prstGeom>
            <a:grpFill/>
            <a:ln w="12700">
              <a:solidFill>
                <a:schemeClr val="tx1"/>
              </a:solidFill>
              <a:miter lim="800000"/>
              <a:headEnd/>
              <a:tailEnd/>
            </a:ln>
          </p:spPr>
          <p:txBody>
            <a:bodyPr wrap="none" lIns="511650" tIns="255830" rIns="511650" bIns="255830" anchor="ctr"/>
            <a:lstStyle/>
            <a:p>
              <a:pPr algn="ctr" defTabSz="2978534" fontAlgn="auto">
                <a:spcBef>
                  <a:spcPts val="0"/>
                </a:spcBef>
                <a:spcAft>
                  <a:spcPts val="0"/>
                </a:spcAft>
                <a:defRPr/>
              </a:pPr>
              <a:endParaRPr lang="en-US" sz="7800" dirty="0">
                <a:latin typeface="Times New Roman" pitchFamily="18" charset="0"/>
                <a:cs typeface="Times New Roman" pitchFamily="18" charset="0"/>
              </a:endParaRPr>
            </a:p>
          </p:txBody>
        </p:sp>
      </p:grpSp>
      <p:sp>
        <p:nvSpPr>
          <p:cNvPr id="43" name="Rectangle 42"/>
          <p:cNvSpPr/>
          <p:nvPr/>
        </p:nvSpPr>
        <p:spPr>
          <a:xfrm>
            <a:off x="7064905" y="3328844"/>
            <a:ext cx="16992600" cy="15621000"/>
          </a:xfrm>
          <a:prstGeom prst="rect">
            <a:avLst/>
          </a:pr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977955" fontAlgn="auto">
              <a:spcBef>
                <a:spcPts val="0"/>
              </a:spcBef>
              <a:spcAft>
                <a:spcPts val="0"/>
              </a:spcAft>
              <a:defRPr/>
            </a:pPr>
            <a:endParaRPr lang="en-US" dirty="0">
              <a:noFill/>
            </a:endParaRPr>
          </a:p>
        </p:txBody>
      </p:sp>
      <p:sp>
        <p:nvSpPr>
          <p:cNvPr id="47" name="Rectangle 29"/>
          <p:cNvSpPr>
            <a:spLocks noChangeArrowheads="1"/>
          </p:cNvSpPr>
          <p:nvPr/>
        </p:nvSpPr>
        <p:spPr bwMode="auto">
          <a:xfrm>
            <a:off x="25651618" y="11239349"/>
            <a:ext cx="4914900" cy="755650"/>
          </a:xfrm>
          <a:prstGeom prst="rect">
            <a:avLst/>
          </a:prstGeom>
          <a:noFill/>
          <a:ln>
            <a:noFill/>
          </a:ln>
        </p:spPr>
        <p:txBody>
          <a:bodyPr lIns="511650" tIns="255830" rIns="511650" bIns="255830"/>
          <a:lstStyle/>
          <a:p>
            <a:pPr marL="2632075" indent="-2632075" defTabSz="5121275" fontAlgn="auto">
              <a:lnSpc>
                <a:spcPct val="90000"/>
              </a:lnSpc>
              <a:spcBef>
                <a:spcPct val="20000"/>
              </a:spcBef>
              <a:spcAft>
                <a:spcPts val="0"/>
              </a:spcAft>
              <a:buClr>
                <a:schemeClr val="bg2"/>
              </a:buClr>
              <a:buSzPct val="70000"/>
              <a:buFont typeface="Wingdings" pitchFamily="2" charset="2"/>
              <a:buNone/>
              <a:defRPr/>
            </a:pPr>
            <a:r>
              <a:rPr lang="en-US" sz="4200" dirty="0">
                <a:solidFill>
                  <a:schemeClr val="accent1">
                    <a:lumMod val="75000"/>
                  </a:schemeClr>
                </a:solidFill>
                <a:latin typeface="Futura Md BT" pitchFamily="34" charset="0"/>
                <a:cs typeface="+mn-cs"/>
              </a:rPr>
              <a:t>CONCLUSION</a:t>
            </a:r>
          </a:p>
        </p:txBody>
      </p:sp>
      <p:sp>
        <p:nvSpPr>
          <p:cNvPr id="49" name="Rectangle 48"/>
          <p:cNvSpPr/>
          <p:nvPr/>
        </p:nvSpPr>
        <p:spPr>
          <a:xfrm>
            <a:off x="714829" y="10978431"/>
            <a:ext cx="5935209" cy="7971413"/>
          </a:xfrm>
          <a:prstGeom prst="rect">
            <a:avLst/>
          </a:prstGeom>
        </p:spPr>
        <p:txBody>
          <a:bodyPr wrap="square">
            <a:spAutoFit/>
          </a:bodyPr>
          <a:lstStyle/>
          <a:p>
            <a:endParaRPr lang="en-US" sz="2000" dirty="0"/>
          </a:p>
          <a:p>
            <a:r>
              <a:rPr lang="en-US" sz="2400" dirty="0"/>
              <a:t>All adult patients admitted with ACV in the year 2020, were compared to the ACV patients hospitalized in 2019 using TriNetX retrospective patient sample. Patients with pseudo colonic obstruction and megacolon were excluded.</a:t>
            </a:r>
          </a:p>
          <a:p>
            <a:pPr lvl="0">
              <a:buFont typeface="Wingdings" pitchFamily="2" charset="2"/>
              <a:buChar char="§"/>
            </a:pPr>
            <a:endParaRPr lang="en-US" sz="2400" dirty="0">
              <a:solidFill>
                <a:prstClr val="black"/>
              </a:solidFill>
              <a:latin typeface="Times New Roman" pitchFamily="18" charset="0"/>
              <a:cs typeface="Times New Roman" pitchFamily="18" charset="0"/>
            </a:endParaRPr>
          </a:p>
          <a:p>
            <a:endParaRPr lang="en-US" sz="2400" dirty="0"/>
          </a:p>
          <a:p>
            <a:br>
              <a:rPr lang="en-US" sz="2400" dirty="0"/>
            </a:br>
            <a:r>
              <a:rPr lang="en-US" sz="2400" dirty="0"/>
              <a:t>The primary outcomes were rates of endoscopy (sigmoidoscopy/colonoscopy) utilization and all-cause 30-day mortality.</a:t>
            </a:r>
          </a:p>
          <a:p>
            <a:r>
              <a:rPr lang="en-US" sz="2400" dirty="0"/>
              <a:t>The clinical outcomes were measured after 1:1 propensity matching of the groups based on the baseline</a:t>
            </a:r>
          </a:p>
          <a:p>
            <a:r>
              <a:rPr lang="en-US" sz="2400" dirty="0"/>
              <a:t>demographics and comorbidities.</a:t>
            </a:r>
          </a:p>
          <a:p>
            <a:endParaRPr lang="en-US" sz="2400" dirty="0"/>
          </a:p>
          <a:p>
            <a:endParaRPr lang="en-US" sz="2400" dirty="0"/>
          </a:p>
          <a:p>
            <a:endParaRPr lang="en-US" sz="2000" dirty="0"/>
          </a:p>
          <a:p>
            <a:pPr lvl="0"/>
            <a:br>
              <a:rPr lang="en-US" sz="2000" dirty="0">
                <a:solidFill>
                  <a:prstClr val="black"/>
                </a:solidFill>
                <a:latin typeface="Times New Roman" pitchFamily="18" charset="0"/>
                <a:cs typeface="Times New Roman" pitchFamily="18" charset="0"/>
              </a:rPr>
            </a:br>
            <a:endParaRPr lang="en-US" sz="2000" dirty="0">
              <a:solidFill>
                <a:prstClr val="black"/>
              </a:solidFill>
              <a:latin typeface="Times New Roman" pitchFamily="18" charset="0"/>
              <a:cs typeface="Times New Roman" pitchFamily="18" charset="0"/>
            </a:endParaRPr>
          </a:p>
        </p:txBody>
      </p:sp>
      <p:sp>
        <p:nvSpPr>
          <p:cNvPr id="50" name="Rectangle 23"/>
          <p:cNvSpPr>
            <a:spLocks noChangeArrowheads="1"/>
          </p:cNvSpPr>
          <p:nvPr/>
        </p:nvSpPr>
        <p:spPr bwMode="auto">
          <a:xfrm>
            <a:off x="1865822" y="9931981"/>
            <a:ext cx="3400453" cy="649288"/>
          </a:xfrm>
          <a:prstGeom prst="rect">
            <a:avLst/>
          </a:prstGeom>
          <a:noFill/>
          <a:ln w="9525">
            <a:noFill/>
            <a:miter lim="800000"/>
            <a:headEnd/>
            <a:tailEnd/>
          </a:ln>
        </p:spPr>
        <p:txBody>
          <a:bodyPr lIns="297576" tIns="148791" rIns="297576" bIns="148791"/>
          <a:lstStyle/>
          <a:p>
            <a:pPr marL="1530350" indent="-1530350" defTabSz="2978150">
              <a:lnSpc>
                <a:spcPct val="90000"/>
              </a:lnSpc>
              <a:spcBef>
                <a:spcPct val="20000"/>
              </a:spcBef>
              <a:buClr>
                <a:schemeClr val="bg2"/>
              </a:buClr>
              <a:buSzPct val="70000"/>
            </a:pPr>
            <a:r>
              <a:rPr lang="en-US" sz="4200" dirty="0">
                <a:solidFill>
                  <a:schemeClr val="tx2"/>
                </a:solidFill>
                <a:latin typeface="Futura Md BT"/>
                <a:cs typeface="Times New Roman" pitchFamily="18" charset="0"/>
              </a:rPr>
              <a:t>METHODS</a:t>
            </a:r>
          </a:p>
        </p:txBody>
      </p:sp>
      <p:sp>
        <p:nvSpPr>
          <p:cNvPr id="58" name="Rectangle 57"/>
          <p:cNvSpPr/>
          <p:nvPr/>
        </p:nvSpPr>
        <p:spPr>
          <a:xfrm>
            <a:off x="19527838" y="6637942"/>
            <a:ext cx="4703762" cy="2215991"/>
          </a:xfrm>
          <a:prstGeom prst="rect">
            <a:avLst/>
          </a:prstGeom>
        </p:spPr>
        <p:txBody>
          <a:bodyPr wrap="square">
            <a:spAutoFit/>
          </a:bodyPr>
          <a:lstStyle/>
          <a:p>
            <a:r>
              <a:rPr lang="en-US" sz="2400" b="1" dirty="0"/>
              <a:t>Table 1:</a:t>
            </a:r>
            <a:r>
              <a:rPr lang="en-US" sz="2400" dirty="0"/>
              <a:t> Baseline characteristics and clinical outcomes in acute colonic volvulus (ACV) patients in 2020 compared to ACV patients in 2019 </a:t>
            </a:r>
          </a:p>
          <a:p>
            <a:endParaRPr lang="en-US" sz="1800" dirty="0"/>
          </a:p>
        </p:txBody>
      </p:sp>
      <p:sp>
        <p:nvSpPr>
          <p:cNvPr id="59" name="TextBox 58"/>
          <p:cNvSpPr txBox="1"/>
          <p:nvPr/>
        </p:nvSpPr>
        <p:spPr>
          <a:xfrm>
            <a:off x="19749675" y="14354421"/>
            <a:ext cx="4307830" cy="2677656"/>
          </a:xfrm>
          <a:prstGeom prst="rect">
            <a:avLst/>
          </a:prstGeom>
          <a:noFill/>
        </p:spPr>
        <p:txBody>
          <a:bodyPr wrap="square" rtlCol="0">
            <a:spAutoFit/>
          </a:bodyPr>
          <a:lstStyle/>
          <a:p>
            <a:r>
              <a:rPr lang="en-US" sz="2400" b="1" dirty="0"/>
              <a:t>Table 2:</a:t>
            </a:r>
            <a:r>
              <a:rPr lang="en-US" sz="2400" dirty="0"/>
              <a:t> Clinical Outcomes in the subgroup analysis based on patients with acute colonic volvulus (ACV) in 2020 to ACV in 2019 after propensity matching </a:t>
            </a:r>
          </a:p>
          <a:p>
            <a:endParaRPr lang="en-US" sz="2400" dirty="0"/>
          </a:p>
        </p:txBody>
      </p:sp>
      <p:sp>
        <p:nvSpPr>
          <p:cNvPr id="13699" name="Rectangle 387"/>
          <p:cNvSpPr>
            <a:spLocks noChangeArrowheads="1"/>
          </p:cNvSpPr>
          <p:nvPr/>
        </p:nvSpPr>
        <p:spPr bwMode="auto">
          <a:xfrm>
            <a:off x="24991219" y="16034015"/>
            <a:ext cx="6995318"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31775" marR="0" lvl="0" indent="-231775" algn="l" defTabSz="29765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a:t>
            </a:r>
            <a:endParaRPr kumimoji="0" lang="en-US" sz="1000" b="0" i="0" u="none" strike="noStrike" cap="none" normalizeH="0" baseline="0" dirty="0">
              <a:ln>
                <a:noFill/>
              </a:ln>
              <a:solidFill>
                <a:schemeClr val="tx1"/>
              </a:solidFill>
              <a:effectLst/>
              <a:latin typeface="Times New Roman" pitchFamily="18" charset="0"/>
              <a:cs typeface="Times New Roman" pitchFamily="18" charset="0"/>
            </a:endParaRPr>
          </a:p>
        </p:txBody>
      </p:sp>
      <p:pic>
        <p:nvPicPr>
          <p:cNvPr id="45" name="Picture 7" descr="Logo&#10;&#10;Description automatically generated">
            <a:extLst>
              <a:ext uri="{FF2B5EF4-FFF2-40B4-BE49-F238E27FC236}">
                <a16:creationId xmlns:a16="http://schemas.microsoft.com/office/drawing/2014/main" id="{B53F4957-58EE-3B4E-A065-61B13EE030EC}"/>
              </a:ext>
            </a:extLst>
          </p:cNvPr>
          <p:cNvPicPr>
            <a:picLocks noChangeAspect="1"/>
          </p:cNvPicPr>
          <p:nvPr/>
        </p:nvPicPr>
        <p:blipFill>
          <a:blip r:embed="rId3"/>
          <a:stretch>
            <a:fillRect/>
          </a:stretch>
        </p:blipFill>
        <p:spPr>
          <a:xfrm>
            <a:off x="275561" y="257044"/>
            <a:ext cx="4865934" cy="976725"/>
          </a:xfrm>
          <a:prstGeom prst="rect">
            <a:avLst/>
          </a:prstGeom>
        </p:spPr>
      </p:pic>
      <p:pic>
        <p:nvPicPr>
          <p:cNvPr id="17" name="Picture 16" descr="Table&#10;&#10;Description automatically generated">
            <a:extLst>
              <a:ext uri="{FF2B5EF4-FFF2-40B4-BE49-F238E27FC236}">
                <a16:creationId xmlns:a16="http://schemas.microsoft.com/office/drawing/2014/main" id="{46AF5F3A-125F-D646-8B02-377AC78942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5731" y="3626595"/>
            <a:ext cx="12149663" cy="10140855"/>
          </a:xfrm>
          <a:prstGeom prst="rect">
            <a:avLst/>
          </a:prstGeom>
        </p:spPr>
      </p:pic>
      <p:sp>
        <p:nvSpPr>
          <p:cNvPr id="51" name="Rectangle 29">
            <a:extLst>
              <a:ext uri="{FF2B5EF4-FFF2-40B4-BE49-F238E27FC236}">
                <a16:creationId xmlns:a16="http://schemas.microsoft.com/office/drawing/2014/main" id="{39919F6E-0F5C-D54C-8660-394006EA01B5}"/>
              </a:ext>
            </a:extLst>
          </p:cNvPr>
          <p:cNvSpPr>
            <a:spLocks noChangeArrowheads="1"/>
          </p:cNvSpPr>
          <p:nvPr/>
        </p:nvSpPr>
        <p:spPr bwMode="auto">
          <a:xfrm>
            <a:off x="25814178" y="16725749"/>
            <a:ext cx="4914900" cy="755650"/>
          </a:xfrm>
          <a:prstGeom prst="rect">
            <a:avLst/>
          </a:prstGeom>
          <a:noFill/>
          <a:ln>
            <a:noFill/>
          </a:ln>
        </p:spPr>
        <p:txBody>
          <a:bodyPr lIns="511650" tIns="255830" rIns="511650" bIns="255830"/>
          <a:lstStyle/>
          <a:p>
            <a:pPr marL="2632075" indent="-2632075" defTabSz="5121275" fontAlgn="auto">
              <a:lnSpc>
                <a:spcPct val="90000"/>
              </a:lnSpc>
              <a:spcBef>
                <a:spcPct val="20000"/>
              </a:spcBef>
              <a:spcAft>
                <a:spcPts val="0"/>
              </a:spcAft>
              <a:buClr>
                <a:schemeClr val="bg2"/>
              </a:buClr>
              <a:buSzPct val="70000"/>
              <a:buFont typeface="Wingdings" pitchFamily="2" charset="2"/>
              <a:buNone/>
              <a:defRPr/>
            </a:pPr>
            <a:r>
              <a:rPr lang="en-US" sz="4200" dirty="0">
                <a:solidFill>
                  <a:schemeClr val="accent1">
                    <a:lumMod val="75000"/>
                  </a:schemeClr>
                </a:solidFill>
                <a:latin typeface="Futura Md BT" pitchFamily="34" charset="0"/>
                <a:cs typeface="+mn-cs"/>
              </a:rPr>
              <a:t>References</a:t>
            </a:r>
          </a:p>
        </p:txBody>
      </p:sp>
      <p:sp>
        <p:nvSpPr>
          <p:cNvPr id="20" name="Rectangle 19">
            <a:extLst>
              <a:ext uri="{FF2B5EF4-FFF2-40B4-BE49-F238E27FC236}">
                <a16:creationId xmlns:a16="http://schemas.microsoft.com/office/drawing/2014/main" id="{870C9C60-3727-E443-BDFD-02C4F0800741}"/>
              </a:ext>
            </a:extLst>
          </p:cNvPr>
          <p:cNvSpPr/>
          <p:nvPr/>
        </p:nvSpPr>
        <p:spPr>
          <a:xfrm>
            <a:off x="24467291" y="17661266"/>
            <a:ext cx="7286853" cy="646331"/>
          </a:xfrm>
          <a:prstGeom prst="rect">
            <a:avLst/>
          </a:prstGeom>
        </p:spPr>
        <p:txBody>
          <a:bodyPr wrap="square">
            <a:spAutoFit/>
          </a:bodyPr>
          <a:lstStyle/>
          <a:p>
            <a:r>
              <a:rPr lang="en-US" sz="1200" dirty="0"/>
              <a:t>Perisetti, A., Gajendran, M., </a:t>
            </a:r>
            <a:r>
              <a:rPr lang="en-US" sz="1200" dirty="0" err="1"/>
              <a:t>Boregowda</a:t>
            </a:r>
            <a:r>
              <a:rPr lang="en-US" sz="1200" dirty="0"/>
              <a:t>, U., Bansal, P., &amp; Goyal, H. (2020). COVID‐19 and</a:t>
            </a:r>
          </a:p>
          <a:p>
            <a:r>
              <a:rPr lang="en-US" sz="1200" dirty="0"/>
              <a:t>gastrointestinal endoscopies: current insights and emergent strategies. Digestive Endoscopy, 32(5), 715-722.</a:t>
            </a:r>
          </a:p>
        </p:txBody>
      </p:sp>
      <p:pic>
        <p:nvPicPr>
          <p:cNvPr id="21" name="Picture 20">
            <a:extLst>
              <a:ext uri="{FF2B5EF4-FFF2-40B4-BE49-F238E27FC236}">
                <a16:creationId xmlns:a16="http://schemas.microsoft.com/office/drawing/2014/main" id="{C7AB2327-29F7-194F-8238-2467C0E4CA60}"/>
              </a:ext>
            </a:extLst>
          </p:cNvPr>
          <p:cNvPicPr>
            <a:picLocks noChangeAspect="1"/>
          </p:cNvPicPr>
          <p:nvPr/>
        </p:nvPicPr>
        <p:blipFill>
          <a:blip r:embed="rId5"/>
          <a:stretch>
            <a:fillRect/>
          </a:stretch>
        </p:blipFill>
        <p:spPr>
          <a:xfrm>
            <a:off x="7263769" y="14046525"/>
            <a:ext cx="11991886" cy="383241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580</Words>
  <Application>Microsoft Macintosh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Narrow</vt:lpstr>
      <vt:lpstr>Calibri</vt:lpstr>
      <vt:lpstr>Futura Md BT</vt:lpstr>
      <vt:lpstr>Times New Roman</vt:lpstr>
      <vt:lpstr>Wingdings</vt:lpstr>
      <vt:lpstr>Office Theme</vt:lpstr>
      <vt:lpstr>             Effect of Pandemic on Endoscopic Utilization in Colonic Volvulus:  A Global Multicentric Study                Abhilash Perisetti, MD1; Hemant Goyal, MD4; Syed Mahanazuddin, PhD2; Saurabh Chandan, MD3; Ruthvik Allala, BA5; Mariajose Rojas, MD1; Jonathan Kopel, PhD6; Sonali Sachdeva, MBBS7; Mark M Aloysius4; Benjamin Tharian, MD2; and Neil Sharma, MD1 1Parkview Cancer Institute, Fort Wayne, IN, 2University of Arkansas for Medical Sciences, Little Rock, AR, 3Creighton University School of Medicine, 4Wright School of Medicine, 5UNTHSC school of Medicine, 6Texas Tech University Health Sciences and 7Boston University Medical Center,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Prevalence of self-reported non screening for Colorectal Cancer: Is North Dakota lacking behind?  Abhilash Perisetti, MD, Abe E. Sahmoun, Ph.D.</dc:title>
  <dc:creator>abhi</dc:creator>
  <cp:lastModifiedBy>Abhilash Perisetti</cp:lastModifiedBy>
  <cp:revision>121</cp:revision>
  <dcterms:created xsi:type="dcterms:W3CDTF">2006-08-16T00:00:00Z</dcterms:created>
  <dcterms:modified xsi:type="dcterms:W3CDTF">2021-10-13T22:56:40Z</dcterms:modified>
</cp:coreProperties>
</file>