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19202400"/>
  <p:notesSz cx="6858000" cy="9144000"/>
  <p:defaultTextStyle>
    <a:defPPr>
      <a:defRPr lang="en-US"/>
    </a:defPPr>
    <a:lvl1pPr algn="l" defTabSz="2976563" rtl="0" fontAlgn="base">
      <a:spcBef>
        <a:spcPct val="0"/>
      </a:spcBef>
      <a:spcAft>
        <a:spcPct val="0"/>
      </a:spcAft>
      <a:defRPr sz="5900" kern="1200">
        <a:solidFill>
          <a:schemeClr val="tx1"/>
        </a:solidFill>
        <a:latin typeface="Arial" pitchFamily="34" charset="0"/>
        <a:ea typeface="+mn-ea"/>
        <a:cs typeface="Arial" pitchFamily="34" charset="0"/>
      </a:defRPr>
    </a:lvl1pPr>
    <a:lvl2pPr marL="1487488" indent="-1030288" algn="l" defTabSz="2976563" rtl="0" fontAlgn="base">
      <a:spcBef>
        <a:spcPct val="0"/>
      </a:spcBef>
      <a:spcAft>
        <a:spcPct val="0"/>
      </a:spcAft>
      <a:defRPr sz="5900" kern="1200">
        <a:solidFill>
          <a:schemeClr val="tx1"/>
        </a:solidFill>
        <a:latin typeface="Arial" pitchFamily="34" charset="0"/>
        <a:ea typeface="+mn-ea"/>
        <a:cs typeface="Arial" pitchFamily="34" charset="0"/>
      </a:defRPr>
    </a:lvl2pPr>
    <a:lvl3pPr marL="2976563" indent="-2062163" algn="l" defTabSz="2976563" rtl="0" fontAlgn="base">
      <a:spcBef>
        <a:spcPct val="0"/>
      </a:spcBef>
      <a:spcAft>
        <a:spcPct val="0"/>
      </a:spcAft>
      <a:defRPr sz="5900" kern="1200">
        <a:solidFill>
          <a:schemeClr val="tx1"/>
        </a:solidFill>
        <a:latin typeface="Arial" pitchFamily="34" charset="0"/>
        <a:ea typeface="+mn-ea"/>
        <a:cs typeface="Arial" pitchFamily="34" charset="0"/>
      </a:defRPr>
    </a:lvl3pPr>
    <a:lvl4pPr marL="4465638" indent="-3094038" algn="l" defTabSz="2976563" rtl="0" fontAlgn="base">
      <a:spcBef>
        <a:spcPct val="0"/>
      </a:spcBef>
      <a:spcAft>
        <a:spcPct val="0"/>
      </a:spcAft>
      <a:defRPr sz="5900" kern="1200">
        <a:solidFill>
          <a:schemeClr val="tx1"/>
        </a:solidFill>
        <a:latin typeface="Arial" pitchFamily="34" charset="0"/>
        <a:ea typeface="+mn-ea"/>
        <a:cs typeface="Arial" pitchFamily="34" charset="0"/>
      </a:defRPr>
    </a:lvl4pPr>
    <a:lvl5pPr marL="5954713" indent="-4125913" algn="l" defTabSz="2976563" rtl="0" fontAlgn="base">
      <a:spcBef>
        <a:spcPct val="0"/>
      </a:spcBef>
      <a:spcAft>
        <a:spcPct val="0"/>
      </a:spcAft>
      <a:defRPr sz="5900" kern="1200">
        <a:solidFill>
          <a:schemeClr val="tx1"/>
        </a:solidFill>
        <a:latin typeface="Arial" pitchFamily="34" charset="0"/>
        <a:ea typeface="+mn-ea"/>
        <a:cs typeface="Arial" pitchFamily="34" charset="0"/>
      </a:defRPr>
    </a:lvl5pPr>
    <a:lvl6pPr marL="2286000" algn="l" defTabSz="914400" rtl="0" eaLnBrk="1" latinLnBrk="0" hangingPunct="1">
      <a:defRPr sz="5900" kern="1200">
        <a:solidFill>
          <a:schemeClr val="tx1"/>
        </a:solidFill>
        <a:latin typeface="Arial" pitchFamily="34" charset="0"/>
        <a:ea typeface="+mn-ea"/>
        <a:cs typeface="Arial" pitchFamily="34" charset="0"/>
      </a:defRPr>
    </a:lvl6pPr>
    <a:lvl7pPr marL="2743200" algn="l" defTabSz="914400" rtl="0" eaLnBrk="1" latinLnBrk="0" hangingPunct="1">
      <a:defRPr sz="5900" kern="1200">
        <a:solidFill>
          <a:schemeClr val="tx1"/>
        </a:solidFill>
        <a:latin typeface="Arial" pitchFamily="34" charset="0"/>
        <a:ea typeface="+mn-ea"/>
        <a:cs typeface="Arial" pitchFamily="34" charset="0"/>
      </a:defRPr>
    </a:lvl7pPr>
    <a:lvl8pPr marL="3200400" algn="l" defTabSz="914400" rtl="0" eaLnBrk="1" latinLnBrk="0" hangingPunct="1">
      <a:defRPr sz="5900" kern="1200">
        <a:solidFill>
          <a:schemeClr val="tx1"/>
        </a:solidFill>
        <a:latin typeface="Arial" pitchFamily="34" charset="0"/>
        <a:ea typeface="+mn-ea"/>
        <a:cs typeface="Arial" pitchFamily="34" charset="0"/>
      </a:defRPr>
    </a:lvl8pPr>
    <a:lvl9pPr marL="3657600" algn="l" defTabSz="914400" rtl="0" eaLnBrk="1" latinLnBrk="0" hangingPunct="1">
      <a:defRPr sz="59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64"/>
    <p:restoredTop sz="75563"/>
  </p:normalViewPr>
  <p:slideViewPr>
    <p:cSldViewPr>
      <p:cViewPr>
        <p:scale>
          <a:sx n="41" d="100"/>
          <a:sy n="41" d="100"/>
        </p:scale>
        <p:origin x="1168" y="-768"/>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AAD76-11C2-6346-A138-DD47BB664061}" type="datetimeFigureOut">
              <a:rPr lang="en-US" smtClean="0"/>
              <a:t>10/13/21</a:t>
            </a:fld>
            <a:endParaRPr lang="en-US"/>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97872-BD5E-FC40-8D19-FF4E6C488EB9}" type="slidenum">
              <a:rPr lang="en-US" smtClean="0"/>
              <a:t>‹#›</a:t>
            </a:fld>
            <a:endParaRPr lang="en-US"/>
          </a:p>
        </p:txBody>
      </p:sp>
    </p:spTree>
    <p:extLst>
      <p:ext uri="{BB962C8B-B14F-4D97-AF65-F5344CB8AC3E}">
        <p14:creationId xmlns:p14="http://schemas.microsoft.com/office/powerpoint/2010/main" val="386982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Table 1:</a:t>
            </a:r>
            <a:r>
              <a:rPr lang="en-US" sz="1200" kern="1200" dirty="0">
                <a:solidFill>
                  <a:schemeClr val="tx1"/>
                </a:solidFill>
                <a:effectLst/>
                <a:latin typeface="+mn-lt"/>
                <a:ea typeface="+mn-ea"/>
                <a:cs typeface="+mn-cs"/>
              </a:rPr>
              <a:t> Baseline characteristics and clinical outcomes in CPO in 2020 compared to CPO in 2019</a:t>
            </a:r>
          </a:p>
          <a:p>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1897872-BD5E-FC40-8D19-FF4E6C488EB9}" type="slidenum">
              <a:rPr lang="en-US" smtClean="0"/>
              <a:t>1</a:t>
            </a:fld>
            <a:endParaRPr lang="en-US"/>
          </a:p>
        </p:txBody>
      </p:sp>
    </p:spTree>
    <p:extLst>
      <p:ext uri="{BB962C8B-B14F-4D97-AF65-F5344CB8AC3E}">
        <p14:creationId xmlns:p14="http://schemas.microsoft.com/office/powerpoint/2010/main" val="353893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65191"/>
            <a:ext cx="27980640" cy="4116070"/>
          </a:xfrm>
        </p:spPr>
        <p:txBody>
          <a:bodyPr/>
          <a:lstStyle/>
          <a:p>
            <a:r>
              <a:rPr lang="en-US"/>
              <a:t>Click to edit Master title style</a:t>
            </a:r>
          </a:p>
        </p:txBody>
      </p:sp>
      <p:sp>
        <p:nvSpPr>
          <p:cNvPr id="3" name="Subtitle 2"/>
          <p:cNvSpPr>
            <a:spLocks noGrp="1"/>
          </p:cNvSpPr>
          <p:nvPr>
            <p:ph type="subTitle" idx="1"/>
          </p:nvPr>
        </p:nvSpPr>
        <p:spPr>
          <a:xfrm>
            <a:off x="4937760" y="10881360"/>
            <a:ext cx="23042880" cy="4907280"/>
          </a:xfrm>
        </p:spPr>
        <p:txBody>
          <a:bodyPr/>
          <a:lstStyle>
            <a:lvl1pPr marL="0" indent="0" algn="ctr">
              <a:buNone/>
              <a:defRPr>
                <a:solidFill>
                  <a:schemeClr val="tx1">
                    <a:tint val="75000"/>
                  </a:schemeClr>
                </a:solidFill>
              </a:defRPr>
            </a:lvl1pPr>
            <a:lvl2pPr marL="1488977" indent="0" algn="ctr">
              <a:buNone/>
              <a:defRPr>
                <a:solidFill>
                  <a:schemeClr val="tx1">
                    <a:tint val="75000"/>
                  </a:schemeClr>
                </a:solidFill>
              </a:defRPr>
            </a:lvl2pPr>
            <a:lvl3pPr marL="2977955" indent="0" algn="ctr">
              <a:buNone/>
              <a:defRPr>
                <a:solidFill>
                  <a:schemeClr val="tx1">
                    <a:tint val="75000"/>
                  </a:schemeClr>
                </a:solidFill>
              </a:defRPr>
            </a:lvl3pPr>
            <a:lvl4pPr marL="4466932" indent="0" algn="ctr">
              <a:buNone/>
              <a:defRPr>
                <a:solidFill>
                  <a:schemeClr val="tx1">
                    <a:tint val="75000"/>
                  </a:schemeClr>
                </a:solidFill>
              </a:defRPr>
            </a:lvl4pPr>
            <a:lvl5pPr marL="5955909" indent="0" algn="ctr">
              <a:buNone/>
              <a:defRPr>
                <a:solidFill>
                  <a:schemeClr val="tx1">
                    <a:tint val="75000"/>
                  </a:schemeClr>
                </a:solidFill>
              </a:defRPr>
            </a:lvl5pPr>
            <a:lvl6pPr marL="7444888" indent="0" algn="ctr">
              <a:buNone/>
              <a:defRPr>
                <a:solidFill>
                  <a:schemeClr val="tx1">
                    <a:tint val="75000"/>
                  </a:schemeClr>
                </a:solidFill>
              </a:defRPr>
            </a:lvl6pPr>
            <a:lvl7pPr marL="8933865" indent="0" algn="ctr">
              <a:buNone/>
              <a:defRPr>
                <a:solidFill>
                  <a:schemeClr val="tx1">
                    <a:tint val="75000"/>
                  </a:schemeClr>
                </a:solidFill>
              </a:defRPr>
            </a:lvl7pPr>
            <a:lvl8pPr marL="10422842" indent="0" algn="ctr">
              <a:buNone/>
              <a:defRPr>
                <a:solidFill>
                  <a:schemeClr val="tx1">
                    <a:tint val="75000"/>
                  </a:schemeClr>
                </a:solidFill>
              </a:defRPr>
            </a:lvl8pPr>
            <a:lvl9pPr marL="119118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A6CA71F-AA17-415E-9F09-1CFF91CBA4F6}"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182757-205F-4CF0-AE64-66E0F4A7CD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E048B6-280A-49E2-A273-CA30384D3CE3}"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72245-925A-458C-9A2A-9B3B6EF994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768988"/>
            <a:ext cx="7406640" cy="163842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768988"/>
            <a:ext cx="21671280" cy="16384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80FE3-1B3D-479B-929F-C7F62494A194}"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584E1D-5E33-47B4-A58C-52D16D4848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EC18FB-18A2-49CB-9963-0A34A964BEEE}"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C6228-937E-43CD-ABC2-E74CD0C98A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2339321"/>
            <a:ext cx="27980640" cy="3813810"/>
          </a:xfrm>
        </p:spPr>
        <p:txBody>
          <a:bodyPr anchor="t"/>
          <a:lstStyle>
            <a:lvl1pPr algn="l">
              <a:defRPr sz="13000" b="1" cap="all"/>
            </a:lvl1pPr>
          </a:lstStyle>
          <a:p>
            <a:r>
              <a:rPr lang="en-US"/>
              <a:t>Click to edit Master title style</a:t>
            </a:r>
          </a:p>
        </p:txBody>
      </p:sp>
      <p:sp>
        <p:nvSpPr>
          <p:cNvPr id="3" name="Text Placeholder 2"/>
          <p:cNvSpPr>
            <a:spLocks noGrp="1"/>
          </p:cNvSpPr>
          <p:nvPr>
            <p:ph type="body" idx="1"/>
          </p:nvPr>
        </p:nvSpPr>
        <p:spPr>
          <a:xfrm>
            <a:off x="2600326" y="8138798"/>
            <a:ext cx="27980640" cy="4200524"/>
          </a:xfrm>
        </p:spPr>
        <p:txBody>
          <a:bodyPr anchor="b"/>
          <a:lstStyle>
            <a:lvl1pPr marL="0" indent="0">
              <a:buNone/>
              <a:defRPr sz="6500">
                <a:solidFill>
                  <a:schemeClr val="tx1">
                    <a:tint val="75000"/>
                  </a:schemeClr>
                </a:solidFill>
              </a:defRPr>
            </a:lvl1pPr>
            <a:lvl2pPr marL="1488977" indent="0">
              <a:buNone/>
              <a:defRPr sz="5900">
                <a:solidFill>
                  <a:schemeClr val="tx1">
                    <a:tint val="75000"/>
                  </a:schemeClr>
                </a:solidFill>
              </a:defRPr>
            </a:lvl2pPr>
            <a:lvl3pPr marL="2977955" indent="0">
              <a:buNone/>
              <a:defRPr sz="5200">
                <a:solidFill>
                  <a:schemeClr val="tx1">
                    <a:tint val="75000"/>
                  </a:schemeClr>
                </a:solidFill>
              </a:defRPr>
            </a:lvl3pPr>
            <a:lvl4pPr marL="4466932" indent="0">
              <a:buNone/>
              <a:defRPr sz="4600">
                <a:solidFill>
                  <a:schemeClr val="tx1">
                    <a:tint val="75000"/>
                  </a:schemeClr>
                </a:solidFill>
              </a:defRPr>
            </a:lvl4pPr>
            <a:lvl5pPr marL="5955909" indent="0">
              <a:buNone/>
              <a:defRPr sz="4600">
                <a:solidFill>
                  <a:schemeClr val="tx1">
                    <a:tint val="75000"/>
                  </a:schemeClr>
                </a:solidFill>
              </a:defRPr>
            </a:lvl5pPr>
            <a:lvl6pPr marL="7444888" indent="0">
              <a:buNone/>
              <a:defRPr sz="4600">
                <a:solidFill>
                  <a:schemeClr val="tx1">
                    <a:tint val="75000"/>
                  </a:schemeClr>
                </a:solidFill>
              </a:defRPr>
            </a:lvl6pPr>
            <a:lvl7pPr marL="8933865" indent="0">
              <a:buNone/>
              <a:defRPr sz="4600">
                <a:solidFill>
                  <a:schemeClr val="tx1">
                    <a:tint val="75000"/>
                  </a:schemeClr>
                </a:solidFill>
              </a:defRPr>
            </a:lvl7pPr>
            <a:lvl8pPr marL="10422842" indent="0">
              <a:buNone/>
              <a:defRPr sz="4600">
                <a:solidFill>
                  <a:schemeClr val="tx1">
                    <a:tint val="75000"/>
                  </a:schemeClr>
                </a:solidFill>
              </a:defRPr>
            </a:lvl8pPr>
            <a:lvl9pPr marL="11911819"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DBCEFE-BA1F-4D35-9B72-723000A58950}"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3DEA91-36D5-419A-ABB5-23D59B99AE1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4480562"/>
            <a:ext cx="14538960" cy="12672696"/>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4480562"/>
            <a:ext cx="14538960" cy="12672696"/>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A8C134-E35F-4F49-A0B3-822B79F51B5F}"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92C4B4-263A-423D-8D75-86BCD5ADACA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2" y="4298316"/>
            <a:ext cx="14544677" cy="1791334"/>
          </a:xfrm>
        </p:spPr>
        <p:txBody>
          <a:bodyPr anchor="b"/>
          <a:lstStyle>
            <a:lvl1pPr marL="0" indent="0">
              <a:buNone/>
              <a:defRPr sz="7800" b="1"/>
            </a:lvl1pPr>
            <a:lvl2pPr marL="1488977" indent="0">
              <a:buNone/>
              <a:defRPr sz="6500" b="1"/>
            </a:lvl2pPr>
            <a:lvl3pPr marL="2977955" indent="0">
              <a:buNone/>
              <a:defRPr sz="5900" b="1"/>
            </a:lvl3pPr>
            <a:lvl4pPr marL="4466932" indent="0">
              <a:buNone/>
              <a:defRPr sz="5200" b="1"/>
            </a:lvl4pPr>
            <a:lvl5pPr marL="5955909" indent="0">
              <a:buNone/>
              <a:defRPr sz="5200" b="1"/>
            </a:lvl5pPr>
            <a:lvl6pPr marL="7444888" indent="0">
              <a:buNone/>
              <a:defRPr sz="5200" b="1"/>
            </a:lvl6pPr>
            <a:lvl7pPr marL="8933865" indent="0">
              <a:buNone/>
              <a:defRPr sz="5200" b="1"/>
            </a:lvl7pPr>
            <a:lvl8pPr marL="10422842" indent="0">
              <a:buNone/>
              <a:defRPr sz="5200" b="1"/>
            </a:lvl8pPr>
            <a:lvl9pPr marL="11911819" indent="0">
              <a:buNone/>
              <a:defRPr sz="5200" b="1"/>
            </a:lvl9pPr>
          </a:lstStyle>
          <a:p>
            <a:pPr lvl="0"/>
            <a:r>
              <a:rPr lang="en-US"/>
              <a:t>Click to edit Master text styles</a:t>
            </a:r>
          </a:p>
        </p:txBody>
      </p:sp>
      <p:sp>
        <p:nvSpPr>
          <p:cNvPr id="4" name="Content Placeholder 3"/>
          <p:cNvSpPr>
            <a:spLocks noGrp="1"/>
          </p:cNvSpPr>
          <p:nvPr>
            <p:ph sz="half" idx="2"/>
          </p:nvPr>
        </p:nvSpPr>
        <p:spPr>
          <a:xfrm>
            <a:off x="1645922" y="6089650"/>
            <a:ext cx="14544677" cy="11063606"/>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4298316"/>
            <a:ext cx="14550391" cy="1791334"/>
          </a:xfrm>
        </p:spPr>
        <p:txBody>
          <a:bodyPr anchor="b"/>
          <a:lstStyle>
            <a:lvl1pPr marL="0" indent="0">
              <a:buNone/>
              <a:defRPr sz="7800" b="1"/>
            </a:lvl1pPr>
            <a:lvl2pPr marL="1488977" indent="0">
              <a:buNone/>
              <a:defRPr sz="6500" b="1"/>
            </a:lvl2pPr>
            <a:lvl3pPr marL="2977955" indent="0">
              <a:buNone/>
              <a:defRPr sz="5900" b="1"/>
            </a:lvl3pPr>
            <a:lvl4pPr marL="4466932" indent="0">
              <a:buNone/>
              <a:defRPr sz="5200" b="1"/>
            </a:lvl4pPr>
            <a:lvl5pPr marL="5955909" indent="0">
              <a:buNone/>
              <a:defRPr sz="5200" b="1"/>
            </a:lvl5pPr>
            <a:lvl6pPr marL="7444888" indent="0">
              <a:buNone/>
              <a:defRPr sz="5200" b="1"/>
            </a:lvl6pPr>
            <a:lvl7pPr marL="8933865" indent="0">
              <a:buNone/>
              <a:defRPr sz="5200" b="1"/>
            </a:lvl7pPr>
            <a:lvl8pPr marL="10422842" indent="0">
              <a:buNone/>
              <a:defRPr sz="5200" b="1"/>
            </a:lvl8pPr>
            <a:lvl9pPr marL="11911819"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6722091" y="6089650"/>
            <a:ext cx="14550391" cy="11063606"/>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DA15E7-ECF3-4B59-A65B-F27FD704525F}" type="datetimeFigureOut">
              <a:rPr lang="en-US"/>
              <a:pPr>
                <a:defRPr/>
              </a:pPr>
              <a:t>10/13/21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2143FDA-16AE-4044-B807-5EEF516192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E860EBD-8912-4279-83F2-50DF1067B5A8}" type="datetimeFigureOut">
              <a:rPr lang="en-US"/>
              <a:pPr>
                <a:defRPr/>
              </a:pPr>
              <a:t>10/13/21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D0E3E69-593F-4E48-BBA2-C7C539A76FC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B3136C-CC9D-476A-AF98-CB31F34EC55C}" type="datetimeFigureOut">
              <a:rPr lang="en-US"/>
              <a:pPr>
                <a:defRPr/>
              </a:pPr>
              <a:t>10/13/21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90946D-B41A-4019-8668-A43D0E039AF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764540"/>
            <a:ext cx="10829926" cy="325374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2870181" y="764542"/>
            <a:ext cx="18402300" cy="16388716"/>
          </a:xfrm>
        </p:spPr>
        <p:txBody>
          <a:bodyPr/>
          <a:lstStyle>
            <a:lvl1pPr>
              <a:defRPr sz="104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4018282"/>
            <a:ext cx="10829926" cy="13134976"/>
          </a:xfrm>
        </p:spPr>
        <p:txBody>
          <a:bodyPr/>
          <a:lstStyle>
            <a:lvl1pPr marL="0" indent="0">
              <a:buNone/>
              <a:defRPr sz="4600"/>
            </a:lvl1pPr>
            <a:lvl2pPr marL="1488977" indent="0">
              <a:buNone/>
              <a:defRPr sz="3900"/>
            </a:lvl2pPr>
            <a:lvl3pPr marL="2977955" indent="0">
              <a:buNone/>
              <a:defRPr sz="3300"/>
            </a:lvl3pPr>
            <a:lvl4pPr marL="4466932" indent="0">
              <a:buNone/>
              <a:defRPr sz="2900"/>
            </a:lvl4pPr>
            <a:lvl5pPr marL="5955909" indent="0">
              <a:buNone/>
              <a:defRPr sz="2900"/>
            </a:lvl5pPr>
            <a:lvl6pPr marL="7444888" indent="0">
              <a:buNone/>
              <a:defRPr sz="2900"/>
            </a:lvl6pPr>
            <a:lvl7pPr marL="8933865" indent="0">
              <a:buNone/>
              <a:defRPr sz="2900"/>
            </a:lvl7pPr>
            <a:lvl8pPr marL="10422842" indent="0">
              <a:buNone/>
              <a:defRPr sz="2900"/>
            </a:lvl8pPr>
            <a:lvl9pPr marL="1191181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FCB2C7-4A5D-4EA5-A4CA-10030CEE8284}"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962D6A-2EF3-49C0-A6CB-CF557640876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3441680"/>
            <a:ext cx="19751040" cy="158686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6452237" y="1715770"/>
            <a:ext cx="19751040" cy="11521440"/>
          </a:xfrm>
        </p:spPr>
        <p:txBody>
          <a:bodyPr rtlCol="0">
            <a:normAutofit/>
          </a:bodyPr>
          <a:lstStyle>
            <a:lvl1pPr marL="0" indent="0">
              <a:buNone/>
              <a:defRPr sz="10400"/>
            </a:lvl1pPr>
            <a:lvl2pPr marL="1488977" indent="0">
              <a:buNone/>
              <a:defRPr sz="9100"/>
            </a:lvl2pPr>
            <a:lvl3pPr marL="2977955" indent="0">
              <a:buNone/>
              <a:defRPr sz="7800"/>
            </a:lvl3pPr>
            <a:lvl4pPr marL="4466932" indent="0">
              <a:buNone/>
              <a:defRPr sz="6500"/>
            </a:lvl4pPr>
            <a:lvl5pPr marL="5955909" indent="0">
              <a:buNone/>
              <a:defRPr sz="6500"/>
            </a:lvl5pPr>
            <a:lvl6pPr marL="7444888" indent="0">
              <a:buNone/>
              <a:defRPr sz="6500"/>
            </a:lvl6pPr>
            <a:lvl7pPr marL="8933865" indent="0">
              <a:buNone/>
              <a:defRPr sz="6500"/>
            </a:lvl7pPr>
            <a:lvl8pPr marL="10422842" indent="0">
              <a:buNone/>
              <a:defRPr sz="6500"/>
            </a:lvl8pPr>
            <a:lvl9pPr marL="11911819" indent="0">
              <a:buNone/>
              <a:defRPr sz="6500"/>
            </a:lvl9pPr>
          </a:lstStyle>
          <a:p>
            <a:pPr lvl="0"/>
            <a:endParaRPr lang="en-US" noProof="0" dirty="0"/>
          </a:p>
        </p:txBody>
      </p:sp>
      <p:sp>
        <p:nvSpPr>
          <p:cNvPr id="4" name="Text Placeholder 3"/>
          <p:cNvSpPr>
            <a:spLocks noGrp="1"/>
          </p:cNvSpPr>
          <p:nvPr>
            <p:ph type="body" sz="half" idx="2"/>
          </p:nvPr>
        </p:nvSpPr>
        <p:spPr>
          <a:xfrm>
            <a:off x="6452237" y="15028546"/>
            <a:ext cx="19751040" cy="2253614"/>
          </a:xfrm>
        </p:spPr>
        <p:txBody>
          <a:bodyPr/>
          <a:lstStyle>
            <a:lvl1pPr marL="0" indent="0">
              <a:buNone/>
              <a:defRPr sz="4600"/>
            </a:lvl1pPr>
            <a:lvl2pPr marL="1488977" indent="0">
              <a:buNone/>
              <a:defRPr sz="3900"/>
            </a:lvl2pPr>
            <a:lvl3pPr marL="2977955" indent="0">
              <a:buNone/>
              <a:defRPr sz="3300"/>
            </a:lvl3pPr>
            <a:lvl4pPr marL="4466932" indent="0">
              <a:buNone/>
              <a:defRPr sz="2900"/>
            </a:lvl4pPr>
            <a:lvl5pPr marL="5955909" indent="0">
              <a:buNone/>
              <a:defRPr sz="2900"/>
            </a:lvl5pPr>
            <a:lvl6pPr marL="7444888" indent="0">
              <a:buNone/>
              <a:defRPr sz="2900"/>
            </a:lvl6pPr>
            <a:lvl7pPr marL="8933865" indent="0">
              <a:buNone/>
              <a:defRPr sz="2900"/>
            </a:lvl7pPr>
            <a:lvl8pPr marL="10422842" indent="0">
              <a:buNone/>
              <a:defRPr sz="2900"/>
            </a:lvl8pPr>
            <a:lvl9pPr marL="1191181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50D99D-9FC4-45CF-85AE-A788D1C7056C}"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7E47734-AC84-4F92-B878-0D6F560A80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768350"/>
            <a:ext cx="29625925" cy="3200400"/>
          </a:xfrm>
          <a:prstGeom prst="rect">
            <a:avLst/>
          </a:prstGeom>
          <a:noFill/>
          <a:ln w="9525">
            <a:noFill/>
            <a:miter lim="800000"/>
            <a:headEnd/>
            <a:tailEnd/>
          </a:ln>
        </p:spPr>
        <p:txBody>
          <a:bodyPr vert="horz" wrap="square" lIns="297795" tIns="148898" rIns="297795" bIns="14889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238" y="4479925"/>
            <a:ext cx="29625925" cy="12673013"/>
          </a:xfrm>
          <a:prstGeom prst="rect">
            <a:avLst/>
          </a:prstGeom>
          <a:noFill/>
          <a:ln w="9525">
            <a:noFill/>
            <a:miter lim="800000"/>
            <a:headEnd/>
            <a:tailEnd/>
          </a:ln>
        </p:spPr>
        <p:txBody>
          <a:bodyPr vert="horz" wrap="square" lIns="297795" tIns="148898" rIns="297795" bIns="148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17797463"/>
            <a:ext cx="7680325" cy="1022350"/>
          </a:xfrm>
          <a:prstGeom prst="rect">
            <a:avLst/>
          </a:prstGeom>
        </p:spPr>
        <p:txBody>
          <a:bodyPr vert="horz" lIns="297795" tIns="148898" rIns="297795" bIns="148898" rtlCol="0" anchor="ctr"/>
          <a:lstStyle>
            <a:lvl1pPr algn="l" defTabSz="2977955" fontAlgn="auto">
              <a:spcBef>
                <a:spcPts val="0"/>
              </a:spcBef>
              <a:spcAft>
                <a:spcPts val="0"/>
              </a:spcAft>
              <a:defRPr sz="3900" smtClean="0">
                <a:solidFill>
                  <a:schemeClr val="tx1">
                    <a:tint val="75000"/>
                  </a:schemeClr>
                </a:solidFill>
                <a:latin typeface="+mn-lt"/>
                <a:cs typeface="+mn-cs"/>
              </a:defRPr>
            </a:lvl1pPr>
          </a:lstStyle>
          <a:p>
            <a:pPr>
              <a:defRPr/>
            </a:pPr>
            <a:fld id="{2B815944-8727-473D-92F3-A448531B7117}" type="datetimeFigureOut">
              <a:rPr lang="en-US"/>
              <a:pPr>
                <a:defRPr/>
              </a:pPr>
              <a:t>10/13/21</a:t>
            </a:fld>
            <a:endParaRPr lang="en-US" dirty="0"/>
          </a:p>
        </p:txBody>
      </p:sp>
      <p:sp>
        <p:nvSpPr>
          <p:cNvPr id="5" name="Footer Placeholder 4"/>
          <p:cNvSpPr>
            <a:spLocks noGrp="1"/>
          </p:cNvSpPr>
          <p:nvPr>
            <p:ph type="ftr" sz="quarter" idx="3"/>
          </p:nvPr>
        </p:nvSpPr>
        <p:spPr>
          <a:xfrm>
            <a:off x="11247438" y="17797463"/>
            <a:ext cx="10423525" cy="1022350"/>
          </a:xfrm>
          <a:prstGeom prst="rect">
            <a:avLst/>
          </a:prstGeom>
        </p:spPr>
        <p:txBody>
          <a:bodyPr vert="horz" lIns="297795" tIns="148898" rIns="297795" bIns="148898" rtlCol="0" anchor="ctr"/>
          <a:lstStyle>
            <a:lvl1pPr algn="ctr" defTabSz="2977955" fontAlgn="auto">
              <a:spcBef>
                <a:spcPts val="0"/>
              </a:spcBef>
              <a:spcAft>
                <a:spcPts val="0"/>
              </a:spcAft>
              <a:defRPr sz="39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23591838" y="17797463"/>
            <a:ext cx="7680325" cy="1022350"/>
          </a:xfrm>
          <a:prstGeom prst="rect">
            <a:avLst/>
          </a:prstGeom>
        </p:spPr>
        <p:txBody>
          <a:bodyPr vert="horz" lIns="297795" tIns="148898" rIns="297795" bIns="148898" rtlCol="0" anchor="ctr"/>
          <a:lstStyle>
            <a:lvl1pPr algn="r" defTabSz="2977955" fontAlgn="auto">
              <a:spcBef>
                <a:spcPts val="0"/>
              </a:spcBef>
              <a:spcAft>
                <a:spcPts val="0"/>
              </a:spcAft>
              <a:defRPr sz="3900" smtClean="0">
                <a:solidFill>
                  <a:schemeClr val="tx1">
                    <a:tint val="75000"/>
                  </a:schemeClr>
                </a:solidFill>
                <a:latin typeface="+mn-lt"/>
                <a:cs typeface="+mn-cs"/>
              </a:defRPr>
            </a:lvl1pPr>
          </a:lstStyle>
          <a:p>
            <a:pPr>
              <a:defRPr/>
            </a:pPr>
            <a:fld id="{AC77140C-91B4-4F78-BBDA-D345929294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76563" rtl="0" fontAlgn="base">
        <a:spcBef>
          <a:spcPct val="0"/>
        </a:spcBef>
        <a:spcAft>
          <a:spcPct val="0"/>
        </a:spcAft>
        <a:defRPr sz="14300" kern="1200">
          <a:solidFill>
            <a:schemeClr val="tx1"/>
          </a:solidFill>
          <a:latin typeface="+mj-lt"/>
          <a:ea typeface="+mj-ea"/>
          <a:cs typeface="+mj-cs"/>
        </a:defRPr>
      </a:lvl1pPr>
      <a:lvl2pPr algn="ctr" defTabSz="2976563" rtl="0" fontAlgn="base">
        <a:spcBef>
          <a:spcPct val="0"/>
        </a:spcBef>
        <a:spcAft>
          <a:spcPct val="0"/>
        </a:spcAft>
        <a:defRPr sz="14300">
          <a:solidFill>
            <a:schemeClr val="tx1"/>
          </a:solidFill>
          <a:latin typeface="Calibri" pitchFamily="34" charset="0"/>
        </a:defRPr>
      </a:lvl2pPr>
      <a:lvl3pPr algn="ctr" defTabSz="2976563" rtl="0" fontAlgn="base">
        <a:spcBef>
          <a:spcPct val="0"/>
        </a:spcBef>
        <a:spcAft>
          <a:spcPct val="0"/>
        </a:spcAft>
        <a:defRPr sz="14300">
          <a:solidFill>
            <a:schemeClr val="tx1"/>
          </a:solidFill>
          <a:latin typeface="Calibri" pitchFamily="34" charset="0"/>
        </a:defRPr>
      </a:lvl3pPr>
      <a:lvl4pPr algn="ctr" defTabSz="2976563" rtl="0" fontAlgn="base">
        <a:spcBef>
          <a:spcPct val="0"/>
        </a:spcBef>
        <a:spcAft>
          <a:spcPct val="0"/>
        </a:spcAft>
        <a:defRPr sz="14300">
          <a:solidFill>
            <a:schemeClr val="tx1"/>
          </a:solidFill>
          <a:latin typeface="Calibri" pitchFamily="34" charset="0"/>
        </a:defRPr>
      </a:lvl4pPr>
      <a:lvl5pPr algn="ctr" defTabSz="2976563" rtl="0" fontAlgn="base">
        <a:spcBef>
          <a:spcPct val="0"/>
        </a:spcBef>
        <a:spcAft>
          <a:spcPct val="0"/>
        </a:spcAft>
        <a:defRPr sz="14300">
          <a:solidFill>
            <a:schemeClr val="tx1"/>
          </a:solidFill>
          <a:latin typeface="Calibri" pitchFamily="34" charset="0"/>
        </a:defRPr>
      </a:lvl5pPr>
      <a:lvl6pPr marL="457200" algn="ctr" defTabSz="2976563" rtl="0" fontAlgn="base">
        <a:spcBef>
          <a:spcPct val="0"/>
        </a:spcBef>
        <a:spcAft>
          <a:spcPct val="0"/>
        </a:spcAft>
        <a:defRPr sz="14300">
          <a:solidFill>
            <a:schemeClr val="tx1"/>
          </a:solidFill>
          <a:latin typeface="Calibri" pitchFamily="34" charset="0"/>
        </a:defRPr>
      </a:lvl6pPr>
      <a:lvl7pPr marL="914400" algn="ctr" defTabSz="2976563" rtl="0" fontAlgn="base">
        <a:spcBef>
          <a:spcPct val="0"/>
        </a:spcBef>
        <a:spcAft>
          <a:spcPct val="0"/>
        </a:spcAft>
        <a:defRPr sz="14300">
          <a:solidFill>
            <a:schemeClr val="tx1"/>
          </a:solidFill>
          <a:latin typeface="Calibri" pitchFamily="34" charset="0"/>
        </a:defRPr>
      </a:lvl7pPr>
      <a:lvl8pPr marL="1371600" algn="ctr" defTabSz="2976563" rtl="0" fontAlgn="base">
        <a:spcBef>
          <a:spcPct val="0"/>
        </a:spcBef>
        <a:spcAft>
          <a:spcPct val="0"/>
        </a:spcAft>
        <a:defRPr sz="14300">
          <a:solidFill>
            <a:schemeClr val="tx1"/>
          </a:solidFill>
          <a:latin typeface="Calibri" pitchFamily="34" charset="0"/>
        </a:defRPr>
      </a:lvl8pPr>
      <a:lvl9pPr marL="1828800" algn="ctr" defTabSz="2976563" rtl="0" fontAlgn="base">
        <a:spcBef>
          <a:spcPct val="0"/>
        </a:spcBef>
        <a:spcAft>
          <a:spcPct val="0"/>
        </a:spcAft>
        <a:defRPr sz="14300">
          <a:solidFill>
            <a:schemeClr val="tx1"/>
          </a:solidFill>
          <a:latin typeface="Calibri" pitchFamily="34" charset="0"/>
        </a:defRPr>
      </a:lvl9pPr>
    </p:titleStyle>
    <p:bodyStyle>
      <a:lvl1pPr marL="1116013" indent="-1116013" algn="l" defTabSz="2976563" rtl="0" fontAlgn="base">
        <a:spcBef>
          <a:spcPct val="20000"/>
        </a:spcBef>
        <a:spcAft>
          <a:spcPct val="0"/>
        </a:spcAft>
        <a:buFont typeface="Arial" pitchFamily="34" charset="0"/>
        <a:buChar char="•"/>
        <a:defRPr sz="10400" kern="1200">
          <a:solidFill>
            <a:schemeClr val="tx1"/>
          </a:solidFill>
          <a:latin typeface="+mn-lt"/>
          <a:ea typeface="+mn-ea"/>
          <a:cs typeface="+mn-cs"/>
        </a:defRPr>
      </a:lvl1pPr>
      <a:lvl2pPr marL="2419350" indent="-930275" algn="l" defTabSz="2976563" rtl="0" fontAlgn="base">
        <a:spcBef>
          <a:spcPct val="20000"/>
        </a:spcBef>
        <a:spcAft>
          <a:spcPct val="0"/>
        </a:spcAft>
        <a:buFont typeface="Arial" pitchFamily="34" charset="0"/>
        <a:buChar char="–"/>
        <a:defRPr sz="9100" kern="1200">
          <a:solidFill>
            <a:schemeClr val="tx1"/>
          </a:solidFill>
          <a:latin typeface="+mn-lt"/>
          <a:ea typeface="+mn-ea"/>
          <a:cs typeface="+mn-cs"/>
        </a:defRPr>
      </a:lvl2pPr>
      <a:lvl3pPr marL="3721100" indent="-742950" algn="l" defTabSz="2976563" rtl="0" fontAlgn="base">
        <a:spcBef>
          <a:spcPct val="20000"/>
        </a:spcBef>
        <a:spcAft>
          <a:spcPct val="0"/>
        </a:spcAft>
        <a:buFont typeface="Arial" pitchFamily="34" charset="0"/>
        <a:buChar char="•"/>
        <a:defRPr sz="7800" kern="1200">
          <a:solidFill>
            <a:schemeClr val="tx1"/>
          </a:solidFill>
          <a:latin typeface="+mn-lt"/>
          <a:ea typeface="+mn-ea"/>
          <a:cs typeface="+mn-cs"/>
        </a:defRPr>
      </a:lvl3pPr>
      <a:lvl4pPr marL="5210175" indent="-742950" algn="l" defTabSz="2976563" rtl="0" fontAlgn="base">
        <a:spcBef>
          <a:spcPct val="20000"/>
        </a:spcBef>
        <a:spcAft>
          <a:spcPct val="0"/>
        </a:spcAft>
        <a:buFont typeface="Arial" pitchFamily="34" charset="0"/>
        <a:buChar char="–"/>
        <a:defRPr sz="6500" kern="1200">
          <a:solidFill>
            <a:schemeClr val="tx1"/>
          </a:solidFill>
          <a:latin typeface="+mn-lt"/>
          <a:ea typeface="+mn-ea"/>
          <a:cs typeface="+mn-cs"/>
        </a:defRPr>
      </a:lvl4pPr>
      <a:lvl5pPr marL="6699250" indent="-742950" algn="l" defTabSz="2976563" rtl="0" fontAlgn="base">
        <a:spcBef>
          <a:spcPct val="20000"/>
        </a:spcBef>
        <a:spcAft>
          <a:spcPct val="0"/>
        </a:spcAft>
        <a:buFont typeface="Arial" pitchFamily="34" charset="0"/>
        <a:buChar char="»"/>
        <a:defRPr sz="6500" kern="1200">
          <a:solidFill>
            <a:schemeClr val="tx1"/>
          </a:solidFill>
          <a:latin typeface="+mn-lt"/>
          <a:ea typeface="+mn-ea"/>
          <a:cs typeface="+mn-cs"/>
        </a:defRPr>
      </a:lvl5pPr>
      <a:lvl6pPr marL="8189376"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678353"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167331"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656308"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77955" rtl="0" eaLnBrk="1" latinLnBrk="0" hangingPunct="1">
        <a:defRPr sz="5900" kern="1200">
          <a:solidFill>
            <a:schemeClr val="tx1"/>
          </a:solidFill>
          <a:latin typeface="+mn-lt"/>
          <a:ea typeface="+mn-ea"/>
          <a:cs typeface="+mn-cs"/>
        </a:defRPr>
      </a:lvl1pPr>
      <a:lvl2pPr marL="1488977" algn="l" defTabSz="2977955" rtl="0" eaLnBrk="1" latinLnBrk="0" hangingPunct="1">
        <a:defRPr sz="5900" kern="1200">
          <a:solidFill>
            <a:schemeClr val="tx1"/>
          </a:solidFill>
          <a:latin typeface="+mn-lt"/>
          <a:ea typeface="+mn-ea"/>
          <a:cs typeface="+mn-cs"/>
        </a:defRPr>
      </a:lvl2pPr>
      <a:lvl3pPr marL="2977955" algn="l" defTabSz="2977955" rtl="0" eaLnBrk="1" latinLnBrk="0" hangingPunct="1">
        <a:defRPr sz="5900" kern="1200">
          <a:solidFill>
            <a:schemeClr val="tx1"/>
          </a:solidFill>
          <a:latin typeface="+mn-lt"/>
          <a:ea typeface="+mn-ea"/>
          <a:cs typeface="+mn-cs"/>
        </a:defRPr>
      </a:lvl3pPr>
      <a:lvl4pPr marL="4466932" algn="l" defTabSz="2977955" rtl="0" eaLnBrk="1" latinLnBrk="0" hangingPunct="1">
        <a:defRPr sz="5900" kern="1200">
          <a:solidFill>
            <a:schemeClr val="tx1"/>
          </a:solidFill>
          <a:latin typeface="+mn-lt"/>
          <a:ea typeface="+mn-ea"/>
          <a:cs typeface="+mn-cs"/>
        </a:defRPr>
      </a:lvl4pPr>
      <a:lvl5pPr marL="5955909" algn="l" defTabSz="2977955" rtl="0" eaLnBrk="1" latinLnBrk="0" hangingPunct="1">
        <a:defRPr sz="5900" kern="1200">
          <a:solidFill>
            <a:schemeClr val="tx1"/>
          </a:solidFill>
          <a:latin typeface="+mn-lt"/>
          <a:ea typeface="+mn-ea"/>
          <a:cs typeface="+mn-cs"/>
        </a:defRPr>
      </a:lvl5pPr>
      <a:lvl6pPr marL="7444888" algn="l" defTabSz="2977955" rtl="0" eaLnBrk="1" latinLnBrk="0" hangingPunct="1">
        <a:defRPr sz="5900" kern="1200">
          <a:solidFill>
            <a:schemeClr val="tx1"/>
          </a:solidFill>
          <a:latin typeface="+mn-lt"/>
          <a:ea typeface="+mn-ea"/>
          <a:cs typeface="+mn-cs"/>
        </a:defRPr>
      </a:lvl6pPr>
      <a:lvl7pPr marL="8933865" algn="l" defTabSz="2977955" rtl="0" eaLnBrk="1" latinLnBrk="0" hangingPunct="1">
        <a:defRPr sz="5900" kern="1200">
          <a:solidFill>
            <a:schemeClr val="tx1"/>
          </a:solidFill>
          <a:latin typeface="+mn-lt"/>
          <a:ea typeface="+mn-ea"/>
          <a:cs typeface="+mn-cs"/>
        </a:defRPr>
      </a:lvl7pPr>
      <a:lvl8pPr marL="10422842" algn="l" defTabSz="2977955" rtl="0" eaLnBrk="1" latinLnBrk="0" hangingPunct="1">
        <a:defRPr sz="5900" kern="1200">
          <a:solidFill>
            <a:schemeClr val="tx1"/>
          </a:solidFill>
          <a:latin typeface="+mn-lt"/>
          <a:ea typeface="+mn-ea"/>
          <a:cs typeface="+mn-cs"/>
        </a:defRPr>
      </a:lvl8pPr>
      <a:lvl9pPr marL="11911819" algn="l" defTabSz="2977955"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76" y="12554"/>
            <a:ext cx="32958371" cy="3523947"/>
          </a:xfrm>
        </p:spPr>
        <p:txBody>
          <a:bodyPr rtlCol="0">
            <a:normAutofit/>
          </a:bodyPr>
          <a:lstStyle/>
          <a:p>
            <a:r>
              <a:rPr lang="en-US" sz="5300" b="1" dirty="0"/>
              <a:t>IMPACT OF PANDEMIC ON EPIDEMIOLOGY ANDMANAGEMENT OF ACUTE COLONIC PSEUDO OBSTRUCTION: NATIONWIDECLINICAL DATA RESEARCH NETWORK</a:t>
            </a:r>
            <a:br>
              <a:rPr lang="en-US" sz="5300" b="1" dirty="0"/>
            </a:br>
            <a:r>
              <a:rPr lang="en-US" sz="2000" dirty="0">
                <a:latin typeface="Arial Narrow" panose="020B0606020202030204" pitchFamily="34" charset="0"/>
                <a:cs typeface="Times New Roman" pitchFamily="18" charset="0"/>
              </a:rPr>
              <a:t>Abhilash Perisetti, MD</a:t>
            </a:r>
            <a:r>
              <a:rPr lang="en-US" sz="2000" baseline="30000" dirty="0">
                <a:latin typeface="Arial Narrow" panose="020B0606020202030204" pitchFamily="34" charset="0"/>
                <a:cs typeface="Times New Roman" pitchFamily="18" charset="0"/>
              </a:rPr>
              <a:t>1</a:t>
            </a:r>
            <a:r>
              <a:rPr lang="en-US" sz="2000" dirty="0">
                <a:latin typeface="Arial Narrow" panose="020B0606020202030204" pitchFamily="34" charset="0"/>
                <a:cs typeface="Times New Roman" pitchFamily="18" charset="0"/>
              </a:rPr>
              <a:t>; Hemant Goyal, MD</a:t>
            </a:r>
            <a:r>
              <a:rPr lang="en-US" sz="2000" baseline="30000" dirty="0">
                <a:latin typeface="Arial Narrow" panose="020B0606020202030204" pitchFamily="34" charset="0"/>
                <a:cs typeface="Times New Roman" pitchFamily="18" charset="0"/>
              </a:rPr>
              <a:t>4</a:t>
            </a:r>
            <a:r>
              <a:rPr lang="en-US" sz="2000" dirty="0">
                <a:latin typeface="Arial Narrow" panose="020B0606020202030204" pitchFamily="34" charset="0"/>
                <a:cs typeface="Times New Roman" pitchFamily="18" charset="0"/>
              </a:rPr>
              <a:t>; Syed </a:t>
            </a:r>
            <a:r>
              <a:rPr lang="en-US" sz="2000" dirty="0" err="1">
                <a:latin typeface="Arial Narrow" panose="020B0606020202030204" pitchFamily="34" charset="0"/>
                <a:cs typeface="Times New Roman" pitchFamily="18" charset="0"/>
              </a:rPr>
              <a:t>Mahanazuddin</a:t>
            </a:r>
            <a:r>
              <a:rPr lang="en-US" sz="2000" dirty="0">
                <a:latin typeface="Arial Narrow" panose="020B0606020202030204" pitchFamily="34" charset="0"/>
                <a:cs typeface="Times New Roman" pitchFamily="18" charset="0"/>
              </a:rPr>
              <a:t>, PhD</a:t>
            </a:r>
            <a:r>
              <a:rPr lang="en-US" sz="2000" baseline="30000" dirty="0">
                <a:latin typeface="Arial Narrow" panose="020B0606020202030204" pitchFamily="34" charset="0"/>
                <a:cs typeface="Times New Roman" pitchFamily="18" charset="0"/>
              </a:rPr>
              <a:t>2</a:t>
            </a:r>
            <a:r>
              <a:rPr lang="en-US" sz="2000" dirty="0">
                <a:latin typeface="Arial Narrow" panose="020B0606020202030204" pitchFamily="34" charset="0"/>
                <a:cs typeface="Times New Roman" pitchFamily="18" charset="0"/>
              </a:rPr>
              <a:t>; </a:t>
            </a:r>
            <a:r>
              <a:rPr lang="en-US" sz="2000" dirty="0" err="1">
                <a:latin typeface="Arial Narrow" panose="020B0606020202030204" pitchFamily="34" charset="0"/>
                <a:cs typeface="Times New Roman" pitchFamily="18" charset="0"/>
              </a:rPr>
              <a:t>Mariajose</a:t>
            </a:r>
            <a:r>
              <a:rPr lang="en-US" sz="2000" dirty="0">
                <a:latin typeface="Arial Narrow" panose="020B0606020202030204" pitchFamily="34" charset="0"/>
                <a:cs typeface="Times New Roman" pitchFamily="18" charset="0"/>
              </a:rPr>
              <a:t> Rojas, MD</a:t>
            </a:r>
            <a:r>
              <a:rPr lang="en-US" sz="2000" baseline="30000" dirty="0">
                <a:latin typeface="Arial Narrow" panose="020B0606020202030204" pitchFamily="34" charset="0"/>
                <a:cs typeface="Times New Roman" pitchFamily="18" charset="0"/>
              </a:rPr>
              <a:t>1</a:t>
            </a:r>
            <a:r>
              <a:rPr lang="en-US" sz="2000" dirty="0">
                <a:latin typeface="Arial Narrow" panose="020B0606020202030204" pitchFamily="34" charset="0"/>
                <a:cs typeface="Times New Roman" pitchFamily="18" charset="0"/>
              </a:rPr>
              <a:t>; Mahesh Gajendran, MD</a:t>
            </a:r>
            <a:r>
              <a:rPr lang="en-US" sz="2000" baseline="30000" dirty="0">
                <a:latin typeface="Arial Narrow" panose="020B0606020202030204" pitchFamily="34" charset="0"/>
                <a:cs typeface="Times New Roman" pitchFamily="18" charset="0"/>
              </a:rPr>
              <a:t>5</a:t>
            </a:r>
            <a:r>
              <a:rPr lang="en-US" sz="2000" dirty="0">
                <a:latin typeface="Arial Narrow" panose="020B0606020202030204" pitchFamily="34" charset="0"/>
                <a:cs typeface="Times New Roman" pitchFamily="18" charset="0"/>
              </a:rPr>
              <a:t>; Syed Ali Amir </a:t>
            </a:r>
            <a:r>
              <a:rPr lang="en-US" sz="2000" dirty="0" err="1">
                <a:latin typeface="Arial Narrow" panose="020B0606020202030204" pitchFamily="34" charset="0"/>
                <a:cs typeface="Times New Roman" pitchFamily="18" charset="0"/>
              </a:rPr>
              <a:t>Sheraji</a:t>
            </a:r>
            <a:r>
              <a:rPr lang="en-US" sz="2000" dirty="0">
                <a:latin typeface="Arial Narrow" panose="020B0606020202030204" pitchFamily="34" charset="0"/>
                <a:cs typeface="Times New Roman" pitchFamily="18" charset="0"/>
              </a:rPr>
              <a:t>, MD</a:t>
            </a:r>
            <a:r>
              <a:rPr lang="en-US" sz="2000" baseline="30000" dirty="0">
                <a:latin typeface="Arial Narrow" panose="020B0606020202030204" pitchFamily="34" charset="0"/>
                <a:cs typeface="Times New Roman" pitchFamily="18" charset="0"/>
              </a:rPr>
              <a:t>6</a:t>
            </a:r>
            <a:r>
              <a:rPr lang="en-US" sz="2000" dirty="0">
                <a:latin typeface="Arial Narrow" panose="020B0606020202030204" pitchFamily="34" charset="0"/>
                <a:cs typeface="Times New Roman" pitchFamily="18" charset="0"/>
              </a:rPr>
              <a:t>; Swetha Gupta, MD</a:t>
            </a:r>
            <a:r>
              <a:rPr lang="en-US" sz="2000" baseline="30000" dirty="0">
                <a:latin typeface="Arial Narrow" panose="020B0606020202030204" pitchFamily="34" charset="0"/>
                <a:cs typeface="Times New Roman" pitchFamily="18" charset="0"/>
              </a:rPr>
              <a:t>6</a:t>
            </a:r>
            <a:r>
              <a:rPr lang="en-US" sz="2000" dirty="0">
                <a:latin typeface="Arial Narrow" panose="020B0606020202030204" pitchFamily="34" charset="0"/>
                <a:cs typeface="Times New Roman" pitchFamily="18" charset="0"/>
              </a:rPr>
              <a:t>; </a:t>
            </a:r>
            <a:r>
              <a:rPr lang="en-US" sz="2000" dirty="0" err="1">
                <a:latin typeface="Arial Narrow" panose="020B0606020202030204" pitchFamily="34" charset="0"/>
                <a:cs typeface="Times New Roman" pitchFamily="18" charset="0"/>
              </a:rPr>
              <a:t>Ragesh</a:t>
            </a:r>
            <a:r>
              <a:rPr lang="en-US" sz="2000" dirty="0">
                <a:latin typeface="Arial Narrow" panose="020B0606020202030204" pitchFamily="34" charset="0"/>
                <a:cs typeface="Times New Roman" pitchFamily="18" charset="0"/>
              </a:rPr>
              <a:t> </a:t>
            </a:r>
            <a:r>
              <a:rPr lang="en-US" sz="2000" dirty="0" err="1">
                <a:latin typeface="Arial Narrow" panose="020B0606020202030204" pitchFamily="34" charset="0"/>
                <a:cs typeface="Times New Roman" pitchFamily="18" charset="0"/>
              </a:rPr>
              <a:t>Thandassery</a:t>
            </a:r>
            <a:r>
              <a:rPr lang="en-US" sz="2000" dirty="0">
                <a:latin typeface="Arial Narrow" panose="020B0606020202030204" pitchFamily="34" charset="0"/>
                <a:cs typeface="Times New Roman" pitchFamily="18" charset="0"/>
              </a:rPr>
              <a:t>, MD</a:t>
            </a:r>
            <a:r>
              <a:rPr lang="en-US" sz="2000" baseline="30000" dirty="0">
                <a:latin typeface="Arial Narrow" panose="020B0606020202030204" pitchFamily="34" charset="0"/>
                <a:cs typeface="Times New Roman" pitchFamily="18" charset="0"/>
              </a:rPr>
              <a:t>2</a:t>
            </a:r>
            <a:r>
              <a:rPr lang="en-US" sz="2000" dirty="0">
                <a:latin typeface="Arial Narrow" panose="020B0606020202030204" pitchFamily="34" charset="0"/>
                <a:cs typeface="Times New Roman" pitchFamily="18" charset="0"/>
              </a:rPr>
              <a:t>; Benjamin </a:t>
            </a:r>
            <a:r>
              <a:rPr lang="en-US" sz="2000" dirty="0" err="1">
                <a:latin typeface="Arial Narrow" panose="020B0606020202030204" pitchFamily="34" charset="0"/>
                <a:cs typeface="Times New Roman" pitchFamily="18" charset="0"/>
              </a:rPr>
              <a:t>Tharian</a:t>
            </a:r>
            <a:r>
              <a:rPr lang="en-US" sz="2000" dirty="0">
                <a:latin typeface="Arial Narrow" panose="020B0606020202030204" pitchFamily="34" charset="0"/>
                <a:cs typeface="Times New Roman" pitchFamily="18" charset="0"/>
              </a:rPr>
              <a:t>, MD</a:t>
            </a:r>
            <a:r>
              <a:rPr lang="en-US" sz="2000" baseline="30000" dirty="0">
                <a:latin typeface="Arial Narrow" panose="020B0606020202030204" pitchFamily="34" charset="0"/>
                <a:cs typeface="Times New Roman" pitchFamily="18" charset="0"/>
              </a:rPr>
              <a:t>2</a:t>
            </a:r>
            <a:r>
              <a:rPr lang="en-US" sz="2000" dirty="0">
                <a:latin typeface="Arial Narrow" panose="020B0606020202030204" pitchFamily="34" charset="0"/>
                <a:cs typeface="Times New Roman" pitchFamily="18" charset="0"/>
              </a:rPr>
              <a:t>; and Neil Sharma, MD</a:t>
            </a:r>
            <a:r>
              <a:rPr lang="en-US" sz="2000" baseline="30000" dirty="0">
                <a:latin typeface="Arial Narrow" panose="020B0606020202030204" pitchFamily="34" charset="0"/>
                <a:cs typeface="Times New Roman" pitchFamily="18" charset="0"/>
              </a:rPr>
              <a:t>1</a:t>
            </a:r>
            <a:br>
              <a:rPr lang="en-US" sz="3600" baseline="30000" dirty="0">
                <a:latin typeface="Arial Narrow" panose="020B0606020202030204" pitchFamily="34" charset="0"/>
                <a:cs typeface="Times New Roman" pitchFamily="18" charset="0"/>
              </a:rPr>
            </a:br>
            <a:r>
              <a:rPr lang="en-US" sz="1800" baseline="30000" dirty="0">
                <a:latin typeface="Arial Narrow" panose="020B0606020202030204" pitchFamily="34" charset="0"/>
                <a:cs typeface="Times New Roman" pitchFamily="18" charset="0"/>
              </a:rPr>
              <a:t>1</a:t>
            </a:r>
            <a:r>
              <a:rPr lang="en-US" sz="1800" dirty="0">
                <a:latin typeface="Arial Narrow" panose="020B0606020202030204" pitchFamily="34" charset="0"/>
                <a:cs typeface="Times New Roman" pitchFamily="18" charset="0"/>
              </a:rPr>
              <a:t>Parkview Cancer Institute, Fort Wayne, IN, </a:t>
            </a:r>
            <a:r>
              <a:rPr lang="en-US" sz="1800" baseline="30000" dirty="0">
                <a:latin typeface="Arial Narrow" panose="020B0606020202030204" pitchFamily="34" charset="0"/>
                <a:cs typeface="Times New Roman" pitchFamily="18" charset="0"/>
              </a:rPr>
              <a:t>2</a:t>
            </a:r>
            <a:r>
              <a:rPr lang="en-US" sz="1800" dirty="0">
                <a:latin typeface="Arial Narrow" panose="020B0606020202030204" pitchFamily="34" charset="0"/>
                <a:cs typeface="Times New Roman" pitchFamily="18" charset="0"/>
              </a:rPr>
              <a:t>University of Arkansas for Medical Sciences, Little Rock, AR, </a:t>
            </a:r>
            <a:r>
              <a:rPr lang="en-US" sz="1800" baseline="30000" dirty="0">
                <a:latin typeface="Arial Narrow" panose="020B0606020202030204" pitchFamily="34" charset="0"/>
                <a:cs typeface="Times New Roman" pitchFamily="18" charset="0"/>
              </a:rPr>
              <a:t>3</a:t>
            </a:r>
            <a:r>
              <a:rPr lang="en-US" sz="1800" dirty="0">
                <a:latin typeface="Arial Narrow" panose="020B0606020202030204" pitchFamily="34" charset="0"/>
                <a:cs typeface="Times New Roman" pitchFamily="18" charset="0"/>
              </a:rPr>
              <a:t>Conway Regional Medicine, </a:t>
            </a:r>
            <a:r>
              <a:rPr lang="en-US" sz="1800" baseline="30000" dirty="0">
                <a:latin typeface="Arial Narrow" panose="020B0606020202030204" pitchFamily="34" charset="0"/>
                <a:cs typeface="Times New Roman" pitchFamily="18" charset="0"/>
              </a:rPr>
              <a:t>4</a:t>
            </a:r>
            <a:r>
              <a:rPr lang="en-US" sz="1800" dirty="0">
                <a:latin typeface="Arial Narrow" panose="020B0606020202030204" pitchFamily="34" charset="0"/>
                <a:cs typeface="Times New Roman" pitchFamily="18" charset="0"/>
              </a:rPr>
              <a:t>Wright School of Medicine, </a:t>
            </a:r>
            <a:r>
              <a:rPr lang="en-US" sz="1800" baseline="30000" dirty="0">
                <a:latin typeface="Arial Narrow" panose="020B0606020202030204" pitchFamily="34" charset="0"/>
                <a:cs typeface="Times New Roman" pitchFamily="18" charset="0"/>
              </a:rPr>
              <a:t>5</a:t>
            </a:r>
            <a:r>
              <a:rPr lang="en-US" sz="1800" dirty="0">
                <a:latin typeface="Arial Narrow" panose="020B0606020202030204" pitchFamily="34" charset="0"/>
                <a:cs typeface="Times New Roman" pitchFamily="18" charset="0"/>
              </a:rPr>
              <a:t>Texas Tech Health Science Center, El Paso, TX and </a:t>
            </a:r>
            <a:r>
              <a:rPr lang="en-US" sz="1800" baseline="30000" dirty="0">
                <a:latin typeface="Arial Narrow" panose="020B0606020202030204" pitchFamily="34" charset="0"/>
                <a:cs typeface="Times New Roman" pitchFamily="18" charset="0"/>
              </a:rPr>
              <a:t>6</a:t>
            </a:r>
            <a:r>
              <a:rPr lang="en-US" sz="1800" dirty="0">
                <a:latin typeface="Arial Narrow" panose="020B0606020202030204" pitchFamily="34" charset="0"/>
                <a:cs typeface="Times New Roman" pitchFamily="18" charset="0"/>
              </a:rPr>
              <a:t>John H Stroger Hospital Cook County.</a:t>
            </a:r>
            <a:br>
              <a:rPr lang="en-US" sz="3100" dirty="0">
                <a:latin typeface="Arial Narrow" panose="020B0606020202030204" pitchFamily="34" charset="0"/>
                <a:cs typeface="Times New Roman" pitchFamily="18" charset="0"/>
              </a:rPr>
            </a:br>
            <a:endParaRPr lang="en-US" sz="2700" baseline="30000" dirty="0">
              <a:latin typeface="Arial Narrow" panose="020B0606020202030204" pitchFamily="34" charset="0"/>
              <a:cs typeface="Times New Roman" pitchFamily="18" charset="0"/>
            </a:endParaRPr>
          </a:p>
        </p:txBody>
      </p:sp>
      <p:grpSp>
        <p:nvGrpSpPr>
          <p:cNvPr id="5" name="Group 43"/>
          <p:cNvGrpSpPr>
            <a:grpSpLocks/>
          </p:cNvGrpSpPr>
          <p:nvPr/>
        </p:nvGrpSpPr>
        <p:grpSpPr bwMode="auto">
          <a:xfrm>
            <a:off x="824593" y="2862276"/>
            <a:ext cx="31269214" cy="284747"/>
            <a:chOff x="986" y="538"/>
            <a:chExt cx="30643" cy="1299"/>
          </a:xfrm>
          <a:solidFill>
            <a:schemeClr val="accent1"/>
          </a:solidFill>
        </p:grpSpPr>
        <p:sp>
          <p:nvSpPr>
            <p:cNvPr id="6" name="Rectangle 44"/>
            <p:cNvSpPr>
              <a:spLocks noChangeArrowheads="1"/>
            </p:cNvSpPr>
            <p:nvPr/>
          </p:nvSpPr>
          <p:spPr bwMode="auto">
            <a:xfrm>
              <a:off x="30823" y="538"/>
              <a:ext cx="806"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7" name="Rectangle 45"/>
            <p:cNvSpPr>
              <a:spLocks noChangeArrowheads="1"/>
            </p:cNvSpPr>
            <p:nvPr/>
          </p:nvSpPr>
          <p:spPr bwMode="auto">
            <a:xfrm>
              <a:off x="986" y="538"/>
              <a:ext cx="29825"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8" name="Rectangle 46"/>
            <p:cNvSpPr>
              <a:spLocks noChangeArrowheads="1"/>
            </p:cNvSpPr>
            <p:nvPr/>
          </p:nvSpPr>
          <p:spPr bwMode="auto">
            <a:xfrm>
              <a:off x="986" y="1344"/>
              <a:ext cx="29825" cy="493"/>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9" name="Rectangle 47"/>
            <p:cNvSpPr>
              <a:spLocks noChangeArrowheads="1"/>
            </p:cNvSpPr>
            <p:nvPr/>
          </p:nvSpPr>
          <p:spPr bwMode="auto">
            <a:xfrm>
              <a:off x="30823" y="1350"/>
              <a:ext cx="806" cy="481"/>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grpSp>
      <p:sp>
        <p:nvSpPr>
          <p:cNvPr id="12" name="Rectangle 7"/>
          <p:cNvSpPr>
            <a:spLocks noChangeArrowheads="1"/>
          </p:cNvSpPr>
          <p:nvPr/>
        </p:nvSpPr>
        <p:spPr bwMode="auto">
          <a:xfrm>
            <a:off x="477186" y="4343400"/>
            <a:ext cx="6761814" cy="4166752"/>
          </a:xfrm>
          <a:prstGeom prst="rect">
            <a:avLst/>
          </a:prstGeom>
          <a:noFill/>
          <a:ln>
            <a:noFill/>
          </a:ln>
        </p:spPr>
        <p:txBody>
          <a:bodyPr lIns="297576" tIns="148791" rIns="297576" bIns="148791"/>
          <a:lstStyle/>
          <a:p>
            <a:pPr defTabSz="2977955" fontAlgn="auto">
              <a:spcBef>
                <a:spcPts val="0"/>
              </a:spcBef>
              <a:spcAft>
                <a:spcPts val="0"/>
              </a:spcAft>
              <a:tabLst>
                <a:tab pos="3910133" algn="l"/>
              </a:tabLst>
              <a:defRPr/>
            </a:pPr>
            <a:endParaRPr lang="en-US" sz="2400" dirty="0"/>
          </a:p>
          <a:p>
            <a:endParaRPr lang="en-US" sz="2400" dirty="0"/>
          </a:p>
          <a:p>
            <a:r>
              <a:rPr lang="en-US" sz="2400" dirty="0"/>
              <a:t>Acute colonic pseudo-obstruction (ACPO), also known as Ogilvie’s syndrome, is characterized by massive acute dilatation of the large intestine without a mechanical cause. </a:t>
            </a:r>
          </a:p>
          <a:p>
            <a:pPr defTabSz="2977955" fontAlgn="auto">
              <a:spcBef>
                <a:spcPts val="0"/>
              </a:spcBef>
              <a:spcAft>
                <a:spcPts val="0"/>
              </a:spcAft>
              <a:tabLst>
                <a:tab pos="3910133" algn="l"/>
              </a:tabLst>
              <a:defRPr/>
            </a:pPr>
            <a:endParaRPr lang="en-US" sz="2400" dirty="0"/>
          </a:p>
          <a:p>
            <a:endParaRPr lang="en-US" sz="2400" dirty="0"/>
          </a:p>
          <a:p>
            <a:r>
              <a:rPr lang="en-US" sz="2400" dirty="0"/>
              <a:t>COVID-19 pandemic led toa significant shift of resources for the treatment of patients with reduced utilization of endoscopy and imaging, which could have impacted outcomes in patients with ACPO. </a:t>
            </a:r>
          </a:p>
          <a:p>
            <a:pPr marL="299146" indent="-299146" defTabSz="2977955" fontAlgn="auto">
              <a:spcBef>
                <a:spcPts val="0"/>
              </a:spcBef>
              <a:spcAft>
                <a:spcPts val="0"/>
              </a:spcAft>
              <a:buFont typeface="+mj-lt"/>
              <a:buAutoNum type="arabicParenR"/>
              <a:defRPr/>
            </a:pPr>
            <a:endParaRPr lang="en-US" sz="2000" dirty="0">
              <a:latin typeface="Times New Roman" pitchFamily="18" charset="0"/>
              <a:cs typeface="Times New Roman" pitchFamily="18" charset="0"/>
            </a:endParaRPr>
          </a:p>
        </p:txBody>
      </p:sp>
      <p:sp>
        <p:nvSpPr>
          <p:cNvPr id="13318" name="Rectangle 11"/>
          <p:cNvSpPr>
            <a:spLocks noChangeArrowheads="1"/>
          </p:cNvSpPr>
          <p:nvPr/>
        </p:nvSpPr>
        <p:spPr bwMode="auto">
          <a:xfrm>
            <a:off x="20034515" y="3429000"/>
            <a:ext cx="4267200" cy="533400"/>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TABLES</a:t>
            </a:r>
          </a:p>
        </p:txBody>
      </p:sp>
      <p:sp>
        <p:nvSpPr>
          <p:cNvPr id="13320" name="Rectangle 29"/>
          <p:cNvSpPr>
            <a:spLocks noChangeArrowheads="1"/>
          </p:cNvSpPr>
          <p:nvPr/>
        </p:nvSpPr>
        <p:spPr bwMode="auto">
          <a:xfrm>
            <a:off x="26365200" y="3048000"/>
            <a:ext cx="4256705" cy="720725"/>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RESULTS</a:t>
            </a:r>
            <a:r>
              <a:rPr lang="en-US" sz="4200" dirty="0">
                <a:solidFill>
                  <a:schemeClr val="tx2"/>
                </a:solidFill>
                <a:latin typeface="Times New Roman" pitchFamily="18" charset="0"/>
                <a:cs typeface="Times New Roman" pitchFamily="18" charset="0"/>
              </a:rPr>
              <a:t>	</a:t>
            </a:r>
          </a:p>
        </p:txBody>
      </p:sp>
      <p:sp>
        <p:nvSpPr>
          <p:cNvPr id="19" name="Rectangle 30"/>
          <p:cNvSpPr>
            <a:spLocks noChangeArrowheads="1"/>
          </p:cNvSpPr>
          <p:nvPr/>
        </p:nvSpPr>
        <p:spPr bwMode="auto">
          <a:xfrm>
            <a:off x="24231600" y="3695700"/>
            <a:ext cx="7754937" cy="6784136"/>
          </a:xfrm>
          <a:prstGeom prst="rect">
            <a:avLst/>
          </a:prstGeom>
          <a:noFill/>
          <a:ln>
            <a:noFill/>
          </a:ln>
        </p:spPr>
        <p:txBody>
          <a:bodyPr lIns="297576" tIns="148791" rIns="297576" bIns="148791"/>
          <a:lstStyle/>
          <a:p>
            <a:r>
              <a:rPr lang="en-US" sz="2400" dirty="0"/>
              <a:t>A total of 24,310 patients were diagnosed with ACPO in 2020 compared to 95,014 with a reduced incidence of74.5%. Comorbidities of these patients at presentation and clinical outcomes are noted in Table 1. </a:t>
            </a:r>
          </a:p>
          <a:p>
            <a:endParaRPr lang="en-US" sz="2400" dirty="0"/>
          </a:p>
          <a:p>
            <a:r>
              <a:rPr lang="en-US" sz="2400" dirty="0"/>
              <a:t>Patients with behavioral/neurodevelopmental disorders, obesity, opioid use and laxative were significantly higher in ACPO patients. </a:t>
            </a:r>
          </a:p>
          <a:p>
            <a:endParaRPr lang="en-US" sz="2400" dirty="0"/>
          </a:p>
          <a:p>
            <a:r>
              <a:rPr lang="en-US" sz="2400" dirty="0"/>
              <a:t>After matching, rates of neostigmine use (risk ratio [RR]- 0.71 (CI- 0.41 – 1.23)), imaging(CT/MRI) (RR- 0.86 (CI- 0.72 – 1.03)), surgery ((RR- 0.93 (CI- 0.83 – 1.03)) did not differ between the groups. Endoscopic utilization reduced significantly in 2020 (RR- 0.86 (CI- 0.78 – 0.95)). Furthermore, mortality was low in 2020 group (RR- 0.74 (CI- 0.65 – 0.84)).</a:t>
            </a:r>
          </a:p>
          <a:p>
            <a:endParaRPr lang="en-US" sz="2000" dirty="0"/>
          </a:p>
          <a:p>
            <a:endParaRPr lang="en-US" sz="2000" dirty="0"/>
          </a:p>
          <a:p>
            <a:endParaRPr lang="en-US" sz="2000" dirty="0"/>
          </a:p>
          <a:p>
            <a:endParaRPr lang="en-US" sz="2000" dirty="0"/>
          </a:p>
          <a:p>
            <a:endParaRPr lang="en-US" sz="2000" dirty="0"/>
          </a:p>
          <a:p>
            <a:endParaRPr lang="en-US" sz="2400" dirty="0"/>
          </a:p>
          <a:p>
            <a:r>
              <a:rPr lang="en-US" sz="2400" dirty="0"/>
              <a:t>The rates of ACPO diagnosis in 2020 reduced by 74.5% compared to 2019. Although the neostigmine use, cross-sectional imaging use, and surgery rates did not change, endoscopic utilization was reduced by 15%.</a:t>
            </a:r>
          </a:p>
          <a:p>
            <a:endParaRPr lang="en-US" sz="1800" dirty="0"/>
          </a:p>
          <a:p>
            <a:endParaRPr lang="en-US" sz="2400" dirty="0"/>
          </a:p>
          <a:p>
            <a:endParaRPr lang="en-US" sz="2000" dirty="0"/>
          </a:p>
        </p:txBody>
      </p:sp>
      <p:sp>
        <p:nvSpPr>
          <p:cNvPr id="13335" name="Rectangle 6"/>
          <p:cNvSpPr txBox="1">
            <a:spLocks noChangeArrowheads="1"/>
          </p:cNvSpPr>
          <p:nvPr/>
        </p:nvSpPr>
        <p:spPr bwMode="auto">
          <a:xfrm>
            <a:off x="1313996" y="3676650"/>
            <a:ext cx="4972050" cy="647700"/>
          </a:xfrm>
          <a:prstGeom prst="rect">
            <a:avLst/>
          </a:prstGeom>
          <a:noFill/>
          <a:ln w="9525">
            <a:noFill/>
            <a:miter lim="800000"/>
            <a:headEnd/>
            <a:tailEnd/>
          </a:ln>
        </p:spPr>
        <p:txBody>
          <a:bodyPr lIns="297795" tIns="148898" rIns="297795" bIns="148898"/>
          <a:lstStyle/>
          <a:p>
            <a:pPr>
              <a:lnSpc>
                <a:spcPct val="90000"/>
              </a:lnSpc>
              <a:spcBef>
                <a:spcPct val="20000"/>
              </a:spcBef>
            </a:pPr>
            <a:r>
              <a:rPr lang="en-US" sz="4200" dirty="0">
                <a:solidFill>
                  <a:schemeClr val="tx2"/>
                </a:solidFill>
                <a:latin typeface="Futura Md BT"/>
                <a:cs typeface="Times New Roman" pitchFamily="18" charset="0"/>
              </a:rPr>
              <a:t>BACKGROUND</a:t>
            </a:r>
          </a:p>
        </p:txBody>
      </p:sp>
      <p:sp>
        <p:nvSpPr>
          <p:cNvPr id="13567" name="Rectangle 24"/>
          <p:cNvSpPr>
            <a:spLocks noChangeArrowheads="1"/>
          </p:cNvSpPr>
          <p:nvPr/>
        </p:nvSpPr>
        <p:spPr bwMode="auto">
          <a:xfrm>
            <a:off x="1104900" y="11806238"/>
            <a:ext cx="3771900" cy="919162"/>
          </a:xfrm>
          <a:prstGeom prst="rect">
            <a:avLst/>
          </a:prstGeom>
          <a:noFill/>
          <a:ln w="9525">
            <a:noFill/>
            <a:miter lim="800000"/>
            <a:headEnd/>
            <a:tailEnd/>
          </a:ln>
        </p:spPr>
        <p:txBody>
          <a:bodyPr lIns="297576" tIns="148791" rIns="297576" bIns="148791"/>
          <a:lstStyle/>
          <a:p>
            <a:pPr marL="419100" indent="-419100" defTabSz="2978150">
              <a:lnSpc>
                <a:spcPct val="90000"/>
              </a:lnSpc>
              <a:spcBef>
                <a:spcPct val="20000"/>
              </a:spcBef>
              <a:buClr>
                <a:schemeClr val="hlink"/>
              </a:buClr>
              <a:buFont typeface="Wingdings" pitchFamily="2" charset="2"/>
              <a:buChar char="§"/>
            </a:pPr>
            <a:endParaRPr lang="en-US" sz="1900" dirty="0">
              <a:latin typeface="Times New Roman" pitchFamily="18" charset="0"/>
              <a:cs typeface="Times New Roman" pitchFamily="18" charset="0"/>
            </a:endParaRPr>
          </a:p>
        </p:txBody>
      </p:sp>
      <p:grpSp>
        <p:nvGrpSpPr>
          <p:cNvPr id="36" name="Group 43"/>
          <p:cNvGrpSpPr>
            <a:grpSpLocks/>
          </p:cNvGrpSpPr>
          <p:nvPr/>
        </p:nvGrpSpPr>
        <p:grpSpPr bwMode="auto">
          <a:xfrm>
            <a:off x="991117" y="18720364"/>
            <a:ext cx="30763028" cy="152400"/>
            <a:chOff x="986" y="538"/>
            <a:chExt cx="30643" cy="1299"/>
          </a:xfrm>
          <a:solidFill>
            <a:schemeClr val="accent1"/>
          </a:solidFill>
        </p:grpSpPr>
        <p:sp>
          <p:nvSpPr>
            <p:cNvPr id="39" name="Rectangle 44"/>
            <p:cNvSpPr>
              <a:spLocks noChangeArrowheads="1"/>
            </p:cNvSpPr>
            <p:nvPr/>
          </p:nvSpPr>
          <p:spPr bwMode="auto">
            <a:xfrm>
              <a:off x="30823" y="538"/>
              <a:ext cx="806"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0" name="Rectangle 45"/>
            <p:cNvSpPr>
              <a:spLocks noChangeArrowheads="1"/>
            </p:cNvSpPr>
            <p:nvPr/>
          </p:nvSpPr>
          <p:spPr bwMode="auto">
            <a:xfrm>
              <a:off x="986" y="538"/>
              <a:ext cx="29825"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1" name="Rectangle 46"/>
            <p:cNvSpPr>
              <a:spLocks noChangeArrowheads="1"/>
            </p:cNvSpPr>
            <p:nvPr/>
          </p:nvSpPr>
          <p:spPr bwMode="auto">
            <a:xfrm>
              <a:off x="986" y="1344"/>
              <a:ext cx="29825" cy="493"/>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2" name="Rectangle 47"/>
            <p:cNvSpPr>
              <a:spLocks noChangeArrowheads="1"/>
            </p:cNvSpPr>
            <p:nvPr/>
          </p:nvSpPr>
          <p:spPr bwMode="auto">
            <a:xfrm>
              <a:off x="30823" y="1350"/>
              <a:ext cx="806" cy="481"/>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grpSp>
      <p:sp>
        <p:nvSpPr>
          <p:cNvPr id="43" name="Rectangle 42"/>
          <p:cNvSpPr/>
          <p:nvPr/>
        </p:nvSpPr>
        <p:spPr>
          <a:xfrm>
            <a:off x="7064905" y="3328844"/>
            <a:ext cx="16992600" cy="1562100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77955" fontAlgn="auto">
              <a:spcBef>
                <a:spcPts val="0"/>
              </a:spcBef>
              <a:spcAft>
                <a:spcPts val="0"/>
              </a:spcAft>
              <a:defRPr/>
            </a:pPr>
            <a:endParaRPr lang="en-US" dirty="0">
              <a:noFill/>
            </a:endParaRPr>
          </a:p>
        </p:txBody>
      </p:sp>
      <p:sp>
        <p:nvSpPr>
          <p:cNvPr id="47" name="Rectangle 29"/>
          <p:cNvSpPr>
            <a:spLocks noChangeArrowheads="1"/>
          </p:cNvSpPr>
          <p:nvPr/>
        </p:nvSpPr>
        <p:spPr bwMode="auto">
          <a:xfrm>
            <a:off x="25514862" y="10761519"/>
            <a:ext cx="4914900" cy="755650"/>
          </a:xfrm>
          <a:prstGeom prst="rect">
            <a:avLst/>
          </a:prstGeom>
          <a:noFill/>
          <a:ln>
            <a:noFill/>
          </a:ln>
        </p:spPr>
        <p:txBody>
          <a:bodyPr lIns="511650" tIns="255830" rIns="511650" bIns="255830"/>
          <a:lstStyle/>
          <a:p>
            <a:pPr marL="2632075" indent="-2632075" defTabSz="5121275" fontAlgn="auto">
              <a:lnSpc>
                <a:spcPct val="90000"/>
              </a:lnSpc>
              <a:spcBef>
                <a:spcPct val="20000"/>
              </a:spcBef>
              <a:spcAft>
                <a:spcPts val="0"/>
              </a:spcAft>
              <a:buClr>
                <a:schemeClr val="bg2"/>
              </a:buClr>
              <a:buSzPct val="70000"/>
              <a:buFont typeface="Wingdings" pitchFamily="2" charset="2"/>
              <a:buNone/>
              <a:defRPr/>
            </a:pPr>
            <a:r>
              <a:rPr lang="en-US" sz="4200" dirty="0">
                <a:solidFill>
                  <a:schemeClr val="accent1">
                    <a:lumMod val="75000"/>
                  </a:schemeClr>
                </a:solidFill>
                <a:latin typeface="Futura Md BT" pitchFamily="34" charset="0"/>
                <a:cs typeface="+mn-cs"/>
              </a:rPr>
              <a:t>CONCLUSION</a:t>
            </a:r>
          </a:p>
        </p:txBody>
      </p:sp>
      <p:sp>
        <p:nvSpPr>
          <p:cNvPr id="49" name="Rectangle 48"/>
          <p:cNvSpPr/>
          <p:nvPr/>
        </p:nvSpPr>
        <p:spPr>
          <a:xfrm>
            <a:off x="714829" y="10978431"/>
            <a:ext cx="5935209" cy="8402300"/>
          </a:xfrm>
          <a:prstGeom prst="rect">
            <a:avLst/>
          </a:prstGeom>
        </p:spPr>
        <p:txBody>
          <a:bodyPr wrap="square">
            <a:spAutoFit/>
          </a:bodyPr>
          <a:lstStyle/>
          <a:p>
            <a:endParaRPr lang="en-US" sz="2400" dirty="0"/>
          </a:p>
          <a:p>
            <a:r>
              <a:rPr lang="en-US" sz="2400" dirty="0"/>
              <a:t>All adult patients with a new diagnosis of intestinal obstruction without mechanical cause were identified using ICD-10 codes (K59.8, K56.69). Patients diagnosed with megacolon (K59.3) were excluded. Patients were included from TriNetX, a federated cloud-based network that comprises 92 healthcare organizations across the entire US.</a:t>
            </a:r>
          </a:p>
          <a:p>
            <a:endParaRPr lang="en-US" sz="2400" dirty="0"/>
          </a:p>
          <a:p>
            <a:endParaRPr lang="en-US" sz="2400" dirty="0"/>
          </a:p>
          <a:p>
            <a:r>
              <a:rPr lang="en-US" sz="2400" dirty="0"/>
              <a:t>The primary outcomes were rates of pharmacological therapy (neostigmine use), lower GI </a:t>
            </a:r>
            <a:r>
              <a:rPr lang="en-US" sz="2400" dirty="0" err="1"/>
              <a:t>endoscopicdecompression</a:t>
            </a:r>
            <a:r>
              <a:rPr lang="en-US" sz="2400" dirty="0"/>
              <a:t> (Colonoscopy/sigmoidoscopy), surgery (laparotomy), and overall 30 day- mortality. </a:t>
            </a:r>
          </a:p>
          <a:p>
            <a:endParaRPr lang="en-US" sz="2400" dirty="0"/>
          </a:p>
          <a:p>
            <a:endParaRPr lang="en-US" sz="2400" dirty="0"/>
          </a:p>
          <a:p>
            <a:endParaRPr lang="en-US" sz="2000" dirty="0"/>
          </a:p>
          <a:p>
            <a:pPr lvl="0"/>
            <a:br>
              <a:rPr lang="en-US" sz="2000" dirty="0">
                <a:solidFill>
                  <a:prstClr val="black"/>
                </a:solidFill>
                <a:latin typeface="Times New Roman" pitchFamily="18" charset="0"/>
                <a:cs typeface="Times New Roman" pitchFamily="18" charset="0"/>
              </a:rPr>
            </a:br>
            <a:endParaRPr lang="en-US" sz="2000" dirty="0">
              <a:solidFill>
                <a:prstClr val="black"/>
              </a:solidFill>
              <a:latin typeface="Times New Roman" pitchFamily="18" charset="0"/>
              <a:cs typeface="Times New Roman" pitchFamily="18" charset="0"/>
            </a:endParaRPr>
          </a:p>
        </p:txBody>
      </p:sp>
      <p:sp>
        <p:nvSpPr>
          <p:cNvPr id="50" name="Rectangle 23"/>
          <p:cNvSpPr>
            <a:spLocks noChangeArrowheads="1"/>
          </p:cNvSpPr>
          <p:nvPr/>
        </p:nvSpPr>
        <p:spPr bwMode="auto">
          <a:xfrm>
            <a:off x="1865822" y="9931981"/>
            <a:ext cx="3400453" cy="649288"/>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METHODS</a:t>
            </a:r>
          </a:p>
        </p:txBody>
      </p:sp>
      <p:sp>
        <p:nvSpPr>
          <p:cNvPr id="58" name="Rectangle 57"/>
          <p:cNvSpPr/>
          <p:nvPr/>
        </p:nvSpPr>
        <p:spPr>
          <a:xfrm>
            <a:off x="19527838" y="6637942"/>
            <a:ext cx="4703762" cy="1477328"/>
          </a:xfrm>
          <a:prstGeom prst="rect">
            <a:avLst/>
          </a:prstGeom>
        </p:spPr>
        <p:txBody>
          <a:bodyPr wrap="square">
            <a:spAutoFit/>
          </a:bodyPr>
          <a:lstStyle/>
          <a:p>
            <a:r>
              <a:rPr lang="en-US" sz="2400" b="1" dirty="0"/>
              <a:t>Table 1:</a:t>
            </a:r>
            <a:r>
              <a:rPr lang="en-US" sz="2400" dirty="0"/>
              <a:t> Baseline characteristics and clinical outcomes in CPO in 2020 compared to CPO in 2019</a:t>
            </a:r>
          </a:p>
          <a:p>
            <a:endParaRPr lang="en-US" sz="1800" dirty="0"/>
          </a:p>
        </p:txBody>
      </p:sp>
      <p:sp>
        <p:nvSpPr>
          <p:cNvPr id="59" name="TextBox 58"/>
          <p:cNvSpPr txBox="1"/>
          <p:nvPr/>
        </p:nvSpPr>
        <p:spPr>
          <a:xfrm>
            <a:off x="19749675" y="14354421"/>
            <a:ext cx="4307830" cy="2308324"/>
          </a:xfrm>
          <a:prstGeom prst="rect">
            <a:avLst/>
          </a:prstGeom>
          <a:noFill/>
        </p:spPr>
        <p:txBody>
          <a:bodyPr wrap="square" rtlCol="0">
            <a:spAutoFit/>
          </a:bodyPr>
          <a:lstStyle/>
          <a:p>
            <a:pPr lvl="0" defTabSz="914400" fontAlgn="auto">
              <a:spcBef>
                <a:spcPts val="0"/>
              </a:spcBef>
              <a:spcAft>
                <a:spcPts val="0"/>
              </a:spcAft>
              <a:defRPr/>
            </a:pPr>
            <a:r>
              <a:rPr lang="en-US" sz="2400" b="1" dirty="0"/>
              <a:t>Table 2:</a:t>
            </a:r>
            <a:r>
              <a:rPr lang="en-US" sz="2400" dirty="0"/>
              <a:t> Clinical Outcomes in the subgroup analysis based on patients with CPO in 2020 to CPO in 2019 after propensity matching </a:t>
            </a:r>
          </a:p>
          <a:p>
            <a:endParaRPr lang="en-US" sz="2400" dirty="0"/>
          </a:p>
        </p:txBody>
      </p:sp>
      <p:sp>
        <p:nvSpPr>
          <p:cNvPr id="13699" name="Rectangle 387"/>
          <p:cNvSpPr>
            <a:spLocks noChangeArrowheads="1"/>
          </p:cNvSpPr>
          <p:nvPr/>
        </p:nvSpPr>
        <p:spPr bwMode="auto">
          <a:xfrm>
            <a:off x="24991219" y="16034015"/>
            <a:ext cx="69953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l" defTabSz="29765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5" name="Picture 7" descr="Logo&#10;&#10;Description automatically generated">
            <a:extLst>
              <a:ext uri="{FF2B5EF4-FFF2-40B4-BE49-F238E27FC236}">
                <a16:creationId xmlns:a16="http://schemas.microsoft.com/office/drawing/2014/main" id="{B53F4957-58EE-3B4E-A065-61B13EE030EC}"/>
              </a:ext>
            </a:extLst>
          </p:cNvPr>
          <p:cNvPicPr>
            <a:picLocks noChangeAspect="1"/>
          </p:cNvPicPr>
          <p:nvPr/>
        </p:nvPicPr>
        <p:blipFill>
          <a:blip r:embed="rId3"/>
          <a:stretch>
            <a:fillRect/>
          </a:stretch>
        </p:blipFill>
        <p:spPr>
          <a:xfrm>
            <a:off x="383776" y="1686970"/>
            <a:ext cx="4865934" cy="976725"/>
          </a:xfrm>
          <a:prstGeom prst="rect">
            <a:avLst/>
          </a:prstGeom>
        </p:spPr>
      </p:pic>
      <p:sp>
        <p:nvSpPr>
          <p:cNvPr id="51" name="Rectangle 29">
            <a:extLst>
              <a:ext uri="{FF2B5EF4-FFF2-40B4-BE49-F238E27FC236}">
                <a16:creationId xmlns:a16="http://schemas.microsoft.com/office/drawing/2014/main" id="{39919F6E-0F5C-D54C-8660-394006EA01B5}"/>
              </a:ext>
            </a:extLst>
          </p:cNvPr>
          <p:cNvSpPr>
            <a:spLocks noChangeArrowheads="1"/>
          </p:cNvSpPr>
          <p:nvPr/>
        </p:nvSpPr>
        <p:spPr bwMode="auto">
          <a:xfrm>
            <a:off x="25730324" y="15994744"/>
            <a:ext cx="4914900" cy="755650"/>
          </a:xfrm>
          <a:prstGeom prst="rect">
            <a:avLst/>
          </a:prstGeom>
          <a:noFill/>
          <a:ln>
            <a:noFill/>
          </a:ln>
        </p:spPr>
        <p:txBody>
          <a:bodyPr lIns="511650" tIns="255830" rIns="511650" bIns="255830"/>
          <a:lstStyle/>
          <a:p>
            <a:pPr marL="2632075" indent="-2632075" defTabSz="5121275" fontAlgn="auto">
              <a:lnSpc>
                <a:spcPct val="90000"/>
              </a:lnSpc>
              <a:spcBef>
                <a:spcPct val="20000"/>
              </a:spcBef>
              <a:spcAft>
                <a:spcPts val="0"/>
              </a:spcAft>
              <a:buClr>
                <a:schemeClr val="bg2"/>
              </a:buClr>
              <a:buSzPct val="70000"/>
              <a:buFont typeface="Wingdings" pitchFamily="2" charset="2"/>
              <a:buNone/>
              <a:defRPr/>
            </a:pPr>
            <a:r>
              <a:rPr lang="en-US" sz="4200" dirty="0">
                <a:solidFill>
                  <a:schemeClr val="accent1">
                    <a:lumMod val="75000"/>
                  </a:schemeClr>
                </a:solidFill>
                <a:latin typeface="Futura Md BT" pitchFamily="34" charset="0"/>
                <a:cs typeface="+mn-cs"/>
              </a:rPr>
              <a:t>References</a:t>
            </a:r>
          </a:p>
        </p:txBody>
      </p:sp>
      <p:sp>
        <p:nvSpPr>
          <p:cNvPr id="20" name="Rectangle 19">
            <a:extLst>
              <a:ext uri="{FF2B5EF4-FFF2-40B4-BE49-F238E27FC236}">
                <a16:creationId xmlns:a16="http://schemas.microsoft.com/office/drawing/2014/main" id="{870C9C60-3727-E443-BDFD-02C4F0800741}"/>
              </a:ext>
            </a:extLst>
          </p:cNvPr>
          <p:cNvSpPr/>
          <p:nvPr/>
        </p:nvSpPr>
        <p:spPr>
          <a:xfrm>
            <a:off x="24416692" y="17032077"/>
            <a:ext cx="7786879" cy="1077218"/>
          </a:xfrm>
          <a:prstGeom prst="rect">
            <a:avLst/>
          </a:prstGeom>
        </p:spPr>
        <p:txBody>
          <a:bodyPr wrap="square">
            <a:spAutoFit/>
          </a:bodyPr>
          <a:lstStyle/>
          <a:p>
            <a:r>
              <a:rPr lang="en-US" sz="1600" dirty="0"/>
              <a:t>Perisetti, A., Gajendran, M., </a:t>
            </a:r>
            <a:r>
              <a:rPr lang="en-US" sz="1600" dirty="0" err="1"/>
              <a:t>Boregowda</a:t>
            </a:r>
            <a:r>
              <a:rPr lang="en-US" sz="1600" dirty="0"/>
              <a:t>, U., Bansal, P., &amp; Goyal, H. (2020). COVID‐19 and</a:t>
            </a:r>
          </a:p>
          <a:p>
            <a:r>
              <a:rPr lang="en-US" sz="1600" dirty="0"/>
              <a:t>gastrointestinal endoscopies: current insights and emergent strategies. Digestive Endoscopy, 32(5), 715-722.</a:t>
            </a:r>
          </a:p>
        </p:txBody>
      </p:sp>
      <p:pic>
        <p:nvPicPr>
          <p:cNvPr id="4" name="Picture 3" descr="Table&#10;&#10;Description automatically generated">
            <a:extLst>
              <a:ext uri="{FF2B5EF4-FFF2-40B4-BE49-F238E27FC236}">
                <a16:creationId xmlns:a16="http://schemas.microsoft.com/office/drawing/2014/main" id="{32C30896-78B3-8A4A-BF6F-E81C38324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87" y="3429001"/>
            <a:ext cx="12191286" cy="8476626"/>
          </a:xfrm>
          <a:prstGeom prst="rect">
            <a:avLst/>
          </a:prstGeom>
        </p:spPr>
      </p:pic>
      <p:pic>
        <p:nvPicPr>
          <p:cNvPr id="10" name="Picture 9">
            <a:extLst>
              <a:ext uri="{FF2B5EF4-FFF2-40B4-BE49-F238E27FC236}">
                <a16:creationId xmlns:a16="http://schemas.microsoft.com/office/drawing/2014/main" id="{CA4515DC-9A9F-684E-B6A2-3C2A08C2EB6A}"/>
              </a:ext>
            </a:extLst>
          </p:cNvPr>
          <p:cNvPicPr>
            <a:picLocks noChangeAspect="1"/>
          </p:cNvPicPr>
          <p:nvPr/>
        </p:nvPicPr>
        <p:blipFill>
          <a:blip r:embed="rId5"/>
          <a:stretch>
            <a:fillRect/>
          </a:stretch>
        </p:blipFill>
        <p:spPr>
          <a:xfrm>
            <a:off x="7215666" y="13039119"/>
            <a:ext cx="12231001" cy="46747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548</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Calibri</vt:lpstr>
      <vt:lpstr>Futura Md BT</vt:lpstr>
      <vt:lpstr>Times New Roman</vt:lpstr>
      <vt:lpstr>Wingdings</vt:lpstr>
      <vt:lpstr>Office Theme</vt:lpstr>
      <vt:lpstr>IMPACT OF PANDEMIC ON EPIDEMIOLOGY ANDMANAGEMENT OF ACUTE COLONIC PSEUDO OBSTRUCTION: NATIONWIDECLINICAL DATA RESEARCH NETWORK Abhilash Perisetti, MD1; Hemant Goyal, MD4; Syed Mahanazuddin, PhD2; Mariajose Rojas, MD1; Mahesh Gajendran, MD5; Syed Ali Amir Sheraji, MD6; Swetha Gupta, MD6; Ragesh Thandassery, MD2; Benjamin Tharian, MD2; and Neil Sharma, MD1 1Parkview Cancer Institute, Fort Wayne, IN, 2University of Arkansas for Medical Sciences, Little Rock, AR, 3Conway Regional Medicine, 4Wright School of Medicine, 5Texas Tech Health Science Center, El Paso, TX and 6John H Stroger Hospital Cook County.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self-reported non screening for Colorectal Cancer: Is North Dakota lacking behind?  Abhilash Perisetti, MD, Abe E. Sahmoun, Ph.D.</dc:title>
  <dc:creator>abhi</dc:creator>
  <cp:lastModifiedBy>Abhilash Perisetti</cp:lastModifiedBy>
  <cp:revision>123</cp:revision>
  <dcterms:created xsi:type="dcterms:W3CDTF">2006-08-16T00:00:00Z</dcterms:created>
  <dcterms:modified xsi:type="dcterms:W3CDTF">2021-10-14T03:26:55Z</dcterms:modified>
</cp:coreProperties>
</file>