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19202400"/>
  <p:notesSz cx="6858000" cy="9144000"/>
  <p:defaultTextStyle>
    <a:defPPr>
      <a:defRPr lang="en-US"/>
    </a:defPPr>
    <a:lvl1pPr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487488" indent="-1030288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976563" indent="-2062163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465638" indent="-3094038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5954713" indent="-4125913" algn="l" defTabSz="2976563" rtl="0" fontAlgn="base">
      <a:spcBef>
        <a:spcPct val="0"/>
      </a:spcBef>
      <a:spcAft>
        <a:spcPct val="0"/>
      </a:spcAft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5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048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80"/>
    <p:restoredTop sz="83239"/>
  </p:normalViewPr>
  <p:slideViewPr>
    <p:cSldViewPr>
      <p:cViewPr>
        <p:scale>
          <a:sx n="28" d="100"/>
          <a:sy n="28" d="100"/>
        </p:scale>
        <p:origin x="1520" y="680"/>
      </p:cViewPr>
      <p:guideLst>
        <p:guide orient="horz" pos="604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AAD76-11C2-6346-A138-DD47BB66406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1143000"/>
            <a:ext cx="528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97872-BD5E-FC40-8D19-FF4E6C48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1: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Baseline characteristics and clinical outcomes in GI cancers 2020 compared to GI cancers 2019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97872-BD5E-FC40-8D19-FF4E6C488E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65191"/>
            <a:ext cx="27980640" cy="41160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881360"/>
            <a:ext cx="23042880" cy="4907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6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5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4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3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2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1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A71F-AA17-415E-9F09-1CFF91CBA4F6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2757-205F-4CF0-AE64-66E0F4A7C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48B6-280A-49E2-A273-CA30384D3CE3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245-925A-458C-9A2A-9B3B6EF99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768988"/>
            <a:ext cx="7406640" cy="16384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768988"/>
            <a:ext cx="21671280" cy="16384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0FE3-1B3D-479B-929F-C7F62494A194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4E1D-5E33-47B4-A58C-52D16D4848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18FB-18A2-49CB-9963-0A34A964BEEE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6228-937E-43CD-ABC2-E74CD0C98A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2339321"/>
            <a:ext cx="27980640" cy="3813810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8138798"/>
            <a:ext cx="27980640" cy="4200524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8977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2pPr>
            <a:lvl3pPr marL="297795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6693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5590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44888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338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42284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91181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CEFE-BA1F-4D35-9B72-723000A58950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DEA91-36D5-419A-ABB5-23D59B99A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4480562"/>
            <a:ext cx="14538960" cy="12672696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4480562"/>
            <a:ext cx="14538960" cy="12672696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C134-E35F-4F49-A0B3-822B79F51B5F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2C4B4-263A-423D-8D75-86BCD5ADA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4298316"/>
            <a:ext cx="14544677" cy="1791334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8977" indent="0">
              <a:buNone/>
              <a:defRPr sz="6500" b="1"/>
            </a:lvl2pPr>
            <a:lvl3pPr marL="2977955" indent="0">
              <a:buNone/>
              <a:defRPr sz="5900" b="1"/>
            </a:lvl3pPr>
            <a:lvl4pPr marL="4466932" indent="0">
              <a:buNone/>
              <a:defRPr sz="5200" b="1"/>
            </a:lvl4pPr>
            <a:lvl5pPr marL="5955909" indent="0">
              <a:buNone/>
              <a:defRPr sz="5200" b="1"/>
            </a:lvl5pPr>
            <a:lvl6pPr marL="7444888" indent="0">
              <a:buNone/>
              <a:defRPr sz="5200" b="1"/>
            </a:lvl6pPr>
            <a:lvl7pPr marL="8933865" indent="0">
              <a:buNone/>
              <a:defRPr sz="5200" b="1"/>
            </a:lvl7pPr>
            <a:lvl8pPr marL="10422842" indent="0">
              <a:buNone/>
              <a:defRPr sz="5200" b="1"/>
            </a:lvl8pPr>
            <a:lvl9pPr marL="11911819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2" y="6089650"/>
            <a:ext cx="14544677" cy="11063606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4298316"/>
            <a:ext cx="14550391" cy="1791334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8977" indent="0">
              <a:buNone/>
              <a:defRPr sz="6500" b="1"/>
            </a:lvl2pPr>
            <a:lvl3pPr marL="2977955" indent="0">
              <a:buNone/>
              <a:defRPr sz="5900" b="1"/>
            </a:lvl3pPr>
            <a:lvl4pPr marL="4466932" indent="0">
              <a:buNone/>
              <a:defRPr sz="5200" b="1"/>
            </a:lvl4pPr>
            <a:lvl5pPr marL="5955909" indent="0">
              <a:buNone/>
              <a:defRPr sz="5200" b="1"/>
            </a:lvl5pPr>
            <a:lvl6pPr marL="7444888" indent="0">
              <a:buNone/>
              <a:defRPr sz="5200" b="1"/>
            </a:lvl6pPr>
            <a:lvl7pPr marL="8933865" indent="0">
              <a:buNone/>
              <a:defRPr sz="5200" b="1"/>
            </a:lvl7pPr>
            <a:lvl8pPr marL="10422842" indent="0">
              <a:buNone/>
              <a:defRPr sz="5200" b="1"/>
            </a:lvl8pPr>
            <a:lvl9pPr marL="11911819" indent="0">
              <a:buNone/>
              <a:defRPr sz="5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6089650"/>
            <a:ext cx="14550391" cy="11063606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15E7-ECF3-4B59-A65B-F27FD704525F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3FDA-16AE-4044-B807-5EEF51619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0EBD-8912-4279-83F2-50DF1067B5A8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3E69-593F-4E48-BBA2-C7C539A76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136C-CC9D-476A-AF98-CB31F34EC55C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946D-B41A-4019-8668-A43D0E039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764540"/>
            <a:ext cx="10829926" cy="32537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764542"/>
            <a:ext cx="18402300" cy="16388716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4018282"/>
            <a:ext cx="10829926" cy="13134976"/>
          </a:xfrm>
        </p:spPr>
        <p:txBody>
          <a:bodyPr/>
          <a:lstStyle>
            <a:lvl1pPr marL="0" indent="0">
              <a:buNone/>
              <a:defRPr sz="4600"/>
            </a:lvl1pPr>
            <a:lvl2pPr marL="1488977" indent="0">
              <a:buNone/>
              <a:defRPr sz="3900"/>
            </a:lvl2pPr>
            <a:lvl3pPr marL="2977955" indent="0">
              <a:buNone/>
              <a:defRPr sz="3300"/>
            </a:lvl3pPr>
            <a:lvl4pPr marL="4466932" indent="0">
              <a:buNone/>
              <a:defRPr sz="2900"/>
            </a:lvl4pPr>
            <a:lvl5pPr marL="5955909" indent="0">
              <a:buNone/>
              <a:defRPr sz="2900"/>
            </a:lvl5pPr>
            <a:lvl6pPr marL="7444888" indent="0">
              <a:buNone/>
              <a:defRPr sz="2900"/>
            </a:lvl6pPr>
            <a:lvl7pPr marL="8933865" indent="0">
              <a:buNone/>
              <a:defRPr sz="2900"/>
            </a:lvl7pPr>
            <a:lvl8pPr marL="10422842" indent="0">
              <a:buNone/>
              <a:defRPr sz="2900"/>
            </a:lvl8pPr>
            <a:lvl9pPr marL="11911819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CB2C7-4A5D-4EA5-A4CA-10030CEE8284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62D6A-2EF3-49C0-A6CB-CF55764087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3441680"/>
            <a:ext cx="19751040" cy="158686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715770"/>
            <a:ext cx="19751040" cy="11521440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8977" indent="0">
              <a:buNone/>
              <a:defRPr sz="9100"/>
            </a:lvl2pPr>
            <a:lvl3pPr marL="2977955" indent="0">
              <a:buNone/>
              <a:defRPr sz="7800"/>
            </a:lvl3pPr>
            <a:lvl4pPr marL="4466932" indent="0">
              <a:buNone/>
              <a:defRPr sz="6500"/>
            </a:lvl4pPr>
            <a:lvl5pPr marL="5955909" indent="0">
              <a:buNone/>
              <a:defRPr sz="6500"/>
            </a:lvl5pPr>
            <a:lvl6pPr marL="7444888" indent="0">
              <a:buNone/>
              <a:defRPr sz="6500"/>
            </a:lvl6pPr>
            <a:lvl7pPr marL="8933865" indent="0">
              <a:buNone/>
              <a:defRPr sz="6500"/>
            </a:lvl7pPr>
            <a:lvl8pPr marL="10422842" indent="0">
              <a:buNone/>
              <a:defRPr sz="6500"/>
            </a:lvl8pPr>
            <a:lvl9pPr marL="11911819" indent="0">
              <a:buNone/>
              <a:defRPr sz="6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028546"/>
            <a:ext cx="19751040" cy="2253614"/>
          </a:xfrm>
        </p:spPr>
        <p:txBody>
          <a:bodyPr/>
          <a:lstStyle>
            <a:lvl1pPr marL="0" indent="0">
              <a:buNone/>
              <a:defRPr sz="4600"/>
            </a:lvl1pPr>
            <a:lvl2pPr marL="1488977" indent="0">
              <a:buNone/>
              <a:defRPr sz="3900"/>
            </a:lvl2pPr>
            <a:lvl3pPr marL="2977955" indent="0">
              <a:buNone/>
              <a:defRPr sz="3300"/>
            </a:lvl3pPr>
            <a:lvl4pPr marL="4466932" indent="0">
              <a:buNone/>
              <a:defRPr sz="2900"/>
            </a:lvl4pPr>
            <a:lvl5pPr marL="5955909" indent="0">
              <a:buNone/>
              <a:defRPr sz="2900"/>
            </a:lvl5pPr>
            <a:lvl6pPr marL="7444888" indent="0">
              <a:buNone/>
              <a:defRPr sz="2900"/>
            </a:lvl6pPr>
            <a:lvl7pPr marL="8933865" indent="0">
              <a:buNone/>
              <a:defRPr sz="2900"/>
            </a:lvl7pPr>
            <a:lvl8pPr marL="10422842" indent="0">
              <a:buNone/>
              <a:defRPr sz="2900"/>
            </a:lvl8pPr>
            <a:lvl9pPr marL="11911819" indent="0">
              <a:buNone/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D99D-9FC4-45CF-85AE-A788D1C7056C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7734-AC84-4F92-B878-0D6F560A8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768350"/>
            <a:ext cx="29625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7795" tIns="148898" rIns="297795" bIns="148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4479925"/>
            <a:ext cx="29625925" cy="1267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7795" tIns="148898" rIns="297795" bIns="148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17797463"/>
            <a:ext cx="7680325" cy="1022350"/>
          </a:xfrm>
          <a:prstGeom prst="rect">
            <a:avLst/>
          </a:prstGeom>
        </p:spPr>
        <p:txBody>
          <a:bodyPr vert="horz" lIns="297795" tIns="148898" rIns="297795" bIns="148898" rtlCol="0" anchor="ctr"/>
          <a:lstStyle>
            <a:lvl1pPr algn="l" defTabSz="2977955" fontAlgn="auto">
              <a:spcBef>
                <a:spcPts val="0"/>
              </a:spcBef>
              <a:spcAft>
                <a:spcPts val="0"/>
              </a:spcAft>
              <a:defRPr sz="3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15944-8727-473D-92F3-A448531B7117}" type="datetimeFigureOut">
              <a:rPr lang="en-US"/>
              <a:pPr>
                <a:defRPr/>
              </a:pPr>
              <a:t>10/13/21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17797463"/>
            <a:ext cx="10423525" cy="1022350"/>
          </a:xfrm>
          <a:prstGeom prst="rect">
            <a:avLst/>
          </a:prstGeom>
        </p:spPr>
        <p:txBody>
          <a:bodyPr vert="horz" lIns="297795" tIns="148898" rIns="297795" bIns="148898" rtlCol="0" anchor="ctr"/>
          <a:lstStyle>
            <a:lvl1pPr algn="ctr" defTabSz="2977955" fontAlgn="auto">
              <a:spcBef>
                <a:spcPts val="0"/>
              </a:spcBef>
              <a:spcAft>
                <a:spcPts val="0"/>
              </a:spcAft>
              <a:defRPr sz="3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17797463"/>
            <a:ext cx="7680325" cy="1022350"/>
          </a:xfrm>
          <a:prstGeom prst="rect">
            <a:avLst/>
          </a:prstGeom>
        </p:spPr>
        <p:txBody>
          <a:bodyPr vert="horz" lIns="297795" tIns="148898" rIns="297795" bIns="148898" rtlCol="0" anchor="ctr"/>
          <a:lstStyle>
            <a:lvl1pPr algn="r" defTabSz="2977955" fontAlgn="auto">
              <a:spcBef>
                <a:spcPts val="0"/>
              </a:spcBef>
              <a:spcAft>
                <a:spcPts val="0"/>
              </a:spcAft>
              <a:defRPr sz="3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7140C-91B4-4F78-BBDA-D34592929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76563" rtl="0" fontAlgn="base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2pPr>
      <a:lvl3pPr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3pPr>
      <a:lvl4pPr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4pPr>
      <a:lvl5pPr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5pPr>
      <a:lvl6pPr marL="4572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6pPr>
      <a:lvl7pPr marL="9144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7pPr>
      <a:lvl8pPr marL="13716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8pPr>
      <a:lvl9pPr marL="1828800" algn="ctr" defTabSz="2976563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itchFamily="34" charset="0"/>
        </a:defRPr>
      </a:lvl9pPr>
    </p:titleStyle>
    <p:bodyStyle>
      <a:lvl1pPr marL="1116013" indent="-1116013" algn="l" defTabSz="297656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9350" indent="-930275" algn="l" defTabSz="297656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721100" indent="-742950" algn="l" defTabSz="297656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210175" indent="-742950" algn="l" defTabSz="297656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99250" indent="-742950" algn="l" defTabSz="297656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89376" indent="-744489" algn="l" defTabSz="297795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78353" indent="-744489" algn="l" defTabSz="297795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67331" indent="-744489" algn="l" defTabSz="297795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56308" indent="-744489" algn="l" defTabSz="2977955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88977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77955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66932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55909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44888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33865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22842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11819" algn="l" defTabSz="2977955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8" y="-92348"/>
            <a:ext cx="32958371" cy="2672647"/>
          </a:xfrm>
        </p:spPr>
        <p:txBody>
          <a:bodyPr rtlCol="0">
            <a:normAutofit fontScale="90000"/>
          </a:bodyPr>
          <a:lstStyle/>
          <a:p>
            <a:r>
              <a:rPr lang="en-US" sz="6700" dirty="0"/>
              <a:t>             </a:t>
            </a:r>
            <a:r>
              <a:rPr lang="en-US" sz="6700" b="1" dirty="0"/>
              <a:t>Reduced Incidence of New Gastrointestinal Cancers Diagnosis During COVID-19 Pandemic</a:t>
            </a:r>
            <a:br>
              <a:rPr lang="en-US" sz="6700" b="1" dirty="0"/>
            </a:b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Abhilash Perisetti, MD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1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; Syed </a:t>
            </a:r>
            <a:r>
              <a:rPr lang="en-US" sz="3600" dirty="0" err="1">
                <a:latin typeface="Arial Narrow" panose="020B0606020202030204" pitchFamily="34" charset="0"/>
                <a:cs typeface="Times New Roman" pitchFamily="18" charset="0"/>
              </a:rPr>
              <a:t>Mahanazuddin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, PhD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2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; Rachana Yendala, MD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3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; Hemant Goyal, MD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4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; ; </a:t>
            </a:r>
            <a:r>
              <a:rPr lang="en-US" sz="3600" dirty="0" err="1">
                <a:latin typeface="Arial Narrow" panose="020B0606020202030204" pitchFamily="34" charset="0"/>
                <a:cs typeface="Times New Roman" pitchFamily="18" charset="0"/>
              </a:rPr>
              <a:t>Mariajose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 Rojas, MD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1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; Benjamin </a:t>
            </a:r>
            <a:r>
              <a:rPr lang="en-US" sz="3600" dirty="0" err="1">
                <a:latin typeface="Arial Narrow" panose="020B0606020202030204" pitchFamily="34" charset="0"/>
                <a:cs typeface="Times New Roman" pitchFamily="18" charset="0"/>
              </a:rPr>
              <a:t>Tharian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, MD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2</a:t>
            </a:r>
            <a:r>
              <a:rPr lang="en-US" sz="3600" dirty="0">
                <a:latin typeface="Arial Narrow" panose="020B0606020202030204" pitchFamily="34" charset="0"/>
                <a:cs typeface="Times New Roman" pitchFamily="18" charset="0"/>
              </a:rPr>
              <a:t>; and Neil Sharma, MD</a:t>
            </a:r>
            <a: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  <a:t>1</a:t>
            </a:r>
            <a:br>
              <a:rPr lang="en-US" sz="3600" baseline="30000" dirty="0"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en-US" sz="2200" baseline="30000" dirty="0">
                <a:latin typeface="Arial Narrow" panose="020B0606020202030204" pitchFamily="34" charset="0"/>
                <a:cs typeface="Times New Roman" pitchFamily="18" charset="0"/>
              </a:rPr>
              <a:t>1</a:t>
            </a:r>
            <a:r>
              <a:rPr lang="en-US" sz="2200" dirty="0">
                <a:latin typeface="Arial Narrow" panose="020B0606020202030204" pitchFamily="34" charset="0"/>
                <a:cs typeface="Times New Roman" pitchFamily="18" charset="0"/>
              </a:rPr>
              <a:t>Parkview Cancer Institute, Fort Wayne, IN, </a:t>
            </a:r>
            <a:r>
              <a:rPr lang="en-US" sz="2200" baseline="30000" dirty="0">
                <a:latin typeface="Arial Narrow" panose="020B0606020202030204" pitchFamily="34" charset="0"/>
                <a:cs typeface="Times New Roman" pitchFamily="18" charset="0"/>
              </a:rPr>
              <a:t>2</a:t>
            </a:r>
            <a:r>
              <a:rPr lang="en-US" sz="2200" dirty="0">
                <a:latin typeface="Arial Narrow" panose="020B0606020202030204" pitchFamily="34" charset="0"/>
                <a:cs typeface="Times New Roman" pitchFamily="18" charset="0"/>
              </a:rPr>
              <a:t>University of Arkansas for Medical Sciences, Little Rock, AR, </a:t>
            </a:r>
            <a:r>
              <a:rPr lang="en-US" sz="2200" baseline="30000" dirty="0">
                <a:latin typeface="Arial Narrow" panose="020B0606020202030204" pitchFamily="34" charset="0"/>
                <a:cs typeface="Times New Roman" pitchFamily="18" charset="0"/>
              </a:rPr>
              <a:t>3</a:t>
            </a:r>
            <a:r>
              <a:rPr lang="en-US" sz="2200" dirty="0">
                <a:latin typeface="Arial Narrow" panose="020B0606020202030204" pitchFamily="34" charset="0"/>
                <a:cs typeface="Times New Roman" pitchFamily="18" charset="0"/>
              </a:rPr>
              <a:t>Conway Regional Medicine and </a:t>
            </a:r>
            <a:r>
              <a:rPr lang="en-US" sz="2200" baseline="30000" dirty="0">
                <a:latin typeface="Arial Narrow" panose="020B0606020202030204" pitchFamily="34" charset="0"/>
                <a:cs typeface="Times New Roman" pitchFamily="18" charset="0"/>
              </a:rPr>
              <a:t>4</a:t>
            </a:r>
            <a:r>
              <a:rPr lang="en-US" sz="2200" dirty="0">
                <a:latin typeface="Arial Narrow" panose="020B0606020202030204" pitchFamily="34" charset="0"/>
                <a:cs typeface="Times New Roman" pitchFamily="18" charset="0"/>
              </a:rPr>
              <a:t>Wright School of Medicine</a:t>
            </a:r>
            <a:br>
              <a:rPr lang="en-US" sz="3100" dirty="0">
                <a:latin typeface="Arial Narrow" panose="020B0606020202030204" pitchFamily="34" charset="0"/>
                <a:cs typeface="Times New Roman" pitchFamily="18" charset="0"/>
              </a:rPr>
            </a:br>
            <a:endParaRPr lang="en-US" sz="2700" baseline="300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824593" y="2862276"/>
            <a:ext cx="31269214" cy="284747"/>
            <a:chOff x="986" y="538"/>
            <a:chExt cx="30643" cy="1299"/>
          </a:xfrm>
          <a:solidFill>
            <a:schemeClr val="accent1"/>
          </a:solidFill>
        </p:grpSpPr>
        <p:sp>
          <p:nvSpPr>
            <p:cNvPr id="6" name="Rectangle 44"/>
            <p:cNvSpPr>
              <a:spLocks noChangeArrowheads="1"/>
            </p:cNvSpPr>
            <p:nvPr/>
          </p:nvSpPr>
          <p:spPr bwMode="auto">
            <a:xfrm>
              <a:off x="30823" y="538"/>
              <a:ext cx="806" cy="80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45"/>
            <p:cNvSpPr>
              <a:spLocks noChangeArrowheads="1"/>
            </p:cNvSpPr>
            <p:nvPr/>
          </p:nvSpPr>
          <p:spPr bwMode="auto">
            <a:xfrm>
              <a:off x="986" y="538"/>
              <a:ext cx="29825" cy="80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46"/>
            <p:cNvSpPr>
              <a:spLocks noChangeArrowheads="1"/>
            </p:cNvSpPr>
            <p:nvPr/>
          </p:nvSpPr>
          <p:spPr bwMode="auto">
            <a:xfrm>
              <a:off x="986" y="1344"/>
              <a:ext cx="29825" cy="4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>
              <a:off x="30823" y="1350"/>
              <a:ext cx="806" cy="48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77186" y="4343400"/>
            <a:ext cx="6761814" cy="4166752"/>
          </a:xfrm>
          <a:prstGeom prst="rect">
            <a:avLst/>
          </a:prstGeom>
          <a:noFill/>
          <a:ln>
            <a:noFill/>
          </a:ln>
        </p:spPr>
        <p:txBody>
          <a:bodyPr lIns="297576" tIns="148791" rIns="297576" bIns="148791"/>
          <a:lstStyle/>
          <a:p>
            <a:pPr defTabSz="2977955" fontAlgn="auto">
              <a:spcBef>
                <a:spcPts val="0"/>
              </a:spcBef>
              <a:spcAft>
                <a:spcPts val="0"/>
              </a:spcAft>
              <a:tabLst>
                <a:tab pos="3910133" algn="l"/>
              </a:tabLst>
              <a:defRPr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Gastrointestinal cancers such as esophageal, gastric, colon, liver, and pancreas cancers present a significant global challenge. </a:t>
            </a:r>
          </a:p>
          <a:p>
            <a:pPr defTabSz="2977955" fontAlgn="auto">
              <a:spcBef>
                <a:spcPts val="0"/>
              </a:spcBef>
              <a:spcAft>
                <a:spcPts val="0"/>
              </a:spcAft>
              <a:tabLst>
                <a:tab pos="3910133" algn="l"/>
              </a:tabLst>
              <a:defRPr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COVID-19 pandemic led to a strain on multiple healthcare systems resulting in stay-at-home restraints, which might have impacted early recognition of these cancers. The data about the the incidence of GI cancers during the pandemic is scarce.</a:t>
            </a:r>
          </a:p>
          <a:p>
            <a:pPr marL="299146" indent="-299146" defTabSz="2977955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20034515" y="34290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7576" tIns="148791" rIns="297576" bIns="148791"/>
          <a:lstStyle/>
          <a:p>
            <a:pPr marL="1530350" indent="-1530350" defTabSz="29781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4200" dirty="0">
                <a:solidFill>
                  <a:schemeClr val="tx2"/>
                </a:solidFill>
                <a:latin typeface="Futura Md BT"/>
                <a:cs typeface="Times New Roman" pitchFamily="18" charset="0"/>
              </a:rPr>
              <a:t>TABLES</a:t>
            </a:r>
          </a:p>
        </p:txBody>
      </p:sp>
      <p:sp>
        <p:nvSpPr>
          <p:cNvPr id="13320" name="Rectangle 29"/>
          <p:cNvSpPr>
            <a:spLocks noChangeArrowheads="1"/>
          </p:cNvSpPr>
          <p:nvPr/>
        </p:nvSpPr>
        <p:spPr bwMode="auto">
          <a:xfrm>
            <a:off x="26365200" y="3048000"/>
            <a:ext cx="425670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7576" tIns="148791" rIns="297576" bIns="148791"/>
          <a:lstStyle/>
          <a:p>
            <a:pPr marL="1530350" indent="-1530350" defTabSz="29781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4200" dirty="0">
                <a:solidFill>
                  <a:schemeClr val="tx2"/>
                </a:solidFill>
                <a:latin typeface="Futura Md BT"/>
                <a:cs typeface="Times New Roman" pitchFamily="18" charset="0"/>
              </a:rPr>
              <a:t>RESULTS</a:t>
            </a:r>
            <a:r>
              <a:rPr lang="en-US" sz="4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24231600" y="3695700"/>
            <a:ext cx="7754937" cy="6236281"/>
          </a:xfrm>
          <a:prstGeom prst="rect">
            <a:avLst/>
          </a:prstGeom>
          <a:noFill/>
          <a:ln>
            <a:noFill/>
          </a:ln>
        </p:spPr>
        <p:txBody>
          <a:bodyPr lIns="297576" tIns="148791" rIns="297576" bIns="148791"/>
          <a:lstStyle/>
          <a:p>
            <a:r>
              <a:rPr lang="en-US" sz="2400" dirty="0"/>
              <a:t>A total of 166,302 patients were diagnosed with GI cancers (colon cancer followed by pancreas, liver, stomach, esophagus in descending order) in 2020 compared to 403,424 patients in 2019. There was a  reduction of 41.2% in the diagnosis of new GI cancers in 2020. </a:t>
            </a:r>
          </a:p>
          <a:p>
            <a:endParaRPr lang="en-US" sz="2400" dirty="0"/>
          </a:p>
          <a:p>
            <a:r>
              <a:rPr lang="en-US" sz="2400" dirty="0"/>
              <a:t>Comorbidities of these patients at presentation and clinical outcomes are noted in Table 1. </a:t>
            </a:r>
          </a:p>
          <a:p>
            <a:endParaRPr lang="en-US" sz="2400" dirty="0"/>
          </a:p>
          <a:p>
            <a:r>
              <a:rPr lang="en-US" sz="2400" dirty="0"/>
              <a:t>After matching, rates of endoscopy utilization (risk ratio [RR]- 0.70 (CI- 0.67 – 0.74)), EUS/ERCP (RR 0.58 (CI:0.52–0.64)), CT/MRI (RR 0.95 (CI:0.90–1.00)) were lower in 2020 compared to 2019 group. 30-day all-cause mortality was also lower in 2020 group (RR 0.82 (CI- 0.79 –0.86)).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The rates of new GI cancers incidence decreased by 41.2% during 2020 compared to 2019. Moreover, endoscopy utilization was reduced by 30-42% during the pandemic. </a:t>
            </a:r>
          </a:p>
          <a:p>
            <a:endParaRPr lang="en-US" sz="2400" dirty="0"/>
          </a:p>
          <a:p>
            <a:r>
              <a:rPr lang="en-US" sz="2400" dirty="0"/>
              <a:t>These findings are probably related to reduced endoscopy rates utilized for cancer screening.</a:t>
            </a:r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13335" name="Rectangle 6"/>
          <p:cNvSpPr txBox="1">
            <a:spLocks noChangeArrowheads="1"/>
          </p:cNvSpPr>
          <p:nvPr/>
        </p:nvSpPr>
        <p:spPr bwMode="auto">
          <a:xfrm>
            <a:off x="1313996" y="3676650"/>
            <a:ext cx="4972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7795" tIns="148898" rIns="297795" bIns="148898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200" dirty="0">
                <a:solidFill>
                  <a:schemeClr val="tx2"/>
                </a:solidFill>
                <a:latin typeface="Futura Md BT"/>
                <a:cs typeface="Times New Roman" pitchFamily="18" charset="0"/>
              </a:rPr>
              <a:t>BACKGROUND</a:t>
            </a:r>
          </a:p>
        </p:txBody>
      </p:sp>
      <p:sp>
        <p:nvSpPr>
          <p:cNvPr id="13567" name="Rectangle 24"/>
          <p:cNvSpPr>
            <a:spLocks noChangeArrowheads="1"/>
          </p:cNvSpPr>
          <p:nvPr/>
        </p:nvSpPr>
        <p:spPr bwMode="auto">
          <a:xfrm>
            <a:off x="1104900" y="11806238"/>
            <a:ext cx="3771900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7576" tIns="148791" rIns="297576" bIns="148791"/>
          <a:lstStyle/>
          <a:p>
            <a:pPr marL="419100" indent="-419100" defTabSz="29781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991117" y="18720364"/>
            <a:ext cx="30763028" cy="152400"/>
            <a:chOff x="986" y="538"/>
            <a:chExt cx="30643" cy="1299"/>
          </a:xfrm>
          <a:solidFill>
            <a:schemeClr val="accent1"/>
          </a:solidFill>
        </p:grpSpPr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30823" y="538"/>
              <a:ext cx="806" cy="80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986" y="538"/>
              <a:ext cx="29825" cy="80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6"/>
            <p:cNvSpPr>
              <a:spLocks noChangeArrowheads="1"/>
            </p:cNvSpPr>
            <p:nvPr/>
          </p:nvSpPr>
          <p:spPr bwMode="auto">
            <a:xfrm>
              <a:off x="986" y="1344"/>
              <a:ext cx="29825" cy="4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30823" y="1350"/>
              <a:ext cx="806" cy="48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11650" tIns="255830" rIns="511650" bIns="255830" anchor="ctr"/>
            <a:lstStyle/>
            <a:p>
              <a:pPr algn="ctr" defTabSz="29785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064905" y="3328844"/>
            <a:ext cx="16992600" cy="156210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779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25602669" y="9885007"/>
            <a:ext cx="4914900" cy="755650"/>
          </a:xfrm>
          <a:prstGeom prst="rect">
            <a:avLst/>
          </a:prstGeom>
          <a:noFill/>
          <a:ln>
            <a:noFill/>
          </a:ln>
        </p:spPr>
        <p:txBody>
          <a:bodyPr lIns="511650" tIns="255830" rIns="511650" bIns="255830"/>
          <a:lstStyle/>
          <a:p>
            <a:pPr marL="2632075" indent="-2632075" defTabSz="51212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cs typeface="+mn-cs"/>
              </a:rPr>
              <a:t>CONCLUSION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14829" y="10978431"/>
            <a:ext cx="5935209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All adult patients with a new diagnosis of GI cancers in 2020 were compared with the patients in 2019. ICD-10codes were utilized to identify these patient from TriNetX, a federated cloud-based network that comprises92 healthcare organizations across the US.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primary outcome of the study was rates of GI cancer diagnoses. The secondary outcomes were GI endoscopy (EGD/sigmoidoscopy/colonoscopy) utilization, rates of endoscopic ultrasound (EUS), and endoscopic retrograde cholangiopancreatography (ERCP), rates of CT/MRI imaging, and overall mortality. 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pPr lvl="0"/>
            <a:b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1865822" y="9931981"/>
            <a:ext cx="340045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7576" tIns="148791" rIns="297576" bIns="148791"/>
          <a:lstStyle/>
          <a:p>
            <a:pPr marL="1530350" indent="-1530350" defTabSz="297815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sz="4200" dirty="0">
                <a:solidFill>
                  <a:schemeClr val="tx2"/>
                </a:solidFill>
                <a:latin typeface="Futura Md BT"/>
                <a:cs typeface="Times New Roman" pitchFamily="18" charset="0"/>
              </a:rPr>
              <a:t>METHODS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527838" y="6637942"/>
            <a:ext cx="470376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Table 1:</a:t>
            </a:r>
            <a:r>
              <a:rPr lang="en-US" sz="2400" dirty="0"/>
              <a:t> Baseline characteristics and clinical outcomes in GI cancers 2020 compared to GI cancers 2019</a:t>
            </a:r>
          </a:p>
          <a:p>
            <a:endParaRPr lang="en-US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19749675" y="14354421"/>
            <a:ext cx="4307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Table 2:</a:t>
            </a:r>
            <a:r>
              <a:rPr lang="en-US" sz="2400" dirty="0"/>
              <a:t> Clinical Outcomes in the subgroup analysis based on patients with GI Ca in 2020 to GI Ca in 2019 after propensity matching </a:t>
            </a:r>
          </a:p>
          <a:p>
            <a:endParaRPr lang="en-US" sz="2400" dirty="0"/>
          </a:p>
        </p:txBody>
      </p:sp>
      <p:sp>
        <p:nvSpPr>
          <p:cNvPr id="13699" name="Rectangle 387"/>
          <p:cNvSpPr>
            <a:spLocks noChangeArrowheads="1"/>
          </p:cNvSpPr>
          <p:nvPr/>
        </p:nvSpPr>
        <p:spPr bwMode="auto">
          <a:xfrm>
            <a:off x="24991219" y="16034015"/>
            <a:ext cx="6995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2976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7" descr="Logo&#10;&#10;Description automatically generated">
            <a:extLst>
              <a:ext uri="{FF2B5EF4-FFF2-40B4-BE49-F238E27FC236}">
                <a16:creationId xmlns:a16="http://schemas.microsoft.com/office/drawing/2014/main" id="{B53F4957-58EE-3B4E-A065-61B13EE03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6" y="1686970"/>
            <a:ext cx="4865934" cy="976725"/>
          </a:xfrm>
          <a:prstGeom prst="rect">
            <a:avLst/>
          </a:prstGeom>
        </p:spPr>
      </p:pic>
      <p:sp>
        <p:nvSpPr>
          <p:cNvPr id="51" name="Rectangle 29">
            <a:extLst>
              <a:ext uri="{FF2B5EF4-FFF2-40B4-BE49-F238E27FC236}">
                <a16:creationId xmlns:a16="http://schemas.microsoft.com/office/drawing/2014/main" id="{39919F6E-0F5C-D54C-8660-394006EA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24" y="15994744"/>
            <a:ext cx="4914900" cy="755650"/>
          </a:xfrm>
          <a:prstGeom prst="rect">
            <a:avLst/>
          </a:prstGeom>
          <a:noFill/>
          <a:ln>
            <a:noFill/>
          </a:ln>
        </p:spPr>
        <p:txBody>
          <a:bodyPr lIns="511650" tIns="255830" rIns="511650" bIns="255830"/>
          <a:lstStyle/>
          <a:p>
            <a:pPr marL="2632075" indent="-2632075" defTabSz="51212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4200" dirty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cs typeface="+mn-cs"/>
              </a:rPr>
              <a:t>References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0C9C60-3727-E443-BDFD-02C4F0800741}"/>
              </a:ext>
            </a:extLst>
          </p:cNvPr>
          <p:cNvSpPr/>
          <p:nvPr/>
        </p:nvSpPr>
        <p:spPr>
          <a:xfrm>
            <a:off x="24416692" y="17032077"/>
            <a:ext cx="7786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Perisetti, A., Gajendran, M., </a:t>
            </a:r>
            <a:r>
              <a:rPr lang="en-US" sz="1600" dirty="0" err="1"/>
              <a:t>Boregowda</a:t>
            </a:r>
            <a:r>
              <a:rPr lang="en-US" sz="1600" dirty="0"/>
              <a:t>, U., Bansal, P., &amp; Goyal, H. (2020). COVID‐19 and</a:t>
            </a:r>
          </a:p>
          <a:p>
            <a:r>
              <a:rPr lang="en-US" sz="1600" dirty="0"/>
              <a:t>gastrointestinal endoscopies: current insights and emergent strategies. Digestive Endoscopy, 32(5), 715-722.</a:t>
            </a:r>
          </a:p>
        </p:txBody>
      </p:sp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ED7251FD-4E2C-8E40-8505-EDAC420B0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19" y="3549939"/>
            <a:ext cx="11995423" cy="83854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19E834-9EC2-2D4C-9947-50F5DF08A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487" y="12840998"/>
            <a:ext cx="12191286" cy="3814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528</Words>
  <Application>Microsoft Macintosh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Futura Md BT</vt:lpstr>
      <vt:lpstr>Times New Roman</vt:lpstr>
      <vt:lpstr>Wingdings</vt:lpstr>
      <vt:lpstr>Office Theme</vt:lpstr>
      <vt:lpstr>             Reduced Incidence of New Gastrointestinal Cancers Diagnosis During COVID-19 Pandemic Abhilash Perisetti, MD1; Syed Mahanazuddin, PhD2; Rachana Yendala, MD3; Hemant Goyal, MD4; ; Mariajose Rojas, MD1; Benjamin Tharian, MD2; and Neil Sharma, MD1 1Parkview Cancer Institute, Fort Wayne, IN, 2University of Arkansas for Medical Sciences, Little Rock, AR, 3Conway Regional Medicine and 4Wright School of Medicine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Prevalence of self-reported non screening for Colorectal Cancer: Is North Dakota lacking behind?  Abhilash Perisetti, MD, Abe E. Sahmoun, Ph.D.</dc:title>
  <dc:creator>abhi</dc:creator>
  <cp:lastModifiedBy>Abhilash Perisetti</cp:lastModifiedBy>
  <cp:revision>122</cp:revision>
  <dcterms:created xsi:type="dcterms:W3CDTF">2006-08-16T00:00:00Z</dcterms:created>
  <dcterms:modified xsi:type="dcterms:W3CDTF">2021-10-13T23:06:54Z</dcterms:modified>
</cp:coreProperties>
</file>