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32918400" cy="19202400"/>
  <p:notesSz cx="6858000" cy="9144000"/>
  <p:defaultTextStyle>
    <a:defPPr>
      <a:defRPr lang="en-US"/>
    </a:defPPr>
    <a:lvl1pPr algn="l" defTabSz="2976563" rtl="0" fontAlgn="base">
      <a:spcBef>
        <a:spcPct val="0"/>
      </a:spcBef>
      <a:spcAft>
        <a:spcPct val="0"/>
      </a:spcAft>
      <a:defRPr sz="5900" kern="1200">
        <a:solidFill>
          <a:schemeClr val="tx1"/>
        </a:solidFill>
        <a:latin typeface="Arial" pitchFamily="34" charset="0"/>
        <a:ea typeface="+mn-ea"/>
        <a:cs typeface="Arial" pitchFamily="34" charset="0"/>
      </a:defRPr>
    </a:lvl1pPr>
    <a:lvl2pPr marL="1487488" indent="-1030288" algn="l" defTabSz="2976563" rtl="0" fontAlgn="base">
      <a:spcBef>
        <a:spcPct val="0"/>
      </a:spcBef>
      <a:spcAft>
        <a:spcPct val="0"/>
      </a:spcAft>
      <a:defRPr sz="5900" kern="1200">
        <a:solidFill>
          <a:schemeClr val="tx1"/>
        </a:solidFill>
        <a:latin typeface="Arial" pitchFamily="34" charset="0"/>
        <a:ea typeface="+mn-ea"/>
        <a:cs typeface="Arial" pitchFamily="34" charset="0"/>
      </a:defRPr>
    </a:lvl2pPr>
    <a:lvl3pPr marL="2976563" indent="-2062163" algn="l" defTabSz="2976563" rtl="0" fontAlgn="base">
      <a:spcBef>
        <a:spcPct val="0"/>
      </a:spcBef>
      <a:spcAft>
        <a:spcPct val="0"/>
      </a:spcAft>
      <a:defRPr sz="5900" kern="1200">
        <a:solidFill>
          <a:schemeClr val="tx1"/>
        </a:solidFill>
        <a:latin typeface="Arial" pitchFamily="34" charset="0"/>
        <a:ea typeface="+mn-ea"/>
        <a:cs typeface="Arial" pitchFamily="34" charset="0"/>
      </a:defRPr>
    </a:lvl3pPr>
    <a:lvl4pPr marL="4465638" indent="-3094038" algn="l" defTabSz="2976563" rtl="0" fontAlgn="base">
      <a:spcBef>
        <a:spcPct val="0"/>
      </a:spcBef>
      <a:spcAft>
        <a:spcPct val="0"/>
      </a:spcAft>
      <a:defRPr sz="5900" kern="1200">
        <a:solidFill>
          <a:schemeClr val="tx1"/>
        </a:solidFill>
        <a:latin typeface="Arial" pitchFamily="34" charset="0"/>
        <a:ea typeface="+mn-ea"/>
        <a:cs typeface="Arial" pitchFamily="34" charset="0"/>
      </a:defRPr>
    </a:lvl4pPr>
    <a:lvl5pPr marL="5954713" indent="-4125913" algn="l" defTabSz="2976563" rtl="0" fontAlgn="base">
      <a:spcBef>
        <a:spcPct val="0"/>
      </a:spcBef>
      <a:spcAft>
        <a:spcPct val="0"/>
      </a:spcAft>
      <a:defRPr sz="5900" kern="1200">
        <a:solidFill>
          <a:schemeClr val="tx1"/>
        </a:solidFill>
        <a:latin typeface="Arial" pitchFamily="34" charset="0"/>
        <a:ea typeface="+mn-ea"/>
        <a:cs typeface="Arial" pitchFamily="34" charset="0"/>
      </a:defRPr>
    </a:lvl5pPr>
    <a:lvl6pPr marL="2286000" algn="l" defTabSz="914400" rtl="0" eaLnBrk="1" latinLnBrk="0" hangingPunct="1">
      <a:defRPr sz="5900" kern="1200">
        <a:solidFill>
          <a:schemeClr val="tx1"/>
        </a:solidFill>
        <a:latin typeface="Arial" pitchFamily="34" charset="0"/>
        <a:ea typeface="+mn-ea"/>
        <a:cs typeface="Arial" pitchFamily="34" charset="0"/>
      </a:defRPr>
    </a:lvl6pPr>
    <a:lvl7pPr marL="2743200" algn="l" defTabSz="914400" rtl="0" eaLnBrk="1" latinLnBrk="0" hangingPunct="1">
      <a:defRPr sz="5900" kern="1200">
        <a:solidFill>
          <a:schemeClr val="tx1"/>
        </a:solidFill>
        <a:latin typeface="Arial" pitchFamily="34" charset="0"/>
        <a:ea typeface="+mn-ea"/>
        <a:cs typeface="Arial" pitchFamily="34" charset="0"/>
      </a:defRPr>
    </a:lvl7pPr>
    <a:lvl8pPr marL="3200400" algn="l" defTabSz="914400" rtl="0" eaLnBrk="1" latinLnBrk="0" hangingPunct="1">
      <a:defRPr sz="5900" kern="1200">
        <a:solidFill>
          <a:schemeClr val="tx1"/>
        </a:solidFill>
        <a:latin typeface="Arial" pitchFamily="34" charset="0"/>
        <a:ea typeface="+mn-ea"/>
        <a:cs typeface="Arial" pitchFamily="34" charset="0"/>
      </a:defRPr>
    </a:lvl8pPr>
    <a:lvl9pPr marL="3657600" algn="l" defTabSz="914400" rtl="0" eaLnBrk="1" latinLnBrk="0" hangingPunct="1">
      <a:defRPr sz="59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6048">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100"/>
    <p:restoredTop sz="83239"/>
  </p:normalViewPr>
  <p:slideViewPr>
    <p:cSldViewPr>
      <p:cViewPr>
        <p:scale>
          <a:sx n="51" d="100"/>
          <a:sy n="51" d="100"/>
        </p:scale>
        <p:origin x="168" y="280"/>
      </p:cViewPr>
      <p:guideLst>
        <p:guide orient="horz" pos="6048"/>
        <p:guide pos="1036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CAAD76-11C2-6346-A138-DD47BB664061}" type="datetimeFigureOut">
              <a:rPr lang="en-US" smtClean="0"/>
              <a:t>10/13/21</a:t>
            </a:fld>
            <a:endParaRPr lang="en-US"/>
          </a:p>
        </p:txBody>
      </p:sp>
      <p:sp>
        <p:nvSpPr>
          <p:cNvPr id="4" name="Slide Image Placeholder 3"/>
          <p:cNvSpPr>
            <a:spLocks noGrp="1" noRot="1" noChangeAspect="1"/>
          </p:cNvSpPr>
          <p:nvPr>
            <p:ph type="sldImg" idx="2"/>
          </p:nvPr>
        </p:nvSpPr>
        <p:spPr>
          <a:xfrm>
            <a:off x="784225" y="1143000"/>
            <a:ext cx="52895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897872-BD5E-FC40-8D19-FF4E6C488EB9}" type="slidenum">
              <a:rPr lang="en-US" smtClean="0"/>
              <a:t>‹#›</a:t>
            </a:fld>
            <a:endParaRPr lang="en-US"/>
          </a:p>
        </p:txBody>
      </p:sp>
    </p:spTree>
    <p:extLst>
      <p:ext uri="{BB962C8B-B14F-4D97-AF65-F5344CB8AC3E}">
        <p14:creationId xmlns:p14="http://schemas.microsoft.com/office/powerpoint/2010/main" val="3869826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Rates of hyperkalemia and hyperglycemia did not different </a:t>
            </a:r>
            <a:r>
              <a:rPr lang="en-US" sz="1200" kern="1200" dirty="0" err="1">
                <a:solidFill>
                  <a:schemeClr val="tx1"/>
                </a:solidFill>
                <a:effectLst/>
                <a:latin typeface="+mn-lt"/>
                <a:ea typeface="+mn-ea"/>
                <a:cs typeface="+mn-cs"/>
              </a:rPr>
              <a:t>betweentwo</a:t>
            </a:r>
            <a:r>
              <a:rPr lang="en-US" sz="1200" kern="1200" dirty="0">
                <a:solidFill>
                  <a:schemeClr val="tx1"/>
                </a:solidFill>
                <a:effectLst/>
                <a:latin typeface="+mn-lt"/>
                <a:ea typeface="+mn-ea"/>
                <a:cs typeface="+mn-cs"/>
              </a:rPr>
              <a:t> groups. This was noted after matching for diabetes, indomethacin use, obesity and chronic kidney disease. </a:t>
            </a:r>
          </a:p>
          <a:p>
            <a:endParaRPr lang="en-US" dirty="0"/>
          </a:p>
        </p:txBody>
      </p:sp>
      <p:sp>
        <p:nvSpPr>
          <p:cNvPr id="4" name="Slide Number Placeholder 3"/>
          <p:cNvSpPr>
            <a:spLocks noGrp="1"/>
          </p:cNvSpPr>
          <p:nvPr>
            <p:ph type="sldNum" sz="quarter" idx="5"/>
          </p:nvPr>
        </p:nvSpPr>
        <p:spPr/>
        <p:txBody>
          <a:bodyPr/>
          <a:lstStyle/>
          <a:p>
            <a:fld id="{81897872-BD5E-FC40-8D19-FF4E6C488EB9}" type="slidenum">
              <a:rPr lang="en-US" smtClean="0"/>
              <a:t>1</a:t>
            </a:fld>
            <a:endParaRPr lang="en-US"/>
          </a:p>
        </p:txBody>
      </p:sp>
    </p:spTree>
    <p:extLst>
      <p:ext uri="{BB962C8B-B14F-4D97-AF65-F5344CB8AC3E}">
        <p14:creationId xmlns:p14="http://schemas.microsoft.com/office/powerpoint/2010/main" val="3538938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5965191"/>
            <a:ext cx="27980640" cy="4116070"/>
          </a:xfrm>
        </p:spPr>
        <p:txBody>
          <a:bodyPr/>
          <a:lstStyle/>
          <a:p>
            <a:r>
              <a:rPr lang="en-US"/>
              <a:t>Click to edit Master title style</a:t>
            </a:r>
          </a:p>
        </p:txBody>
      </p:sp>
      <p:sp>
        <p:nvSpPr>
          <p:cNvPr id="3" name="Subtitle 2"/>
          <p:cNvSpPr>
            <a:spLocks noGrp="1"/>
          </p:cNvSpPr>
          <p:nvPr>
            <p:ph type="subTitle" idx="1"/>
          </p:nvPr>
        </p:nvSpPr>
        <p:spPr>
          <a:xfrm>
            <a:off x="4937760" y="10881360"/>
            <a:ext cx="23042880" cy="4907280"/>
          </a:xfrm>
        </p:spPr>
        <p:txBody>
          <a:bodyPr/>
          <a:lstStyle>
            <a:lvl1pPr marL="0" indent="0" algn="ctr">
              <a:buNone/>
              <a:defRPr>
                <a:solidFill>
                  <a:schemeClr val="tx1">
                    <a:tint val="75000"/>
                  </a:schemeClr>
                </a:solidFill>
              </a:defRPr>
            </a:lvl1pPr>
            <a:lvl2pPr marL="1488977" indent="0" algn="ctr">
              <a:buNone/>
              <a:defRPr>
                <a:solidFill>
                  <a:schemeClr val="tx1">
                    <a:tint val="75000"/>
                  </a:schemeClr>
                </a:solidFill>
              </a:defRPr>
            </a:lvl2pPr>
            <a:lvl3pPr marL="2977955" indent="0" algn="ctr">
              <a:buNone/>
              <a:defRPr>
                <a:solidFill>
                  <a:schemeClr val="tx1">
                    <a:tint val="75000"/>
                  </a:schemeClr>
                </a:solidFill>
              </a:defRPr>
            </a:lvl3pPr>
            <a:lvl4pPr marL="4466932" indent="0" algn="ctr">
              <a:buNone/>
              <a:defRPr>
                <a:solidFill>
                  <a:schemeClr val="tx1">
                    <a:tint val="75000"/>
                  </a:schemeClr>
                </a:solidFill>
              </a:defRPr>
            </a:lvl4pPr>
            <a:lvl5pPr marL="5955909" indent="0" algn="ctr">
              <a:buNone/>
              <a:defRPr>
                <a:solidFill>
                  <a:schemeClr val="tx1">
                    <a:tint val="75000"/>
                  </a:schemeClr>
                </a:solidFill>
              </a:defRPr>
            </a:lvl5pPr>
            <a:lvl6pPr marL="7444888" indent="0" algn="ctr">
              <a:buNone/>
              <a:defRPr>
                <a:solidFill>
                  <a:schemeClr val="tx1">
                    <a:tint val="75000"/>
                  </a:schemeClr>
                </a:solidFill>
              </a:defRPr>
            </a:lvl6pPr>
            <a:lvl7pPr marL="8933865" indent="0" algn="ctr">
              <a:buNone/>
              <a:defRPr>
                <a:solidFill>
                  <a:schemeClr val="tx1">
                    <a:tint val="75000"/>
                  </a:schemeClr>
                </a:solidFill>
              </a:defRPr>
            </a:lvl7pPr>
            <a:lvl8pPr marL="10422842" indent="0" algn="ctr">
              <a:buNone/>
              <a:defRPr>
                <a:solidFill>
                  <a:schemeClr val="tx1">
                    <a:tint val="75000"/>
                  </a:schemeClr>
                </a:solidFill>
              </a:defRPr>
            </a:lvl8pPr>
            <a:lvl9pPr marL="1191181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AA6CA71F-AA17-415E-9F09-1CFF91CBA4F6}"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D182757-205F-4CF0-AE64-66E0F4A7CDA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6E048B6-280A-49E2-A273-CA30384D3CE3}"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3A72245-925A-458C-9A2A-9B3B6EF9945C}"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5840" y="768988"/>
            <a:ext cx="7406640" cy="163842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5920" y="768988"/>
            <a:ext cx="21671280" cy="163842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8680FE3-1B3D-479B-929F-C7F62494A194}"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584E1D-5E33-47B4-A58C-52D16D4848FE}"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7EC18FB-18A2-49CB-9963-0A34A964BEEE}"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E9C6228-937E-43CD-ABC2-E74CD0C98AE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2339321"/>
            <a:ext cx="27980640" cy="3813810"/>
          </a:xfrm>
        </p:spPr>
        <p:txBody>
          <a:bodyPr anchor="t"/>
          <a:lstStyle>
            <a:lvl1pPr algn="l">
              <a:defRPr sz="13000" b="1" cap="all"/>
            </a:lvl1pPr>
          </a:lstStyle>
          <a:p>
            <a:r>
              <a:rPr lang="en-US"/>
              <a:t>Click to edit Master title style</a:t>
            </a:r>
          </a:p>
        </p:txBody>
      </p:sp>
      <p:sp>
        <p:nvSpPr>
          <p:cNvPr id="3" name="Text Placeholder 2"/>
          <p:cNvSpPr>
            <a:spLocks noGrp="1"/>
          </p:cNvSpPr>
          <p:nvPr>
            <p:ph type="body" idx="1"/>
          </p:nvPr>
        </p:nvSpPr>
        <p:spPr>
          <a:xfrm>
            <a:off x="2600326" y="8138798"/>
            <a:ext cx="27980640" cy="4200524"/>
          </a:xfrm>
        </p:spPr>
        <p:txBody>
          <a:bodyPr anchor="b"/>
          <a:lstStyle>
            <a:lvl1pPr marL="0" indent="0">
              <a:buNone/>
              <a:defRPr sz="6500">
                <a:solidFill>
                  <a:schemeClr val="tx1">
                    <a:tint val="75000"/>
                  </a:schemeClr>
                </a:solidFill>
              </a:defRPr>
            </a:lvl1pPr>
            <a:lvl2pPr marL="1488977" indent="0">
              <a:buNone/>
              <a:defRPr sz="5900">
                <a:solidFill>
                  <a:schemeClr val="tx1">
                    <a:tint val="75000"/>
                  </a:schemeClr>
                </a:solidFill>
              </a:defRPr>
            </a:lvl2pPr>
            <a:lvl3pPr marL="2977955" indent="0">
              <a:buNone/>
              <a:defRPr sz="5200">
                <a:solidFill>
                  <a:schemeClr val="tx1">
                    <a:tint val="75000"/>
                  </a:schemeClr>
                </a:solidFill>
              </a:defRPr>
            </a:lvl3pPr>
            <a:lvl4pPr marL="4466932" indent="0">
              <a:buNone/>
              <a:defRPr sz="4600">
                <a:solidFill>
                  <a:schemeClr val="tx1">
                    <a:tint val="75000"/>
                  </a:schemeClr>
                </a:solidFill>
              </a:defRPr>
            </a:lvl4pPr>
            <a:lvl5pPr marL="5955909" indent="0">
              <a:buNone/>
              <a:defRPr sz="4600">
                <a:solidFill>
                  <a:schemeClr val="tx1">
                    <a:tint val="75000"/>
                  </a:schemeClr>
                </a:solidFill>
              </a:defRPr>
            </a:lvl5pPr>
            <a:lvl6pPr marL="7444888" indent="0">
              <a:buNone/>
              <a:defRPr sz="4600">
                <a:solidFill>
                  <a:schemeClr val="tx1">
                    <a:tint val="75000"/>
                  </a:schemeClr>
                </a:solidFill>
              </a:defRPr>
            </a:lvl6pPr>
            <a:lvl7pPr marL="8933865" indent="0">
              <a:buNone/>
              <a:defRPr sz="4600">
                <a:solidFill>
                  <a:schemeClr val="tx1">
                    <a:tint val="75000"/>
                  </a:schemeClr>
                </a:solidFill>
              </a:defRPr>
            </a:lvl7pPr>
            <a:lvl8pPr marL="10422842" indent="0">
              <a:buNone/>
              <a:defRPr sz="4600">
                <a:solidFill>
                  <a:schemeClr val="tx1">
                    <a:tint val="75000"/>
                  </a:schemeClr>
                </a:solidFill>
              </a:defRPr>
            </a:lvl8pPr>
            <a:lvl9pPr marL="11911819" indent="0">
              <a:buNone/>
              <a:defRPr sz="4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1DBCEFE-BA1F-4D35-9B72-723000A58950}"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63DEA91-36D5-419A-ABB5-23D59B99AE1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5920" y="4480562"/>
            <a:ext cx="14538960" cy="12672696"/>
          </a:xfrm>
        </p:spPr>
        <p:txBody>
          <a:bodyPr/>
          <a:lstStyle>
            <a:lvl1pPr>
              <a:defRPr sz="9100"/>
            </a:lvl1pPr>
            <a:lvl2pPr>
              <a:defRPr sz="7800"/>
            </a:lvl2pPr>
            <a:lvl3pPr>
              <a:defRPr sz="6500"/>
            </a:lvl3pPr>
            <a:lvl4pPr>
              <a:defRPr sz="5900"/>
            </a:lvl4pPr>
            <a:lvl5pPr>
              <a:defRPr sz="5900"/>
            </a:lvl5pPr>
            <a:lvl6pPr>
              <a:defRPr sz="5900"/>
            </a:lvl6pPr>
            <a:lvl7pPr>
              <a:defRPr sz="5900"/>
            </a:lvl7pPr>
            <a:lvl8pPr>
              <a:defRPr sz="5900"/>
            </a:lvl8pPr>
            <a:lvl9pPr>
              <a:defRPr sz="5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733520" y="4480562"/>
            <a:ext cx="14538960" cy="12672696"/>
          </a:xfrm>
        </p:spPr>
        <p:txBody>
          <a:bodyPr/>
          <a:lstStyle>
            <a:lvl1pPr>
              <a:defRPr sz="9100"/>
            </a:lvl1pPr>
            <a:lvl2pPr>
              <a:defRPr sz="7800"/>
            </a:lvl2pPr>
            <a:lvl3pPr>
              <a:defRPr sz="6500"/>
            </a:lvl3pPr>
            <a:lvl4pPr>
              <a:defRPr sz="5900"/>
            </a:lvl4pPr>
            <a:lvl5pPr>
              <a:defRPr sz="5900"/>
            </a:lvl5pPr>
            <a:lvl6pPr>
              <a:defRPr sz="5900"/>
            </a:lvl6pPr>
            <a:lvl7pPr>
              <a:defRPr sz="5900"/>
            </a:lvl7pPr>
            <a:lvl8pPr>
              <a:defRPr sz="5900"/>
            </a:lvl8pPr>
            <a:lvl9pPr>
              <a:defRPr sz="5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C0A8C134-E35F-4F49-A0B3-822B79F51B5F}" type="datetimeFigureOut">
              <a:rPr lang="en-US"/>
              <a:pPr>
                <a:defRPr/>
              </a:pPr>
              <a:t>10/13/21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892C4B4-263A-423D-8D75-86BCD5ADACA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2" y="4298316"/>
            <a:ext cx="14544677" cy="1791334"/>
          </a:xfrm>
        </p:spPr>
        <p:txBody>
          <a:bodyPr anchor="b"/>
          <a:lstStyle>
            <a:lvl1pPr marL="0" indent="0">
              <a:buNone/>
              <a:defRPr sz="7800" b="1"/>
            </a:lvl1pPr>
            <a:lvl2pPr marL="1488977" indent="0">
              <a:buNone/>
              <a:defRPr sz="6500" b="1"/>
            </a:lvl2pPr>
            <a:lvl3pPr marL="2977955" indent="0">
              <a:buNone/>
              <a:defRPr sz="5900" b="1"/>
            </a:lvl3pPr>
            <a:lvl4pPr marL="4466932" indent="0">
              <a:buNone/>
              <a:defRPr sz="5200" b="1"/>
            </a:lvl4pPr>
            <a:lvl5pPr marL="5955909" indent="0">
              <a:buNone/>
              <a:defRPr sz="5200" b="1"/>
            </a:lvl5pPr>
            <a:lvl6pPr marL="7444888" indent="0">
              <a:buNone/>
              <a:defRPr sz="5200" b="1"/>
            </a:lvl6pPr>
            <a:lvl7pPr marL="8933865" indent="0">
              <a:buNone/>
              <a:defRPr sz="5200" b="1"/>
            </a:lvl7pPr>
            <a:lvl8pPr marL="10422842" indent="0">
              <a:buNone/>
              <a:defRPr sz="5200" b="1"/>
            </a:lvl8pPr>
            <a:lvl9pPr marL="11911819" indent="0">
              <a:buNone/>
              <a:defRPr sz="5200" b="1"/>
            </a:lvl9pPr>
          </a:lstStyle>
          <a:p>
            <a:pPr lvl="0"/>
            <a:r>
              <a:rPr lang="en-US"/>
              <a:t>Click to edit Master text styles</a:t>
            </a:r>
          </a:p>
        </p:txBody>
      </p:sp>
      <p:sp>
        <p:nvSpPr>
          <p:cNvPr id="4" name="Content Placeholder 3"/>
          <p:cNvSpPr>
            <a:spLocks noGrp="1"/>
          </p:cNvSpPr>
          <p:nvPr>
            <p:ph sz="half" idx="2"/>
          </p:nvPr>
        </p:nvSpPr>
        <p:spPr>
          <a:xfrm>
            <a:off x="1645922" y="6089650"/>
            <a:ext cx="14544677" cy="11063606"/>
          </a:xfrm>
        </p:spPr>
        <p:txBody>
          <a:bodyPr/>
          <a:lstStyle>
            <a:lvl1pPr>
              <a:defRPr sz="7800"/>
            </a:lvl1pPr>
            <a:lvl2pPr>
              <a:defRPr sz="6500"/>
            </a:lvl2pPr>
            <a:lvl3pPr>
              <a:defRPr sz="5900"/>
            </a:lvl3pPr>
            <a:lvl4pPr>
              <a:defRPr sz="5200"/>
            </a:lvl4pPr>
            <a:lvl5pPr>
              <a:defRPr sz="5200"/>
            </a:lvl5pPr>
            <a:lvl6pPr>
              <a:defRPr sz="5200"/>
            </a:lvl6pPr>
            <a:lvl7pPr>
              <a:defRPr sz="5200"/>
            </a:lvl7pPr>
            <a:lvl8pPr>
              <a:defRPr sz="5200"/>
            </a:lvl8pPr>
            <a:lvl9pPr>
              <a:defRPr sz="5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4298316"/>
            <a:ext cx="14550391" cy="1791334"/>
          </a:xfrm>
        </p:spPr>
        <p:txBody>
          <a:bodyPr anchor="b"/>
          <a:lstStyle>
            <a:lvl1pPr marL="0" indent="0">
              <a:buNone/>
              <a:defRPr sz="7800" b="1"/>
            </a:lvl1pPr>
            <a:lvl2pPr marL="1488977" indent="0">
              <a:buNone/>
              <a:defRPr sz="6500" b="1"/>
            </a:lvl2pPr>
            <a:lvl3pPr marL="2977955" indent="0">
              <a:buNone/>
              <a:defRPr sz="5900" b="1"/>
            </a:lvl3pPr>
            <a:lvl4pPr marL="4466932" indent="0">
              <a:buNone/>
              <a:defRPr sz="5200" b="1"/>
            </a:lvl4pPr>
            <a:lvl5pPr marL="5955909" indent="0">
              <a:buNone/>
              <a:defRPr sz="5200" b="1"/>
            </a:lvl5pPr>
            <a:lvl6pPr marL="7444888" indent="0">
              <a:buNone/>
              <a:defRPr sz="5200" b="1"/>
            </a:lvl6pPr>
            <a:lvl7pPr marL="8933865" indent="0">
              <a:buNone/>
              <a:defRPr sz="5200" b="1"/>
            </a:lvl7pPr>
            <a:lvl8pPr marL="10422842" indent="0">
              <a:buNone/>
              <a:defRPr sz="5200" b="1"/>
            </a:lvl8pPr>
            <a:lvl9pPr marL="11911819" indent="0">
              <a:buNone/>
              <a:defRPr sz="5200" b="1"/>
            </a:lvl9pPr>
          </a:lstStyle>
          <a:p>
            <a:pPr lvl="0"/>
            <a:r>
              <a:rPr lang="en-US"/>
              <a:t>Click to edit Master text styles</a:t>
            </a:r>
          </a:p>
        </p:txBody>
      </p:sp>
      <p:sp>
        <p:nvSpPr>
          <p:cNvPr id="6" name="Content Placeholder 5"/>
          <p:cNvSpPr>
            <a:spLocks noGrp="1"/>
          </p:cNvSpPr>
          <p:nvPr>
            <p:ph sz="quarter" idx="4"/>
          </p:nvPr>
        </p:nvSpPr>
        <p:spPr>
          <a:xfrm>
            <a:off x="16722091" y="6089650"/>
            <a:ext cx="14550391" cy="11063606"/>
          </a:xfrm>
        </p:spPr>
        <p:txBody>
          <a:bodyPr/>
          <a:lstStyle>
            <a:lvl1pPr>
              <a:defRPr sz="7800"/>
            </a:lvl1pPr>
            <a:lvl2pPr>
              <a:defRPr sz="6500"/>
            </a:lvl2pPr>
            <a:lvl3pPr>
              <a:defRPr sz="5900"/>
            </a:lvl3pPr>
            <a:lvl4pPr>
              <a:defRPr sz="5200"/>
            </a:lvl4pPr>
            <a:lvl5pPr>
              <a:defRPr sz="5200"/>
            </a:lvl5pPr>
            <a:lvl6pPr>
              <a:defRPr sz="5200"/>
            </a:lvl6pPr>
            <a:lvl7pPr>
              <a:defRPr sz="5200"/>
            </a:lvl7pPr>
            <a:lvl8pPr>
              <a:defRPr sz="5200"/>
            </a:lvl8pPr>
            <a:lvl9pPr>
              <a:defRPr sz="5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DDDA15E7-ECF3-4B59-A65B-F27FD704525F}" type="datetimeFigureOut">
              <a:rPr lang="en-US"/>
              <a:pPr>
                <a:defRPr/>
              </a:pPr>
              <a:t>10/13/21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2143FDA-16AE-4044-B807-5EEF5161921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1E860EBD-8912-4279-83F2-50DF1067B5A8}" type="datetimeFigureOut">
              <a:rPr lang="en-US"/>
              <a:pPr>
                <a:defRPr/>
              </a:pPr>
              <a:t>10/13/21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D0E3E69-593F-4E48-BBA2-C7C539A76FC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6B3136C-CC9D-476A-AF98-CB31F34EC55C}" type="datetimeFigureOut">
              <a:rPr lang="en-US"/>
              <a:pPr>
                <a:defRPr/>
              </a:pPr>
              <a:t>10/13/21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1390946D-B41A-4019-8668-A43D0E039AF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3" y="764540"/>
            <a:ext cx="10829926" cy="3253740"/>
          </a:xfrm>
        </p:spPr>
        <p:txBody>
          <a:bodyPr anchor="b"/>
          <a:lstStyle>
            <a:lvl1pPr algn="l">
              <a:defRPr sz="6500" b="1"/>
            </a:lvl1pPr>
          </a:lstStyle>
          <a:p>
            <a:r>
              <a:rPr lang="en-US"/>
              <a:t>Click to edit Master title style</a:t>
            </a:r>
          </a:p>
        </p:txBody>
      </p:sp>
      <p:sp>
        <p:nvSpPr>
          <p:cNvPr id="3" name="Content Placeholder 2"/>
          <p:cNvSpPr>
            <a:spLocks noGrp="1"/>
          </p:cNvSpPr>
          <p:nvPr>
            <p:ph idx="1"/>
          </p:nvPr>
        </p:nvSpPr>
        <p:spPr>
          <a:xfrm>
            <a:off x="12870181" y="764542"/>
            <a:ext cx="18402300" cy="16388716"/>
          </a:xfrm>
        </p:spPr>
        <p:txBody>
          <a:bodyPr/>
          <a:lstStyle>
            <a:lvl1pPr>
              <a:defRPr sz="10400"/>
            </a:lvl1pPr>
            <a:lvl2pPr>
              <a:defRPr sz="9100"/>
            </a:lvl2pPr>
            <a:lvl3pPr>
              <a:defRPr sz="7800"/>
            </a:lvl3pPr>
            <a:lvl4pPr>
              <a:defRPr sz="6500"/>
            </a:lvl4pPr>
            <a:lvl5pPr>
              <a:defRPr sz="6500"/>
            </a:lvl5pPr>
            <a:lvl6pPr>
              <a:defRPr sz="6500"/>
            </a:lvl6pPr>
            <a:lvl7pPr>
              <a:defRPr sz="6500"/>
            </a:lvl7pPr>
            <a:lvl8pPr>
              <a:defRPr sz="6500"/>
            </a:lvl8pPr>
            <a:lvl9pPr>
              <a:defRPr sz="6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3" y="4018282"/>
            <a:ext cx="10829926" cy="13134976"/>
          </a:xfrm>
        </p:spPr>
        <p:txBody>
          <a:bodyPr/>
          <a:lstStyle>
            <a:lvl1pPr marL="0" indent="0">
              <a:buNone/>
              <a:defRPr sz="4600"/>
            </a:lvl1pPr>
            <a:lvl2pPr marL="1488977" indent="0">
              <a:buNone/>
              <a:defRPr sz="3900"/>
            </a:lvl2pPr>
            <a:lvl3pPr marL="2977955" indent="0">
              <a:buNone/>
              <a:defRPr sz="3300"/>
            </a:lvl3pPr>
            <a:lvl4pPr marL="4466932" indent="0">
              <a:buNone/>
              <a:defRPr sz="2900"/>
            </a:lvl4pPr>
            <a:lvl5pPr marL="5955909" indent="0">
              <a:buNone/>
              <a:defRPr sz="2900"/>
            </a:lvl5pPr>
            <a:lvl6pPr marL="7444888" indent="0">
              <a:buNone/>
              <a:defRPr sz="2900"/>
            </a:lvl6pPr>
            <a:lvl7pPr marL="8933865" indent="0">
              <a:buNone/>
              <a:defRPr sz="2900"/>
            </a:lvl7pPr>
            <a:lvl8pPr marL="10422842" indent="0">
              <a:buNone/>
              <a:defRPr sz="2900"/>
            </a:lvl8pPr>
            <a:lvl9pPr marL="11911819" indent="0">
              <a:buNone/>
              <a:defRPr sz="2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7FCB2C7-4A5D-4EA5-A4CA-10030CEE8284}" type="datetimeFigureOut">
              <a:rPr lang="en-US"/>
              <a:pPr>
                <a:defRPr/>
              </a:pPr>
              <a:t>10/13/21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9962D6A-2EF3-49C0-A6CB-CF557640876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3441680"/>
            <a:ext cx="19751040" cy="1586866"/>
          </a:xfrm>
        </p:spPr>
        <p:txBody>
          <a:bodyPr anchor="b"/>
          <a:lstStyle>
            <a:lvl1pPr algn="l">
              <a:defRPr sz="6500" b="1"/>
            </a:lvl1pPr>
          </a:lstStyle>
          <a:p>
            <a:r>
              <a:rPr lang="en-US"/>
              <a:t>Click to edit Master title style</a:t>
            </a:r>
          </a:p>
        </p:txBody>
      </p:sp>
      <p:sp>
        <p:nvSpPr>
          <p:cNvPr id="3" name="Picture Placeholder 2"/>
          <p:cNvSpPr>
            <a:spLocks noGrp="1"/>
          </p:cNvSpPr>
          <p:nvPr>
            <p:ph type="pic" idx="1"/>
          </p:nvPr>
        </p:nvSpPr>
        <p:spPr>
          <a:xfrm>
            <a:off x="6452237" y="1715770"/>
            <a:ext cx="19751040" cy="11521440"/>
          </a:xfrm>
        </p:spPr>
        <p:txBody>
          <a:bodyPr rtlCol="0">
            <a:normAutofit/>
          </a:bodyPr>
          <a:lstStyle>
            <a:lvl1pPr marL="0" indent="0">
              <a:buNone/>
              <a:defRPr sz="10400"/>
            </a:lvl1pPr>
            <a:lvl2pPr marL="1488977" indent="0">
              <a:buNone/>
              <a:defRPr sz="9100"/>
            </a:lvl2pPr>
            <a:lvl3pPr marL="2977955" indent="0">
              <a:buNone/>
              <a:defRPr sz="7800"/>
            </a:lvl3pPr>
            <a:lvl4pPr marL="4466932" indent="0">
              <a:buNone/>
              <a:defRPr sz="6500"/>
            </a:lvl4pPr>
            <a:lvl5pPr marL="5955909" indent="0">
              <a:buNone/>
              <a:defRPr sz="6500"/>
            </a:lvl5pPr>
            <a:lvl6pPr marL="7444888" indent="0">
              <a:buNone/>
              <a:defRPr sz="6500"/>
            </a:lvl6pPr>
            <a:lvl7pPr marL="8933865" indent="0">
              <a:buNone/>
              <a:defRPr sz="6500"/>
            </a:lvl7pPr>
            <a:lvl8pPr marL="10422842" indent="0">
              <a:buNone/>
              <a:defRPr sz="6500"/>
            </a:lvl8pPr>
            <a:lvl9pPr marL="11911819" indent="0">
              <a:buNone/>
              <a:defRPr sz="6500"/>
            </a:lvl9pPr>
          </a:lstStyle>
          <a:p>
            <a:pPr lvl="0"/>
            <a:endParaRPr lang="en-US" noProof="0" dirty="0"/>
          </a:p>
        </p:txBody>
      </p:sp>
      <p:sp>
        <p:nvSpPr>
          <p:cNvPr id="4" name="Text Placeholder 3"/>
          <p:cNvSpPr>
            <a:spLocks noGrp="1"/>
          </p:cNvSpPr>
          <p:nvPr>
            <p:ph type="body" sz="half" idx="2"/>
          </p:nvPr>
        </p:nvSpPr>
        <p:spPr>
          <a:xfrm>
            <a:off x="6452237" y="15028546"/>
            <a:ext cx="19751040" cy="2253614"/>
          </a:xfrm>
        </p:spPr>
        <p:txBody>
          <a:bodyPr/>
          <a:lstStyle>
            <a:lvl1pPr marL="0" indent="0">
              <a:buNone/>
              <a:defRPr sz="4600"/>
            </a:lvl1pPr>
            <a:lvl2pPr marL="1488977" indent="0">
              <a:buNone/>
              <a:defRPr sz="3900"/>
            </a:lvl2pPr>
            <a:lvl3pPr marL="2977955" indent="0">
              <a:buNone/>
              <a:defRPr sz="3300"/>
            </a:lvl3pPr>
            <a:lvl4pPr marL="4466932" indent="0">
              <a:buNone/>
              <a:defRPr sz="2900"/>
            </a:lvl4pPr>
            <a:lvl5pPr marL="5955909" indent="0">
              <a:buNone/>
              <a:defRPr sz="2900"/>
            </a:lvl5pPr>
            <a:lvl6pPr marL="7444888" indent="0">
              <a:buNone/>
              <a:defRPr sz="2900"/>
            </a:lvl6pPr>
            <a:lvl7pPr marL="8933865" indent="0">
              <a:buNone/>
              <a:defRPr sz="2900"/>
            </a:lvl7pPr>
            <a:lvl8pPr marL="10422842" indent="0">
              <a:buNone/>
              <a:defRPr sz="2900"/>
            </a:lvl8pPr>
            <a:lvl9pPr marL="11911819" indent="0">
              <a:buNone/>
              <a:defRPr sz="2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D50D99D-9FC4-45CF-85AE-A788D1C7056C}" type="datetimeFigureOut">
              <a:rPr lang="en-US"/>
              <a:pPr>
                <a:defRPr/>
              </a:pPr>
              <a:t>10/13/21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7E47734-AC84-4F92-B878-0D6F560A803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schemeClr>
            </a:gs>
            <a:gs pos="12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46238" y="768350"/>
            <a:ext cx="29625925" cy="3200400"/>
          </a:xfrm>
          <a:prstGeom prst="rect">
            <a:avLst/>
          </a:prstGeom>
          <a:noFill/>
          <a:ln w="9525">
            <a:noFill/>
            <a:miter lim="800000"/>
            <a:headEnd/>
            <a:tailEnd/>
          </a:ln>
        </p:spPr>
        <p:txBody>
          <a:bodyPr vert="horz" wrap="square" lIns="297795" tIns="148898" rIns="297795" bIns="148898"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646238" y="4479925"/>
            <a:ext cx="29625925" cy="12673013"/>
          </a:xfrm>
          <a:prstGeom prst="rect">
            <a:avLst/>
          </a:prstGeom>
          <a:noFill/>
          <a:ln w="9525">
            <a:noFill/>
            <a:miter lim="800000"/>
            <a:headEnd/>
            <a:tailEnd/>
          </a:ln>
        </p:spPr>
        <p:txBody>
          <a:bodyPr vert="horz" wrap="square" lIns="297795" tIns="148898" rIns="297795" bIns="14889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646238" y="17797463"/>
            <a:ext cx="7680325" cy="1022350"/>
          </a:xfrm>
          <a:prstGeom prst="rect">
            <a:avLst/>
          </a:prstGeom>
        </p:spPr>
        <p:txBody>
          <a:bodyPr vert="horz" lIns="297795" tIns="148898" rIns="297795" bIns="148898" rtlCol="0" anchor="ctr"/>
          <a:lstStyle>
            <a:lvl1pPr algn="l" defTabSz="2977955" fontAlgn="auto">
              <a:spcBef>
                <a:spcPts val="0"/>
              </a:spcBef>
              <a:spcAft>
                <a:spcPts val="0"/>
              </a:spcAft>
              <a:defRPr sz="3900" smtClean="0">
                <a:solidFill>
                  <a:schemeClr val="tx1">
                    <a:tint val="75000"/>
                  </a:schemeClr>
                </a:solidFill>
                <a:latin typeface="+mn-lt"/>
                <a:cs typeface="+mn-cs"/>
              </a:defRPr>
            </a:lvl1pPr>
          </a:lstStyle>
          <a:p>
            <a:pPr>
              <a:defRPr/>
            </a:pPr>
            <a:fld id="{2B815944-8727-473D-92F3-A448531B7117}" type="datetimeFigureOut">
              <a:rPr lang="en-US"/>
              <a:pPr>
                <a:defRPr/>
              </a:pPr>
              <a:t>10/13/21</a:t>
            </a:fld>
            <a:endParaRPr lang="en-US" dirty="0"/>
          </a:p>
        </p:txBody>
      </p:sp>
      <p:sp>
        <p:nvSpPr>
          <p:cNvPr id="5" name="Footer Placeholder 4"/>
          <p:cNvSpPr>
            <a:spLocks noGrp="1"/>
          </p:cNvSpPr>
          <p:nvPr>
            <p:ph type="ftr" sz="quarter" idx="3"/>
          </p:nvPr>
        </p:nvSpPr>
        <p:spPr>
          <a:xfrm>
            <a:off x="11247438" y="17797463"/>
            <a:ext cx="10423525" cy="1022350"/>
          </a:xfrm>
          <a:prstGeom prst="rect">
            <a:avLst/>
          </a:prstGeom>
        </p:spPr>
        <p:txBody>
          <a:bodyPr vert="horz" lIns="297795" tIns="148898" rIns="297795" bIns="148898" rtlCol="0" anchor="ctr"/>
          <a:lstStyle>
            <a:lvl1pPr algn="ctr" defTabSz="2977955" fontAlgn="auto">
              <a:spcBef>
                <a:spcPts val="0"/>
              </a:spcBef>
              <a:spcAft>
                <a:spcPts val="0"/>
              </a:spcAft>
              <a:defRPr sz="3900" dirty="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23591838" y="17797463"/>
            <a:ext cx="7680325" cy="1022350"/>
          </a:xfrm>
          <a:prstGeom prst="rect">
            <a:avLst/>
          </a:prstGeom>
        </p:spPr>
        <p:txBody>
          <a:bodyPr vert="horz" lIns="297795" tIns="148898" rIns="297795" bIns="148898" rtlCol="0" anchor="ctr"/>
          <a:lstStyle>
            <a:lvl1pPr algn="r" defTabSz="2977955" fontAlgn="auto">
              <a:spcBef>
                <a:spcPts val="0"/>
              </a:spcBef>
              <a:spcAft>
                <a:spcPts val="0"/>
              </a:spcAft>
              <a:defRPr sz="3900" smtClean="0">
                <a:solidFill>
                  <a:schemeClr val="tx1">
                    <a:tint val="75000"/>
                  </a:schemeClr>
                </a:solidFill>
                <a:latin typeface="+mn-lt"/>
                <a:cs typeface="+mn-cs"/>
              </a:defRPr>
            </a:lvl1pPr>
          </a:lstStyle>
          <a:p>
            <a:pPr>
              <a:defRPr/>
            </a:pPr>
            <a:fld id="{AC77140C-91B4-4F78-BBDA-D345929294E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76563" rtl="0" fontAlgn="base">
        <a:spcBef>
          <a:spcPct val="0"/>
        </a:spcBef>
        <a:spcAft>
          <a:spcPct val="0"/>
        </a:spcAft>
        <a:defRPr sz="14300" kern="1200">
          <a:solidFill>
            <a:schemeClr val="tx1"/>
          </a:solidFill>
          <a:latin typeface="+mj-lt"/>
          <a:ea typeface="+mj-ea"/>
          <a:cs typeface="+mj-cs"/>
        </a:defRPr>
      </a:lvl1pPr>
      <a:lvl2pPr algn="ctr" defTabSz="2976563" rtl="0" fontAlgn="base">
        <a:spcBef>
          <a:spcPct val="0"/>
        </a:spcBef>
        <a:spcAft>
          <a:spcPct val="0"/>
        </a:spcAft>
        <a:defRPr sz="14300">
          <a:solidFill>
            <a:schemeClr val="tx1"/>
          </a:solidFill>
          <a:latin typeface="Calibri" pitchFamily="34" charset="0"/>
        </a:defRPr>
      </a:lvl2pPr>
      <a:lvl3pPr algn="ctr" defTabSz="2976563" rtl="0" fontAlgn="base">
        <a:spcBef>
          <a:spcPct val="0"/>
        </a:spcBef>
        <a:spcAft>
          <a:spcPct val="0"/>
        </a:spcAft>
        <a:defRPr sz="14300">
          <a:solidFill>
            <a:schemeClr val="tx1"/>
          </a:solidFill>
          <a:latin typeface="Calibri" pitchFamily="34" charset="0"/>
        </a:defRPr>
      </a:lvl3pPr>
      <a:lvl4pPr algn="ctr" defTabSz="2976563" rtl="0" fontAlgn="base">
        <a:spcBef>
          <a:spcPct val="0"/>
        </a:spcBef>
        <a:spcAft>
          <a:spcPct val="0"/>
        </a:spcAft>
        <a:defRPr sz="14300">
          <a:solidFill>
            <a:schemeClr val="tx1"/>
          </a:solidFill>
          <a:latin typeface="Calibri" pitchFamily="34" charset="0"/>
        </a:defRPr>
      </a:lvl4pPr>
      <a:lvl5pPr algn="ctr" defTabSz="2976563" rtl="0" fontAlgn="base">
        <a:spcBef>
          <a:spcPct val="0"/>
        </a:spcBef>
        <a:spcAft>
          <a:spcPct val="0"/>
        </a:spcAft>
        <a:defRPr sz="14300">
          <a:solidFill>
            <a:schemeClr val="tx1"/>
          </a:solidFill>
          <a:latin typeface="Calibri" pitchFamily="34" charset="0"/>
        </a:defRPr>
      </a:lvl5pPr>
      <a:lvl6pPr marL="457200" algn="ctr" defTabSz="2976563" rtl="0" fontAlgn="base">
        <a:spcBef>
          <a:spcPct val="0"/>
        </a:spcBef>
        <a:spcAft>
          <a:spcPct val="0"/>
        </a:spcAft>
        <a:defRPr sz="14300">
          <a:solidFill>
            <a:schemeClr val="tx1"/>
          </a:solidFill>
          <a:latin typeface="Calibri" pitchFamily="34" charset="0"/>
        </a:defRPr>
      </a:lvl6pPr>
      <a:lvl7pPr marL="914400" algn="ctr" defTabSz="2976563" rtl="0" fontAlgn="base">
        <a:spcBef>
          <a:spcPct val="0"/>
        </a:spcBef>
        <a:spcAft>
          <a:spcPct val="0"/>
        </a:spcAft>
        <a:defRPr sz="14300">
          <a:solidFill>
            <a:schemeClr val="tx1"/>
          </a:solidFill>
          <a:latin typeface="Calibri" pitchFamily="34" charset="0"/>
        </a:defRPr>
      </a:lvl7pPr>
      <a:lvl8pPr marL="1371600" algn="ctr" defTabSz="2976563" rtl="0" fontAlgn="base">
        <a:spcBef>
          <a:spcPct val="0"/>
        </a:spcBef>
        <a:spcAft>
          <a:spcPct val="0"/>
        </a:spcAft>
        <a:defRPr sz="14300">
          <a:solidFill>
            <a:schemeClr val="tx1"/>
          </a:solidFill>
          <a:latin typeface="Calibri" pitchFamily="34" charset="0"/>
        </a:defRPr>
      </a:lvl8pPr>
      <a:lvl9pPr marL="1828800" algn="ctr" defTabSz="2976563" rtl="0" fontAlgn="base">
        <a:spcBef>
          <a:spcPct val="0"/>
        </a:spcBef>
        <a:spcAft>
          <a:spcPct val="0"/>
        </a:spcAft>
        <a:defRPr sz="14300">
          <a:solidFill>
            <a:schemeClr val="tx1"/>
          </a:solidFill>
          <a:latin typeface="Calibri" pitchFamily="34" charset="0"/>
        </a:defRPr>
      </a:lvl9pPr>
    </p:titleStyle>
    <p:bodyStyle>
      <a:lvl1pPr marL="1116013" indent="-1116013" algn="l" defTabSz="2976563" rtl="0" fontAlgn="base">
        <a:spcBef>
          <a:spcPct val="20000"/>
        </a:spcBef>
        <a:spcAft>
          <a:spcPct val="0"/>
        </a:spcAft>
        <a:buFont typeface="Arial" pitchFamily="34" charset="0"/>
        <a:buChar char="•"/>
        <a:defRPr sz="10400" kern="1200">
          <a:solidFill>
            <a:schemeClr val="tx1"/>
          </a:solidFill>
          <a:latin typeface="+mn-lt"/>
          <a:ea typeface="+mn-ea"/>
          <a:cs typeface="+mn-cs"/>
        </a:defRPr>
      </a:lvl1pPr>
      <a:lvl2pPr marL="2419350" indent="-930275" algn="l" defTabSz="2976563" rtl="0" fontAlgn="base">
        <a:spcBef>
          <a:spcPct val="20000"/>
        </a:spcBef>
        <a:spcAft>
          <a:spcPct val="0"/>
        </a:spcAft>
        <a:buFont typeface="Arial" pitchFamily="34" charset="0"/>
        <a:buChar char="–"/>
        <a:defRPr sz="9100" kern="1200">
          <a:solidFill>
            <a:schemeClr val="tx1"/>
          </a:solidFill>
          <a:latin typeface="+mn-lt"/>
          <a:ea typeface="+mn-ea"/>
          <a:cs typeface="+mn-cs"/>
        </a:defRPr>
      </a:lvl2pPr>
      <a:lvl3pPr marL="3721100" indent="-742950" algn="l" defTabSz="2976563" rtl="0" fontAlgn="base">
        <a:spcBef>
          <a:spcPct val="20000"/>
        </a:spcBef>
        <a:spcAft>
          <a:spcPct val="0"/>
        </a:spcAft>
        <a:buFont typeface="Arial" pitchFamily="34" charset="0"/>
        <a:buChar char="•"/>
        <a:defRPr sz="7800" kern="1200">
          <a:solidFill>
            <a:schemeClr val="tx1"/>
          </a:solidFill>
          <a:latin typeface="+mn-lt"/>
          <a:ea typeface="+mn-ea"/>
          <a:cs typeface="+mn-cs"/>
        </a:defRPr>
      </a:lvl3pPr>
      <a:lvl4pPr marL="5210175" indent="-742950" algn="l" defTabSz="2976563" rtl="0" fontAlgn="base">
        <a:spcBef>
          <a:spcPct val="20000"/>
        </a:spcBef>
        <a:spcAft>
          <a:spcPct val="0"/>
        </a:spcAft>
        <a:buFont typeface="Arial" pitchFamily="34" charset="0"/>
        <a:buChar char="–"/>
        <a:defRPr sz="6500" kern="1200">
          <a:solidFill>
            <a:schemeClr val="tx1"/>
          </a:solidFill>
          <a:latin typeface="+mn-lt"/>
          <a:ea typeface="+mn-ea"/>
          <a:cs typeface="+mn-cs"/>
        </a:defRPr>
      </a:lvl4pPr>
      <a:lvl5pPr marL="6699250" indent="-742950" algn="l" defTabSz="2976563" rtl="0" fontAlgn="base">
        <a:spcBef>
          <a:spcPct val="20000"/>
        </a:spcBef>
        <a:spcAft>
          <a:spcPct val="0"/>
        </a:spcAft>
        <a:buFont typeface="Arial" pitchFamily="34" charset="0"/>
        <a:buChar char="»"/>
        <a:defRPr sz="6500" kern="1200">
          <a:solidFill>
            <a:schemeClr val="tx1"/>
          </a:solidFill>
          <a:latin typeface="+mn-lt"/>
          <a:ea typeface="+mn-ea"/>
          <a:cs typeface="+mn-cs"/>
        </a:defRPr>
      </a:lvl5pPr>
      <a:lvl6pPr marL="8189376" indent="-744489" algn="l" defTabSz="2977955"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678353" indent="-744489" algn="l" defTabSz="2977955"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167331" indent="-744489" algn="l" defTabSz="2977955"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656308" indent="-744489" algn="l" defTabSz="2977955"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77955" rtl="0" eaLnBrk="1" latinLnBrk="0" hangingPunct="1">
        <a:defRPr sz="5900" kern="1200">
          <a:solidFill>
            <a:schemeClr val="tx1"/>
          </a:solidFill>
          <a:latin typeface="+mn-lt"/>
          <a:ea typeface="+mn-ea"/>
          <a:cs typeface="+mn-cs"/>
        </a:defRPr>
      </a:lvl1pPr>
      <a:lvl2pPr marL="1488977" algn="l" defTabSz="2977955" rtl="0" eaLnBrk="1" latinLnBrk="0" hangingPunct="1">
        <a:defRPr sz="5900" kern="1200">
          <a:solidFill>
            <a:schemeClr val="tx1"/>
          </a:solidFill>
          <a:latin typeface="+mn-lt"/>
          <a:ea typeface="+mn-ea"/>
          <a:cs typeface="+mn-cs"/>
        </a:defRPr>
      </a:lvl2pPr>
      <a:lvl3pPr marL="2977955" algn="l" defTabSz="2977955" rtl="0" eaLnBrk="1" latinLnBrk="0" hangingPunct="1">
        <a:defRPr sz="5900" kern="1200">
          <a:solidFill>
            <a:schemeClr val="tx1"/>
          </a:solidFill>
          <a:latin typeface="+mn-lt"/>
          <a:ea typeface="+mn-ea"/>
          <a:cs typeface="+mn-cs"/>
        </a:defRPr>
      </a:lvl3pPr>
      <a:lvl4pPr marL="4466932" algn="l" defTabSz="2977955" rtl="0" eaLnBrk="1" latinLnBrk="0" hangingPunct="1">
        <a:defRPr sz="5900" kern="1200">
          <a:solidFill>
            <a:schemeClr val="tx1"/>
          </a:solidFill>
          <a:latin typeface="+mn-lt"/>
          <a:ea typeface="+mn-ea"/>
          <a:cs typeface="+mn-cs"/>
        </a:defRPr>
      </a:lvl4pPr>
      <a:lvl5pPr marL="5955909" algn="l" defTabSz="2977955" rtl="0" eaLnBrk="1" latinLnBrk="0" hangingPunct="1">
        <a:defRPr sz="5900" kern="1200">
          <a:solidFill>
            <a:schemeClr val="tx1"/>
          </a:solidFill>
          <a:latin typeface="+mn-lt"/>
          <a:ea typeface="+mn-ea"/>
          <a:cs typeface="+mn-cs"/>
        </a:defRPr>
      </a:lvl5pPr>
      <a:lvl6pPr marL="7444888" algn="l" defTabSz="2977955" rtl="0" eaLnBrk="1" latinLnBrk="0" hangingPunct="1">
        <a:defRPr sz="5900" kern="1200">
          <a:solidFill>
            <a:schemeClr val="tx1"/>
          </a:solidFill>
          <a:latin typeface="+mn-lt"/>
          <a:ea typeface="+mn-ea"/>
          <a:cs typeface="+mn-cs"/>
        </a:defRPr>
      </a:lvl6pPr>
      <a:lvl7pPr marL="8933865" algn="l" defTabSz="2977955" rtl="0" eaLnBrk="1" latinLnBrk="0" hangingPunct="1">
        <a:defRPr sz="5900" kern="1200">
          <a:solidFill>
            <a:schemeClr val="tx1"/>
          </a:solidFill>
          <a:latin typeface="+mn-lt"/>
          <a:ea typeface="+mn-ea"/>
          <a:cs typeface="+mn-cs"/>
        </a:defRPr>
      </a:lvl7pPr>
      <a:lvl8pPr marL="10422842" algn="l" defTabSz="2977955" rtl="0" eaLnBrk="1" latinLnBrk="0" hangingPunct="1">
        <a:defRPr sz="5900" kern="1200">
          <a:solidFill>
            <a:schemeClr val="tx1"/>
          </a:solidFill>
          <a:latin typeface="+mn-lt"/>
          <a:ea typeface="+mn-ea"/>
          <a:cs typeface="+mn-cs"/>
        </a:defRPr>
      </a:lvl8pPr>
      <a:lvl9pPr marL="11911819" algn="l" defTabSz="2977955" rtl="0" eaLnBrk="1" latinLnBrk="0" hangingPunct="1">
        <a:defRPr sz="5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157" y="70076"/>
            <a:ext cx="32958371" cy="2672647"/>
          </a:xfrm>
        </p:spPr>
        <p:txBody>
          <a:bodyPr rtlCol="0">
            <a:normAutofit fontScale="90000"/>
          </a:bodyPr>
          <a:lstStyle/>
          <a:p>
            <a:pPr defTabSz="2977955" fontAlgn="auto">
              <a:spcAft>
                <a:spcPts val="0"/>
              </a:spcAft>
              <a:defRPr/>
            </a:pPr>
            <a:r>
              <a:rPr lang="en-US" sz="6700" dirty="0"/>
              <a:t>             </a:t>
            </a:r>
            <a:r>
              <a:rPr lang="en-US" sz="6700" b="1" dirty="0"/>
              <a:t>Safety of Glucagon Use During Endoscopic Retrograde Cholangiopancreatography: A Retrospective Multicentric Study</a:t>
            </a:r>
            <a:br>
              <a:rPr lang="en-US" sz="800" dirty="0"/>
            </a:br>
            <a:r>
              <a:rPr lang="en-US" sz="5700" dirty="0">
                <a:latin typeface="Times New Roman" pitchFamily="18" charset="0"/>
                <a:cs typeface="Times New Roman" pitchFamily="18" charset="0"/>
              </a:rPr>
              <a:t>              </a:t>
            </a:r>
            <a:r>
              <a:rPr lang="en-US" sz="3600" dirty="0">
                <a:latin typeface="Arial Narrow" panose="020B0606020202030204" pitchFamily="34" charset="0"/>
                <a:cs typeface="Times New Roman" pitchFamily="18" charset="0"/>
              </a:rPr>
              <a:t>Abhilash Perisetti, MD</a:t>
            </a:r>
            <a:r>
              <a:rPr lang="en-US" sz="3600" baseline="30000" dirty="0">
                <a:latin typeface="Arial Narrow" panose="020B0606020202030204" pitchFamily="34" charset="0"/>
                <a:cs typeface="Times New Roman" pitchFamily="18" charset="0"/>
              </a:rPr>
              <a:t>1</a:t>
            </a:r>
            <a:r>
              <a:rPr lang="en-US" sz="3600" dirty="0">
                <a:latin typeface="Arial Narrow" panose="020B0606020202030204" pitchFamily="34" charset="0"/>
                <a:cs typeface="Times New Roman" pitchFamily="18" charset="0"/>
              </a:rPr>
              <a:t>; Hemant Goyal, MD</a:t>
            </a:r>
            <a:r>
              <a:rPr lang="en-US" sz="3600" baseline="30000" dirty="0">
                <a:latin typeface="Arial Narrow" panose="020B0606020202030204" pitchFamily="34" charset="0"/>
                <a:cs typeface="Times New Roman" pitchFamily="18" charset="0"/>
              </a:rPr>
              <a:t>5</a:t>
            </a:r>
            <a:r>
              <a:rPr lang="en-US" sz="3600" dirty="0">
                <a:latin typeface="Arial Narrow" panose="020B0606020202030204" pitchFamily="34" charset="0"/>
                <a:cs typeface="Times New Roman" pitchFamily="18" charset="0"/>
              </a:rPr>
              <a:t>; Syed </a:t>
            </a:r>
            <a:r>
              <a:rPr lang="en-US" sz="3600" dirty="0" err="1">
                <a:latin typeface="Arial Narrow" panose="020B0606020202030204" pitchFamily="34" charset="0"/>
                <a:cs typeface="Times New Roman" pitchFamily="18" charset="0"/>
              </a:rPr>
              <a:t>Mahanazuddin</a:t>
            </a:r>
            <a:r>
              <a:rPr lang="en-US" sz="3600" dirty="0">
                <a:latin typeface="Arial Narrow" panose="020B0606020202030204" pitchFamily="34" charset="0"/>
                <a:cs typeface="Times New Roman" pitchFamily="18" charset="0"/>
              </a:rPr>
              <a:t>, PhD</a:t>
            </a:r>
            <a:r>
              <a:rPr lang="en-US" sz="3600" baseline="30000" dirty="0">
                <a:latin typeface="Arial Narrow" panose="020B0606020202030204" pitchFamily="34" charset="0"/>
                <a:cs typeface="Times New Roman" pitchFamily="18" charset="0"/>
              </a:rPr>
              <a:t>2</a:t>
            </a:r>
            <a:r>
              <a:rPr lang="en-US" sz="3600" dirty="0">
                <a:latin typeface="Arial Narrow" panose="020B0606020202030204" pitchFamily="34" charset="0"/>
                <a:cs typeface="Times New Roman" pitchFamily="18" charset="0"/>
              </a:rPr>
              <a:t>; Rupinder Mann, MD</a:t>
            </a:r>
            <a:r>
              <a:rPr lang="en-US" sz="3600" baseline="30000" dirty="0">
                <a:latin typeface="Arial Narrow" panose="020B0606020202030204" pitchFamily="34" charset="0"/>
                <a:cs typeface="Times New Roman" pitchFamily="18" charset="0"/>
              </a:rPr>
              <a:t>3</a:t>
            </a:r>
            <a:r>
              <a:rPr lang="en-US" sz="3600" dirty="0">
                <a:latin typeface="Arial Narrow" panose="020B0606020202030204" pitchFamily="34" charset="0"/>
                <a:cs typeface="Times New Roman" pitchFamily="18" charset="0"/>
              </a:rPr>
              <a:t> Saurabh Chandan, MD</a:t>
            </a:r>
            <a:r>
              <a:rPr lang="en-US" sz="3600" baseline="30000" dirty="0">
                <a:latin typeface="Arial Narrow" panose="020B0606020202030204" pitchFamily="34" charset="0"/>
                <a:cs typeface="Times New Roman" pitchFamily="18" charset="0"/>
              </a:rPr>
              <a:t>4</a:t>
            </a:r>
            <a:r>
              <a:rPr lang="en-US" sz="3600" dirty="0">
                <a:latin typeface="Arial Narrow" panose="020B0606020202030204" pitchFamily="34" charset="0"/>
                <a:cs typeface="Times New Roman" pitchFamily="18" charset="0"/>
              </a:rPr>
              <a:t>, Benjamin </a:t>
            </a:r>
            <a:r>
              <a:rPr lang="en-US" sz="3600" dirty="0" err="1">
                <a:latin typeface="Arial Narrow" panose="020B0606020202030204" pitchFamily="34" charset="0"/>
                <a:cs typeface="Times New Roman" pitchFamily="18" charset="0"/>
              </a:rPr>
              <a:t>Tharian</a:t>
            </a:r>
            <a:r>
              <a:rPr lang="en-US" sz="3600" dirty="0">
                <a:latin typeface="Arial Narrow" panose="020B0606020202030204" pitchFamily="34" charset="0"/>
                <a:cs typeface="Times New Roman" pitchFamily="18" charset="0"/>
              </a:rPr>
              <a:t>, MD</a:t>
            </a:r>
            <a:r>
              <a:rPr lang="en-US" sz="3600" baseline="30000" dirty="0">
                <a:latin typeface="Arial Narrow" panose="020B0606020202030204" pitchFamily="34" charset="0"/>
                <a:cs typeface="Times New Roman" pitchFamily="18" charset="0"/>
              </a:rPr>
              <a:t>2</a:t>
            </a:r>
            <a:r>
              <a:rPr lang="en-US" sz="3600" dirty="0">
                <a:latin typeface="Arial Narrow" panose="020B0606020202030204" pitchFamily="34" charset="0"/>
                <a:cs typeface="Times New Roman" pitchFamily="18" charset="0"/>
              </a:rPr>
              <a:t>, and Neil Sharma, MD</a:t>
            </a:r>
            <a:r>
              <a:rPr lang="en-US" sz="3600" baseline="30000" dirty="0">
                <a:latin typeface="Arial Narrow" panose="020B0606020202030204" pitchFamily="34" charset="0"/>
                <a:cs typeface="Times New Roman" pitchFamily="18" charset="0"/>
              </a:rPr>
              <a:t>1</a:t>
            </a:r>
            <a:br>
              <a:rPr lang="en-US" sz="3600" baseline="30000" dirty="0">
                <a:latin typeface="Arial Narrow" panose="020B0606020202030204" pitchFamily="34" charset="0"/>
                <a:cs typeface="Times New Roman" pitchFamily="18" charset="0"/>
              </a:rPr>
            </a:br>
            <a:r>
              <a:rPr lang="en-US" sz="2700" baseline="30000" dirty="0">
                <a:latin typeface="Arial Narrow" panose="020B0606020202030204" pitchFamily="34" charset="0"/>
                <a:cs typeface="Times New Roman" pitchFamily="18" charset="0"/>
              </a:rPr>
              <a:t>1</a:t>
            </a:r>
            <a:r>
              <a:rPr lang="en-US" sz="2700" dirty="0">
                <a:latin typeface="Arial Narrow" panose="020B0606020202030204" pitchFamily="34" charset="0"/>
                <a:cs typeface="Times New Roman" pitchFamily="18" charset="0"/>
              </a:rPr>
              <a:t>Parkview Cancer Institute, Fort Wayne, IN, </a:t>
            </a:r>
            <a:r>
              <a:rPr lang="en-US" sz="2700" baseline="30000" dirty="0">
                <a:latin typeface="Arial Narrow" panose="020B0606020202030204" pitchFamily="34" charset="0"/>
                <a:cs typeface="Times New Roman" pitchFamily="18" charset="0"/>
              </a:rPr>
              <a:t>2</a:t>
            </a:r>
            <a:r>
              <a:rPr lang="en-US" sz="2700" dirty="0">
                <a:latin typeface="Arial Narrow" panose="020B0606020202030204" pitchFamily="34" charset="0"/>
                <a:cs typeface="Times New Roman" pitchFamily="18" charset="0"/>
              </a:rPr>
              <a:t>University of Arkansas for Medical Sciences, Little Rock, AR, </a:t>
            </a:r>
            <a:r>
              <a:rPr lang="en-US" sz="2700" baseline="30000" dirty="0">
                <a:latin typeface="Arial Narrow" panose="020B0606020202030204" pitchFamily="34" charset="0"/>
                <a:cs typeface="Times New Roman" pitchFamily="18" charset="0"/>
              </a:rPr>
              <a:t>3</a:t>
            </a:r>
            <a:r>
              <a:rPr lang="en-US" sz="2700" dirty="0">
                <a:latin typeface="Arial Narrow" panose="020B0606020202030204" pitchFamily="34" charset="0"/>
                <a:cs typeface="Times New Roman" pitchFamily="18" charset="0"/>
              </a:rPr>
              <a:t>St. Agnes Medical Center, </a:t>
            </a:r>
            <a:r>
              <a:rPr lang="en-US" sz="2700" baseline="30000" dirty="0">
                <a:latin typeface="Arial Narrow" panose="020B0606020202030204" pitchFamily="34" charset="0"/>
                <a:cs typeface="Times New Roman" pitchFamily="18" charset="0"/>
              </a:rPr>
              <a:t>4</a:t>
            </a:r>
            <a:r>
              <a:rPr lang="en-US" sz="2700" dirty="0">
                <a:latin typeface="Arial Narrow" panose="020B0606020202030204" pitchFamily="34" charset="0"/>
                <a:cs typeface="Times New Roman" pitchFamily="18" charset="0"/>
              </a:rPr>
              <a:t>Creighton University School of Medicine and Wright School of Medicine </a:t>
            </a:r>
            <a:br>
              <a:rPr lang="en-US" sz="3100" dirty="0">
                <a:latin typeface="Arial Narrow" panose="020B0606020202030204" pitchFamily="34" charset="0"/>
                <a:cs typeface="Times New Roman" pitchFamily="18" charset="0"/>
              </a:rPr>
            </a:br>
            <a:endParaRPr lang="en-US" sz="2700" baseline="30000" dirty="0">
              <a:latin typeface="Arial Narrow" panose="020B0606020202030204" pitchFamily="34" charset="0"/>
              <a:cs typeface="Times New Roman" pitchFamily="18" charset="0"/>
            </a:endParaRPr>
          </a:p>
        </p:txBody>
      </p:sp>
      <p:grpSp>
        <p:nvGrpSpPr>
          <p:cNvPr id="5" name="Group 43"/>
          <p:cNvGrpSpPr>
            <a:grpSpLocks/>
          </p:cNvGrpSpPr>
          <p:nvPr/>
        </p:nvGrpSpPr>
        <p:grpSpPr bwMode="auto">
          <a:xfrm>
            <a:off x="824593" y="2820403"/>
            <a:ext cx="31269214" cy="284747"/>
            <a:chOff x="986" y="538"/>
            <a:chExt cx="30643" cy="1299"/>
          </a:xfrm>
          <a:solidFill>
            <a:schemeClr val="accent1"/>
          </a:solidFill>
        </p:grpSpPr>
        <p:sp>
          <p:nvSpPr>
            <p:cNvPr id="6" name="Rectangle 44"/>
            <p:cNvSpPr>
              <a:spLocks noChangeArrowheads="1"/>
            </p:cNvSpPr>
            <p:nvPr/>
          </p:nvSpPr>
          <p:spPr bwMode="auto">
            <a:xfrm>
              <a:off x="30823" y="538"/>
              <a:ext cx="806" cy="806"/>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7" name="Rectangle 45"/>
            <p:cNvSpPr>
              <a:spLocks noChangeArrowheads="1"/>
            </p:cNvSpPr>
            <p:nvPr/>
          </p:nvSpPr>
          <p:spPr bwMode="auto">
            <a:xfrm>
              <a:off x="986" y="538"/>
              <a:ext cx="29825" cy="806"/>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8" name="Rectangle 46"/>
            <p:cNvSpPr>
              <a:spLocks noChangeArrowheads="1"/>
            </p:cNvSpPr>
            <p:nvPr/>
          </p:nvSpPr>
          <p:spPr bwMode="auto">
            <a:xfrm>
              <a:off x="986" y="1344"/>
              <a:ext cx="29825" cy="493"/>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9" name="Rectangle 47"/>
            <p:cNvSpPr>
              <a:spLocks noChangeArrowheads="1"/>
            </p:cNvSpPr>
            <p:nvPr/>
          </p:nvSpPr>
          <p:spPr bwMode="auto">
            <a:xfrm>
              <a:off x="30823" y="1350"/>
              <a:ext cx="806" cy="481"/>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grpSp>
      <p:sp>
        <p:nvSpPr>
          <p:cNvPr id="12" name="Rectangle 7"/>
          <p:cNvSpPr>
            <a:spLocks noChangeArrowheads="1"/>
          </p:cNvSpPr>
          <p:nvPr/>
        </p:nvSpPr>
        <p:spPr bwMode="auto">
          <a:xfrm>
            <a:off x="477186" y="4343400"/>
            <a:ext cx="6761814" cy="3533775"/>
          </a:xfrm>
          <a:prstGeom prst="rect">
            <a:avLst/>
          </a:prstGeom>
          <a:noFill/>
          <a:ln>
            <a:noFill/>
          </a:ln>
        </p:spPr>
        <p:txBody>
          <a:bodyPr lIns="297576" tIns="148791" rIns="297576" bIns="148791"/>
          <a:lstStyle/>
          <a:p>
            <a:pPr defTabSz="2977955" fontAlgn="auto">
              <a:spcBef>
                <a:spcPts val="0"/>
              </a:spcBef>
              <a:spcAft>
                <a:spcPts val="0"/>
              </a:spcAft>
              <a:tabLst>
                <a:tab pos="3910133" algn="l"/>
              </a:tabLst>
              <a:defRPr/>
            </a:pPr>
            <a:endParaRPr lang="en-US" sz="2400" dirty="0"/>
          </a:p>
          <a:p>
            <a:pPr defTabSz="2977955" fontAlgn="auto">
              <a:spcBef>
                <a:spcPts val="0"/>
              </a:spcBef>
              <a:spcAft>
                <a:spcPts val="0"/>
              </a:spcAft>
              <a:tabLst>
                <a:tab pos="3910133" algn="l"/>
              </a:tabLst>
              <a:defRPr/>
            </a:pPr>
            <a:r>
              <a:rPr lang="en-US" sz="2400" dirty="0"/>
              <a:t>Injectable glucagon inhibits gastrointestinal (GI) and duodenal motility by relaxing smooth muscles, decreasing the frequency and amplitude of phasic activity of the sphincter of Oddi </a:t>
            </a:r>
          </a:p>
          <a:p>
            <a:pPr defTabSz="2977955" fontAlgn="auto">
              <a:spcBef>
                <a:spcPts val="0"/>
              </a:spcBef>
              <a:spcAft>
                <a:spcPts val="0"/>
              </a:spcAft>
              <a:tabLst>
                <a:tab pos="3910133" algn="l"/>
              </a:tabLst>
              <a:defRPr/>
            </a:pPr>
            <a:endParaRPr lang="en-US" sz="2400" dirty="0"/>
          </a:p>
          <a:p>
            <a:r>
              <a:rPr lang="en-US" sz="2400" dirty="0"/>
              <a:t>It is unclear if glucagon impacts the adverse events of Endoscopic Retrograde Cholangiopancreatography (ERCP) such as rates of GI bleeding, GI perforation, post-ERCP pancreatitis (PEP) and in patient hospitalizations.</a:t>
            </a:r>
          </a:p>
          <a:p>
            <a:pPr marL="299146" indent="-299146" defTabSz="2977955" fontAlgn="auto">
              <a:spcBef>
                <a:spcPts val="0"/>
              </a:spcBef>
              <a:spcAft>
                <a:spcPts val="0"/>
              </a:spcAft>
              <a:buFont typeface="+mj-lt"/>
              <a:buAutoNum type="arabicParenR"/>
              <a:defRPr/>
            </a:pPr>
            <a:endParaRPr lang="en-US" sz="2000" dirty="0">
              <a:latin typeface="Times New Roman" pitchFamily="18" charset="0"/>
              <a:cs typeface="Times New Roman" pitchFamily="18" charset="0"/>
            </a:endParaRPr>
          </a:p>
        </p:txBody>
      </p:sp>
      <p:sp>
        <p:nvSpPr>
          <p:cNvPr id="13318" name="Rectangle 11"/>
          <p:cNvSpPr>
            <a:spLocks noChangeArrowheads="1"/>
          </p:cNvSpPr>
          <p:nvPr/>
        </p:nvSpPr>
        <p:spPr bwMode="auto">
          <a:xfrm>
            <a:off x="20034515" y="3429000"/>
            <a:ext cx="4267200" cy="533400"/>
          </a:xfrm>
          <a:prstGeom prst="rect">
            <a:avLst/>
          </a:prstGeom>
          <a:noFill/>
          <a:ln w="9525">
            <a:noFill/>
            <a:miter lim="800000"/>
            <a:headEnd/>
            <a:tailEnd/>
          </a:ln>
        </p:spPr>
        <p:txBody>
          <a:bodyPr lIns="297576" tIns="148791" rIns="297576" bIns="148791"/>
          <a:lstStyle/>
          <a:p>
            <a:pPr marL="1530350" indent="-1530350" defTabSz="2978150">
              <a:lnSpc>
                <a:spcPct val="90000"/>
              </a:lnSpc>
              <a:spcBef>
                <a:spcPct val="20000"/>
              </a:spcBef>
              <a:buClr>
                <a:schemeClr val="bg2"/>
              </a:buClr>
              <a:buSzPct val="70000"/>
            </a:pPr>
            <a:r>
              <a:rPr lang="en-US" sz="4200" dirty="0">
                <a:solidFill>
                  <a:schemeClr val="tx2"/>
                </a:solidFill>
                <a:latin typeface="Futura Md BT"/>
                <a:cs typeface="Times New Roman" pitchFamily="18" charset="0"/>
              </a:rPr>
              <a:t>TABLES</a:t>
            </a:r>
          </a:p>
        </p:txBody>
      </p:sp>
      <p:sp>
        <p:nvSpPr>
          <p:cNvPr id="13320" name="Rectangle 29"/>
          <p:cNvSpPr>
            <a:spLocks noChangeArrowheads="1"/>
          </p:cNvSpPr>
          <p:nvPr/>
        </p:nvSpPr>
        <p:spPr bwMode="auto">
          <a:xfrm>
            <a:off x="26365200" y="3048000"/>
            <a:ext cx="4256705" cy="720725"/>
          </a:xfrm>
          <a:prstGeom prst="rect">
            <a:avLst/>
          </a:prstGeom>
          <a:noFill/>
          <a:ln w="9525">
            <a:noFill/>
            <a:miter lim="800000"/>
            <a:headEnd/>
            <a:tailEnd/>
          </a:ln>
        </p:spPr>
        <p:txBody>
          <a:bodyPr lIns="297576" tIns="148791" rIns="297576" bIns="148791"/>
          <a:lstStyle/>
          <a:p>
            <a:pPr marL="1530350" indent="-1530350" defTabSz="2978150">
              <a:lnSpc>
                <a:spcPct val="90000"/>
              </a:lnSpc>
              <a:spcBef>
                <a:spcPct val="20000"/>
              </a:spcBef>
              <a:buClr>
                <a:schemeClr val="bg2"/>
              </a:buClr>
              <a:buSzPct val="70000"/>
            </a:pPr>
            <a:r>
              <a:rPr lang="en-US" sz="4200" dirty="0">
                <a:solidFill>
                  <a:schemeClr val="tx2"/>
                </a:solidFill>
                <a:latin typeface="Futura Md BT"/>
                <a:cs typeface="Times New Roman" pitchFamily="18" charset="0"/>
              </a:rPr>
              <a:t>RESULTS</a:t>
            </a:r>
            <a:r>
              <a:rPr lang="en-US" sz="4200" dirty="0">
                <a:solidFill>
                  <a:schemeClr val="tx2"/>
                </a:solidFill>
                <a:latin typeface="Times New Roman" pitchFamily="18" charset="0"/>
                <a:cs typeface="Times New Roman" pitchFamily="18" charset="0"/>
              </a:rPr>
              <a:t>	</a:t>
            </a:r>
          </a:p>
        </p:txBody>
      </p:sp>
      <p:sp>
        <p:nvSpPr>
          <p:cNvPr id="19" name="Rectangle 30"/>
          <p:cNvSpPr>
            <a:spLocks noChangeArrowheads="1"/>
          </p:cNvSpPr>
          <p:nvPr/>
        </p:nvSpPr>
        <p:spPr bwMode="auto">
          <a:xfrm>
            <a:off x="24231600" y="3695700"/>
            <a:ext cx="7754937" cy="9029700"/>
          </a:xfrm>
          <a:prstGeom prst="rect">
            <a:avLst/>
          </a:prstGeom>
          <a:noFill/>
          <a:ln>
            <a:noFill/>
          </a:ln>
        </p:spPr>
        <p:txBody>
          <a:bodyPr lIns="297576" tIns="148791" rIns="297576" bIns="148791"/>
          <a:lstStyle/>
          <a:p>
            <a:br>
              <a:rPr lang="en-US" sz="2000" dirty="0"/>
            </a:br>
            <a:r>
              <a:rPr lang="en-US" sz="2400" dirty="0"/>
              <a:t>A total of 9,008 patients were included in ERCP w glucagon group compared to 256,597 in ERCP wo glucagon group. Comorbidities of these patients at presentation, imaging, medications and clinical outcomes are noted in Table 1. </a:t>
            </a:r>
          </a:p>
          <a:p>
            <a:endParaRPr lang="en-US" sz="2400" dirty="0"/>
          </a:p>
          <a:p>
            <a:r>
              <a:rPr lang="en-US" sz="2400" dirty="0"/>
              <a:t>Mean age at presentation was 67.7 years (SD- 11.1), with female predominance (54.9%). ERCP w glucagon group patients had higher rates of utilization of opioid agents and indomethacin. </a:t>
            </a:r>
          </a:p>
          <a:p>
            <a:endParaRPr lang="en-US" sz="2400" dirty="0"/>
          </a:p>
          <a:p>
            <a:r>
              <a:rPr lang="en-US" sz="2400" dirty="0"/>
              <a:t>After matching ,ERCP w glucagon patient had lower rates of GI bleeding (risk ratio [RR]- 0.68 (CI- 0.52 – 0.86)), PEP (RR- 0.64(CI- 0.58 – 0.71), inpatient hospitalization (RR- 0.34 (CI- 0.32 – 0.36)) and overall mortality (RR- 0.81 (CI- 0.66 –0.99)). The rates of GI perforation (RR- 0.64 (CI- 0.34 – 1.19)), hyperkalemia (RR- 0.83 (CI- 0.64 – 1.09)) and hyperglycemia (RR- 0.65 (CI- 0.41 – 1.03)) did not differ between two groups.</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a:p>
          <a:p>
            <a:endParaRPr lang="en-US" sz="2000" dirty="0"/>
          </a:p>
          <a:p>
            <a:r>
              <a:rPr lang="en-US" sz="2400" dirty="0"/>
              <a:t>Injectable glucagon during ERCP procedure appears safe with lower rates of GI bleeding, PEP, inpatient hospitalization and overall mortality. </a:t>
            </a:r>
          </a:p>
          <a:p>
            <a:endParaRPr lang="en-US" sz="2400" dirty="0"/>
          </a:p>
          <a:p>
            <a:r>
              <a:rPr lang="en-US" sz="2400" dirty="0"/>
              <a:t>Rates of hyperkalemia and hyperglycemia did not different between two groups. This was noted after matching for diabetes, indomethacin use, obesity and chronic kidney disease. </a:t>
            </a:r>
          </a:p>
          <a:p>
            <a:endParaRPr lang="en-US" sz="2000" dirty="0"/>
          </a:p>
          <a:p>
            <a:endParaRPr lang="en-US" sz="2000" dirty="0"/>
          </a:p>
          <a:p>
            <a:endParaRPr lang="en-US" sz="2000" dirty="0"/>
          </a:p>
        </p:txBody>
      </p:sp>
      <p:sp>
        <p:nvSpPr>
          <p:cNvPr id="13335" name="Rectangle 6"/>
          <p:cNvSpPr txBox="1">
            <a:spLocks noChangeArrowheads="1"/>
          </p:cNvSpPr>
          <p:nvPr/>
        </p:nvSpPr>
        <p:spPr bwMode="auto">
          <a:xfrm>
            <a:off x="1313996" y="3676650"/>
            <a:ext cx="4972050" cy="647700"/>
          </a:xfrm>
          <a:prstGeom prst="rect">
            <a:avLst/>
          </a:prstGeom>
          <a:noFill/>
          <a:ln w="9525">
            <a:noFill/>
            <a:miter lim="800000"/>
            <a:headEnd/>
            <a:tailEnd/>
          </a:ln>
        </p:spPr>
        <p:txBody>
          <a:bodyPr lIns="297795" tIns="148898" rIns="297795" bIns="148898"/>
          <a:lstStyle/>
          <a:p>
            <a:pPr>
              <a:lnSpc>
                <a:spcPct val="90000"/>
              </a:lnSpc>
              <a:spcBef>
                <a:spcPct val="20000"/>
              </a:spcBef>
            </a:pPr>
            <a:r>
              <a:rPr lang="en-US" sz="4200" dirty="0">
                <a:solidFill>
                  <a:schemeClr val="tx2"/>
                </a:solidFill>
                <a:latin typeface="Futura Md BT"/>
                <a:cs typeface="Times New Roman" pitchFamily="18" charset="0"/>
              </a:rPr>
              <a:t>BACKGROUND</a:t>
            </a:r>
          </a:p>
        </p:txBody>
      </p:sp>
      <p:sp>
        <p:nvSpPr>
          <p:cNvPr id="13567" name="Rectangle 24"/>
          <p:cNvSpPr>
            <a:spLocks noChangeArrowheads="1"/>
          </p:cNvSpPr>
          <p:nvPr/>
        </p:nvSpPr>
        <p:spPr bwMode="auto">
          <a:xfrm>
            <a:off x="1104900" y="11806238"/>
            <a:ext cx="3771900" cy="919162"/>
          </a:xfrm>
          <a:prstGeom prst="rect">
            <a:avLst/>
          </a:prstGeom>
          <a:noFill/>
          <a:ln w="9525">
            <a:noFill/>
            <a:miter lim="800000"/>
            <a:headEnd/>
            <a:tailEnd/>
          </a:ln>
        </p:spPr>
        <p:txBody>
          <a:bodyPr lIns="297576" tIns="148791" rIns="297576" bIns="148791"/>
          <a:lstStyle/>
          <a:p>
            <a:pPr marL="419100" indent="-419100" defTabSz="2978150">
              <a:lnSpc>
                <a:spcPct val="90000"/>
              </a:lnSpc>
              <a:spcBef>
                <a:spcPct val="20000"/>
              </a:spcBef>
              <a:buClr>
                <a:schemeClr val="hlink"/>
              </a:buClr>
              <a:buFont typeface="Wingdings" pitchFamily="2" charset="2"/>
              <a:buChar char="§"/>
            </a:pPr>
            <a:endParaRPr lang="en-US" sz="1900" dirty="0">
              <a:latin typeface="Times New Roman" pitchFamily="18" charset="0"/>
              <a:cs typeface="Times New Roman" pitchFamily="18" charset="0"/>
            </a:endParaRPr>
          </a:p>
        </p:txBody>
      </p:sp>
      <p:grpSp>
        <p:nvGrpSpPr>
          <p:cNvPr id="36" name="Group 43"/>
          <p:cNvGrpSpPr>
            <a:grpSpLocks/>
          </p:cNvGrpSpPr>
          <p:nvPr/>
        </p:nvGrpSpPr>
        <p:grpSpPr bwMode="auto">
          <a:xfrm>
            <a:off x="991117" y="18720364"/>
            <a:ext cx="30763028" cy="152400"/>
            <a:chOff x="986" y="538"/>
            <a:chExt cx="30643" cy="1299"/>
          </a:xfrm>
          <a:solidFill>
            <a:schemeClr val="accent1"/>
          </a:solidFill>
        </p:grpSpPr>
        <p:sp>
          <p:nvSpPr>
            <p:cNvPr id="39" name="Rectangle 44"/>
            <p:cNvSpPr>
              <a:spLocks noChangeArrowheads="1"/>
            </p:cNvSpPr>
            <p:nvPr/>
          </p:nvSpPr>
          <p:spPr bwMode="auto">
            <a:xfrm>
              <a:off x="30823" y="538"/>
              <a:ext cx="806" cy="806"/>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40" name="Rectangle 45"/>
            <p:cNvSpPr>
              <a:spLocks noChangeArrowheads="1"/>
            </p:cNvSpPr>
            <p:nvPr/>
          </p:nvSpPr>
          <p:spPr bwMode="auto">
            <a:xfrm>
              <a:off x="986" y="538"/>
              <a:ext cx="29825" cy="806"/>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41" name="Rectangle 46"/>
            <p:cNvSpPr>
              <a:spLocks noChangeArrowheads="1"/>
            </p:cNvSpPr>
            <p:nvPr/>
          </p:nvSpPr>
          <p:spPr bwMode="auto">
            <a:xfrm>
              <a:off x="986" y="1344"/>
              <a:ext cx="29825" cy="493"/>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42" name="Rectangle 47"/>
            <p:cNvSpPr>
              <a:spLocks noChangeArrowheads="1"/>
            </p:cNvSpPr>
            <p:nvPr/>
          </p:nvSpPr>
          <p:spPr bwMode="auto">
            <a:xfrm>
              <a:off x="30823" y="1350"/>
              <a:ext cx="806" cy="481"/>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grpSp>
      <p:sp>
        <p:nvSpPr>
          <p:cNvPr id="43" name="Rectangle 42"/>
          <p:cNvSpPr/>
          <p:nvPr/>
        </p:nvSpPr>
        <p:spPr>
          <a:xfrm>
            <a:off x="7064905" y="3036583"/>
            <a:ext cx="16992600" cy="15621000"/>
          </a:xfrm>
          <a:prstGeom prst="rect">
            <a:avLst/>
          </a:pr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977955" fontAlgn="auto">
              <a:spcBef>
                <a:spcPts val="0"/>
              </a:spcBef>
              <a:spcAft>
                <a:spcPts val="0"/>
              </a:spcAft>
              <a:defRPr/>
            </a:pPr>
            <a:endParaRPr lang="en-US" dirty="0">
              <a:noFill/>
            </a:endParaRPr>
          </a:p>
        </p:txBody>
      </p:sp>
      <p:sp>
        <p:nvSpPr>
          <p:cNvPr id="47" name="Rectangle 29"/>
          <p:cNvSpPr>
            <a:spLocks noChangeArrowheads="1"/>
          </p:cNvSpPr>
          <p:nvPr/>
        </p:nvSpPr>
        <p:spPr bwMode="auto">
          <a:xfrm>
            <a:off x="25732405" y="13267886"/>
            <a:ext cx="4914900" cy="755650"/>
          </a:xfrm>
          <a:prstGeom prst="rect">
            <a:avLst/>
          </a:prstGeom>
          <a:noFill/>
          <a:ln>
            <a:noFill/>
          </a:ln>
        </p:spPr>
        <p:txBody>
          <a:bodyPr lIns="511650" tIns="255830" rIns="511650" bIns="255830"/>
          <a:lstStyle/>
          <a:p>
            <a:pPr marL="2632075" indent="-2632075" defTabSz="5121275" fontAlgn="auto">
              <a:lnSpc>
                <a:spcPct val="90000"/>
              </a:lnSpc>
              <a:spcBef>
                <a:spcPct val="20000"/>
              </a:spcBef>
              <a:spcAft>
                <a:spcPts val="0"/>
              </a:spcAft>
              <a:buClr>
                <a:schemeClr val="bg2"/>
              </a:buClr>
              <a:buSzPct val="70000"/>
              <a:buFont typeface="Wingdings" pitchFamily="2" charset="2"/>
              <a:buNone/>
              <a:defRPr/>
            </a:pPr>
            <a:r>
              <a:rPr lang="en-US" sz="4200" dirty="0">
                <a:solidFill>
                  <a:schemeClr val="accent1">
                    <a:lumMod val="75000"/>
                  </a:schemeClr>
                </a:solidFill>
                <a:latin typeface="Futura Md BT" pitchFamily="34" charset="0"/>
                <a:cs typeface="+mn-cs"/>
              </a:rPr>
              <a:t>CONCLUSION</a:t>
            </a:r>
          </a:p>
        </p:txBody>
      </p:sp>
      <p:sp>
        <p:nvSpPr>
          <p:cNvPr id="49" name="Rectangle 48"/>
          <p:cNvSpPr/>
          <p:nvPr/>
        </p:nvSpPr>
        <p:spPr>
          <a:xfrm>
            <a:off x="714829" y="10978431"/>
            <a:ext cx="5935209" cy="8340745"/>
          </a:xfrm>
          <a:prstGeom prst="rect">
            <a:avLst/>
          </a:prstGeom>
        </p:spPr>
        <p:txBody>
          <a:bodyPr wrap="square">
            <a:spAutoFit/>
          </a:bodyPr>
          <a:lstStyle/>
          <a:p>
            <a:endParaRPr lang="en-US" sz="2000" dirty="0"/>
          </a:p>
          <a:p>
            <a:r>
              <a:rPr lang="en-US" sz="2400" dirty="0"/>
              <a:t>We used TriNetX, a federated cloud-based network comprising of 92 healthcare organizations (HCOs) across the US </a:t>
            </a:r>
          </a:p>
          <a:p>
            <a:pPr lvl="0">
              <a:buFont typeface="Wingdings" pitchFamily="2" charset="2"/>
              <a:buChar char="§"/>
            </a:pPr>
            <a:endParaRPr lang="en-US" sz="2400" dirty="0">
              <a:solidFill>
                <a:prstClr val="black"/>
              </a:solidFill>
              <a:latin typeface="Times New Roman" pitchFamily="18" charset="0"/>
              <a:cs typeface="Times New Roman" pitchFamily="18" charset="0"/>
            </a:endParaRPr>
          </a:p>
          <a:p>
            <a:r>
              <a:rPr lang="en-US" sz="2400" dirty="0"/>
              <a:t>All adult patients who underwent ERCP with utilization of glucagon (ERCP w glucagon group) were compared with patients without use of glucagon (ERCP wo glucagon group). </a:t>
            </a:r>
          </a:p>
          <a:p>
            <a:endParaRPr lang="en-US" sz="2400" dirty="0"/>
          </a:p>
          <a:p>
            <a:br>
              <a:rPr lang="en-US" sz="2400" dirty="0"/>
            </a:br>
            <a:r>
              <a:rPr lang="en-US" sz="2400" dirty="0"/>
              <a:t>The primary outcomes were rates of rates of GI bleeding, GI perforation, post-ERCP pancreatitis (PEP), inpatient hospitalizations and 30-day overall mortality. </a:t>
            </a:r>
          </a:p>
          <a:p>
            <a:endParaRPr lang="en-US" sz="2400" dirty="0"/>
          </a:p>
          <a:p>
            <a:endParaRPr lang="en-US" sz="2400" dirty="0"/>
          </a:p>
          <a:p>
            <a:endParaRPr lang="en-US" sz="2000" dirty="0"/>
          </a:p>
          <a:p>
            <a:pPr lvl="0"/>
            <a:br>
              <a:rPr lang="en-US" sz="2000" dirty="0">
                <a:solidFill>
                  <a:prstClr val="black"/>
                </a:solidFill>
                <a:latin typeface="Times New Roman" pitchFamily="18" charset="0"/>
                <a:cs typeface="Times New Roman" pitchFamily="18" charset="0"/>
              </a:rPr>
            </a:br>
            <a:endParaRPr lang="en-US" sz="2000" dirty="0">
              <a:solidFill>
                <a:prstClr val="black"/>
              </a:solidFill>
              <a:latin typeface="Times New Roman" pitchFamily="18" charset="0"/>
              <a:cs typeface="Times New Roman" pitchFamily="18" charset="0"/>
            </a:endParaRPr>
          </a:p>
        </p:txBody>
      </p:sp>
      <p:sp>
        <p:nvSpPr>
          <p:cNvPr id="50" name="Rectangle 23"/>
          <p:cNvSpPr>
            <a:spLocks noChangeArrowheads="1"/>
          </p:cNvSpPr>
          <p:nvPr/>
        </p:nvSpPr>
        <p:spPr bwMode="auto">
          <a:xfrm>
            <a:off x="1865822" y="9931981"/>
            <a:ext cx="3400453" cy="649288"/>
          </a:xfrm>
          <a:prstGeom prst="rect">
            <a:avLst/>
          </a:prstGeom>
          <a:noFill/>
          <a:ln w="9525">
            <a:noFill/>
            <a:miter lim="800000"/>
            <a:headEnd/>
            <a:tailEnd/>
          </a:ln>
        </p:spPr>
        <p:txBody>
          <a:bodyPr lIns="297576" tIns="148791" rIns="297576" bIns="148791"/>
          <a:lstStyle/>
          <a:p>
            <a:pPr marL="1530350" indent="-1530350" defTabSz="2978150">
              <a:lnSpc>
                <a:spcPct val="90000"/>
              </a:lnSpc>
              <a:spcBef>
                <a:spcPct val="20000"/>
              </a:spcBef>
              <a:buClr>
                <a:schemeClr val="bg2"/>
              </a:buClr>
              <a:buSzPct val="70000"/>
            </a:pPr>
            <a:r>
              <a:rPr lang="en-US" sz="4200" dirty="0">
                <a:solidFill>
                  <a:schemeClr val="tx2"/>
                </a:solidFill>
                <a:latin typeface="Futura Md BT"/>
                <a:cs typeface="Times New Roman" pitchFamily="18" charset="0"/>
              </a:rPr>
              <a:t>METHODS</a:t>
            </a:r>
          </a:p>
        </p:txBody>
      </p:sp>
      <p:sp>
        <p:nvSpPr>
          <p:cNvPr id="58" name="Rectangle 57"/>
          <p:cNvSpPr/>
          <p:nvPr/>
        </p:nvSpPr>
        <p:spPr>
          <a:xfrm>
            <a:off x="19527838" y="6637942"/>
            <a:ext cx="4703762" cy="2954655"/>
          </a:xfrm>
          <a:prstGeom prst="rect">
            <a:avLst/>
          </a:prstGeom>
        </p:spPr>
        <p:txBody>
          <a:bodyPr wrap="square">
            <a:spAutoFit/>
          </a:bodyPr>
          <a:lstStyle/>
          <a:p>
            <a:pPr lvl="0" defTabSz="914400" fontAlgn="auto">
              <a:spcBef>
                <a:spcPts val="0"/>
              </a:spcBef>
              <a:spcAft>
                <a:spcPts val="0"/>
              </a:spcAft>
              <a:defRPr/>
            </a:pPr>
            <a:r>
              <a:rPr lang="en-US" sz="2400" b="1" dirty="0"/>
              <a:t>Table 1:</a:t>
            </a:r>
            <a:r>
              <a:rPr lang="en-US" sz="2400" dirty="0"/>
              <a:t> Baseline characteristics and clinical outcomes in patients who has ERCP with glucagon (ERCP w glucagon, group 1) compared to individuals ERCP without glucagon (ERCP wo glucagon, group 2)</a:t>
            </a:r>
          </a:p>
          <a:p>
            <a:endParaRPr lang="en-US" sz="1800" dirty="0"/>
          </a:p>
        </p:txBody>
      </p:sp>
      <p:sp>
        <p:nvSpPr>
          <p:cNvPr id="59" name="TextBox 58"/>
          <p:cNvSpPr txBox="1"/>
          <p:nvPr/>
        </p:nvSpPr>
        <p:spPr>
          <a:xfrm>
            <a:off x="19749675" y="14354421"/>
            <a:ext cx="4307830" cy="2308324"/>
          </a:xfrm>
          <a:prstGeom prst="rect">
            <a:avLst/>
          </a:prstGeom>
          <a:noFill/>
        </p:spPr>
        <p:txBody>
          <a:bodyPr wrap="square" rtlCol="0">
            <a:spAutoFit/>
          </a:bodyPr>
          <a:lstStyle/>
          <a:p>
            <a:r>
              <a:rPr lang="en-US" sz="2400" b="1" dirty="0"/>
              <a:t>Table 2:</a:t>
            </a:r>
            <a:r>
              <a:rPr lang="en-US" sz="2400" dirty="0"/>
              <a:t> Clinical Outcomes in the subgroup analysis based on patients with ERCP and glucagon (group 1) to ERCP without glucagon (group 2) after propensity matching </a:t>
            </a:r>
          </a:p>
        </p:txBody>
      </p:sp>
      <p:sp>
        <p:nvSpPr>
          <p:cNvPr id="13699" name="Rectangle 387"/>
          <p:cNvSpPr>
            <a:spLocks noChangeArrowheads="1"/>
          </p:cNvSpPr>
          <p:nvPr/>
        </p:nvSpPr>
        <p:spPr bwMode="auto">
          <a:xfrm>
            <a:off x="24991219" y="16034015"/>
            <a:ext cx="699531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31775" marR="0" lvl="0" indent="-231775" algn="l" defTabSz="297656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a:t>
            </a:r>
            <a:endParaRPr kumimoji="0" lang="en-US" sz="1000" b="0" i="0" u="none" strike="noStrike" cap="none" normalizeH="0" baseline="0" dirty="0">
              <a:ln>
                <a:noFill/>
              </a:ln>
              <a:solidFill>
                <a:schemeClr val="tx1"/>
              </a:solidFill>
              <a:effectLst/>
              <a:latin typeface="Times New Roman" pitchFamily="18" charset="0"/>
              <a:cs typeface="Times New Roman" pitchFamily="18" charset="0"/>
            </a:endParaRPr>
          </a:p>
        </p:txBody>
      </p:sp>
      <p:pic>
        <p:nvPicPr>
          <p:cNvPr id="45" name="Picture 7" descr="Logo&#10;&#10;Description automatically generated">
            <a:extLst>
              <a:ext uri="{FF2B5EF4-FFF2-40B4-BE49-F238E27FC236}">
                <a16:creationId xmlns:a16="http://schemas.microsoft.com/office/drawing/2014/main" id="{B53F4957-58EE-3B4E-A065-61B13EE030EC}"/>
              </a:ext>
            </a:extLst>
          </p:cNvPr>
          <p:cNvPicPr>
            <a:picLocks noChangeAspect="1"/>
          </p:cNvPicPr>
          <p:nvPr/>
        </p:nvPicPr>
        <p:blipFill>
          <a:blip r:embed="rId3"/>
          <a:stretch>
            <a:fillRect/>
          </a:stretch>
        </p:blipFill>
        <p:spPr>
          <a:xfrm>
            <a:off x="243094" y="691063"/>
            <a:ext cx="5319505" cy="1067769"/>
          </a:xfrm>
          <a:prstGeom prst="rect">
            <a:avLst/>
          </a:prstGeom>
        </p:spPr>
      </p:pic>
      <p:pic>
        <p:nvPicPr>
          <p:cNvPr id="4" name="Picture 3" descr="Table&#10;&#10;Description automatically generated">
            <a:extLst>
              <a:ext uri="{FF2B5EF4-FFF2-40B4-BE49-F238E27FC236}">
                <a16:creationId xmlns:a16="http://schemas.microsoft.com/office/drawing/2014/main" id="{EC7B5552-72AF-A747-99AB-60F4CCC094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7680" y="3281829"/>
            <a:ext cx="12190157" cy="9026285"/>
          </a:xfrm>
          <a:prstGeom prst="rect">
            <a:avLst/>
          </a:prstGeom>
        </p:spPr>
      </p:pic>
      <p:pic>
        <p:nvPicPr>
          <p:cNvPr id="13" name="Picture 12">
            <a:extLst>
              <a:ext uri="{FF2B5EF4-FFF2-40B4-BE49-F238E27FC236}">
                <a16:creationId xmlns:a16="http://schemas.microsoft.com/office/drawing/2014/main" id="{6B260F02-5F2C-5546-8FBC-69161C94ED15}"/>
              </a:ext>
            </a:extLst>
          </p:cNvPr>
          <p:cNvPicPr>
            <a:picLocks noChangeAspect="1"/>
          </p:cNvPicPr>
          <p:nvPr/>
        </p:nvPicPr>
        <p:blipFill rotWithShape="1">
          <a:blip r:embed="rId5"/>
          <a:srcRect t="11360"/>
          <a:stretch/>
        </p:blipFill>
        <p:spPr>
          <a:xfrm>
            <a:off x="7289934" y="12417644"/>
            <a:ext cx="12285647" cy="625543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1627</TotalTime>
  <Words>564</Words>
  <Application>Microsoft Macintosh PowerPoint</Application>
  <PresentationFormat>Custom</PresentationFormat>
  <Paragraphs>48</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Narrow</vt:lpstr>
      <vt:lpstr>Calibri</vt:lpstr>
      <vt:lpstr>Futura Md BT</vt:lpstr>
      <vt:lpstr>Times New Roman</vt:lpstr>
      <vt:lpstr>Wingdings</vt:lpstr>
      <vt:lpstr>Office Theme</vt:lpstr>
      <vt:lpstr>             Safety of Glucagon Use During Endoscopic Retrograde Cholangiopancreatography: A Retrospective Multicentric Study               Abhilash Perisetti, MD1; Hemant Goyal, MD5; Syed Mahanazuddin, PhD2; Rupinder Mann, MD3 Saurabh Chandan, MD4, Benjamin Tharian, MD2, and Neil Sharma, MD1 1Parkview Cancer Institute, Fort Wayne, IN, 2University of Arkansas for Medical Sciences, Little Rock, AR, 3St. Agnes Medical Center, 4Creighton University School of Medicine and Wright School of Medicine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Prevalence of self-reported non screening for Colorectal Cancer: Is North Dakota lacking behind?  Abhilash Perisetti, MD, Abe E. Sahmoun, Ph.D.</dc:title>
  <dc:creator>abhi</dc:creator>
  <cp:lastModifiedBy>Abhilash Perisetti</cp:lastModifiedBy>
  <cp:revision>120</cp:revision>
  <dcterms:created xsi:type="dcterms:W3CDTF">2006-08-16T00:00:00Z</dcterms:created>
  <dcterms:modified xsi:type="dcterms:W3CDTF">2021-10-13T22:36:21Z</dcterms:modified>
</cp:coreProperties>
</file>