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4"/>
  </p:sldMasterIdLst>
  <p:sldIdLst>
    <p:sldId id="263" r:id="rId5"/>
  </p:sldIdLst>
  <p:sldSz cx="438912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 userDrawn="1">
          <p15:clr>
            <a:srgbClr val="A4A3A4"/>
          </p15:clr>
        </p15:guide>
        <p15:guide id="2" pos="138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04B4B9-D528-4716-AA94-FB523C7DBA22}" v="131" dt="2023-10-10T14:20:16.2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37" autoAdjust="0"/>
    <p:restoredTop sz="94712" autoAdjust="0"/>
  </p:normalViewPr>
  <p:slideViewPr>
    <p:cSldViewPr snapToGrid="0">
      <p:cViewPr varScale="1">
        <p:scale>
          <a:sx n="17" d="100"/>
          <a:sy n="17" d="100"/>
        </p:scale>
        <p:origin x="1291" y="82"/>
      </p:cViewPr>
      <p:guideLst>
        <p:guide orient="horz" pos="10368"/>
        <p:guide pos="138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erine Edwards" userId="e2553897-c903-4daf-b9f2-1ccfd135e701" providerId="ADAL" clId="{B304B4B9-D528-4716-AA94-FB523C7DBA22}"/>
    <pc:docChg chg="undo custSel delSld modSld">
      <pc:chgData name="Katherine Edwards" userId="e2553897-c903-4daf-b9f2-1ccfd135e701" providerId="ADAL" clId="{B304B4B9-D528-4716-AA94-FB523C7DBA22}" dt="2023-10-10T19:19:40.116" v="6038" actId="14100"/>
      <pc:docMkLst>
        <pc:docMk/>
      </pc:docMkLst>
      <pc:sldChg chg="del">
        <pc:chgData name="Katherine Edwards" userId="e2553897-c903-4daf-b9f2-1ccfd135e701" providerId="ADAL" clId="{B304B4B9-D528-4716-AA94-FB523C7DBA22}" dt="2023-10-09T21:43:59.751" v="4603" actId="2696"/>
        <pc:sldMkLst>
          <pc:docMk/>
          <pc:sldMk cId="3442006631" sldId="261"/>
        </pc:sldMkLst>
      </pc:sldChg>
      <pc:sldChg chg="del">
        <pc:chgData name="Katherine Edwards" userId="e2553897-c903-4daf-b9f2-1ccfd135e701" providerId="ADAL" clId="{B304B4B9-D528-4716-AA94-FB523C7DBA22}" dt="2023-10-09T21:43:55.797" v="4602" actId="2696"/>
        <pc:sldMkLst>
          <pc:docMk/>
          <pc:sldMk cId="1867038416" sldId="262"/>
        </pc:sldMkLst>
      </pc:sldChg>
      <pc:sldChg chg="addSp delSp modSp mod">
        <pc:chgData name="Katherine Edwards" userId="e2553897-c903-4daf-b9f2-1ccfd135e701" providerId="ADAL" clId="{B304B4B9-D528-4716-AA94-FB523C7DBA22}" dt="2023-10-10T19:19:40.116" v="6038" actId="14100"/>
        <pc:sldMkLst>
          <pc:docMk/>
          <pc:sldMk cId="469122606" sldId="263"/>
        </pc:sldMkLst>
        <pc:spChg chg="mod">
          <ac:chgData name="Katherine Edwards" userId="e2553897-c903-4daf-b9f2-1ccfd135e701" providerId="ADAL" clId="{B304B4B9-D528-4716-AA94-FB523C7DBA22}" dt="2023-10-09T20:28:11.059" v="1840" actId="20577"/>
          <ac:spMkLst>
            <pc:docMk/>
            <pc:sldMk cId="469122606" sldId="263"/>
            <ac:spMk id="3" creationId="{64D37794-DC89-4B30-A20A-9A14877F31D6}"/>
          </ac:spMkLst>
        </pc:spChg>
        <pc:spChg chg="add del mod">
          <ac:chgData name="Katherine Edwards" userId="e2553897-c903-4daf-b9f2-1ccfd135e701" providerId="ADAL" clId="{B304B4B9-D528-4716-AA94-FB523C7DBA22}" dt="2023-10-10T18:34:21.252" v="6028" actId="478"/>
          <ac:spMkLst>
            <pc:docMk/>
            <pc:sldMk cId="469122606" sldId="263"/>
            <ac:spMk id="6" creationId="{4B728CA7-825D-40A7-B5A7-9D54B49F45DA}"/>
          </ac:spMkLst>
        </pc:spChg>
        <pc:spChg chg="mod">
          <ac:chgData name="Katherine Edwards" userId="e2553897-c903-4daf-b9f2-1ccfd135e701" providerId="ADAL" clId="{B304B4B9-D528-4716-AA94-FB523C7DBA22}" dt="2023-10-09T20:28:30.735" v="1910" actId="20577"/>
          <ac:spMkLst>
            <pc:docMk/>
            <pc:sldMk cId="469122606" sldId="263"/>
            <ac:spMk id="7" creationId="{442F5CFE-2E05-4CAC-B8C7-E02378448674}"/>
          </ac:spMkLst>
        </pc:spChg>
        <pc:spChg chg="mod">
          <ac:chgData name="Katherine Edwards" userId="e2553897-c903-4daf-b9f2-1ccfd135e701" providerId="ADAL" clId="{B304B4B9-D528-4716-AA94-FB523C7DBA22}" dt="2023-10-09T20:06:51.701" v="41" actId="20577"/>
          <ac:spMkLst>
            <pc:docMk/>
            <pc:sldMk cId="469122606" sldId="263"/>
            <ac:spMk id="9" creationId="{CF4D8749-46A1-4BCC-9DB2-7D4631A1CF9A}"/>
          </ac:spMkLst>
        </pc:spChg>
        <pc:spChg chg="mod">
          <ac:chgData name="Katherine Edwards" userId="e2553897-c903-4daf-b9f2-1ccfd135e701" providerId="ADAL" clId="{B304B4B9-D528-4716-AA94-FB523C7DBA22}" dt="2023-10-10T14:10:49.569" v="5988" actId="20577"/>
          <ac:spMkLst>
            <pc:docMk/>
            <pc:sldMk cId="469122606" sldId="263"/>
            <ac:spMk id="10" creationId="{D2840596-A362-44EC-A304-D356014F2F21}"/>
          </ac:spMkLst>
        </pc:spChg>
        <pc:spChg chg="mod">
          <ac:chgData name="Katherine Edwards" userId="e2553897-c903-4daf-b9f2-1ccfd135e701" providerId="ADAL" clId="{B304B4B9-D528-4716-AA94-FB523C7DBA22}" dt="2023-10-09T20:07:49.435" v="61" actId="20577"/>
          <ac:spMkLst>
            <pc:docMk/>
            <pc:sldMk cId="469122606" sldId="263"/>
            <ac:spMk id="11" creationId="{8681388D-BEAB-4CE4-B320-3687CEB498F8}"/>
          </ac:spMkLst>
        </pc:spChg>
        <pc:spChg chg="mod">
          <ac:chgData name="Katherine Edwards" userId="e2553897-c903-4daf-b9f2-1ccfd135e701" providerId="ADAL" clId="{B304B4B9-D528-4716-AA94-FB523C7DBA22}" dt="2023-10-09T21:48:03.793" v="4616" actId="5793"/>
          <ac:spMkLst>
            <pc:docMk/>
            <pc:sldMk cId="469122606" sldId="263"/>
            <ac:spMk id="12" creationId="{8F94D096-3391-49C3-9238-734343CBD5F7}"/>
          </ac:spMkLst>
        </pc:spChg>
        <pc:spChg chg="mod">
          <ac:chgData name="Katherine Edwards" userId="e2553897-c903-4daf-b9f2-1ccfd135e701" providerId="ADAL" clId="{B304B4B9-D528-4716-AA94-FB523C7DBA22}" dt="2023-10-09T20:08:01.351" v="80" actId="20577"/>
          <ac:spMkLst>
            <pc:docMk/>
            <pc:sldMk cId="469122606" sldId="263"/>
            <ac:spMk id="13" creationId="{20438BE3-23EE-45DF-92B1-5A9021959B9A}"/>
          </ac:spMkLst>
        </pc:spChg>
        <pc:spChg chg="mod">
          <ac:chgData name="Katherine Edwards" userId="e2553897-c903-4daf-b9f2-1ccfd135e701" providerId="ADAL" clId="{B304B4B9-D528-4716-AA94-FB523C7DBA22}" dt="2023-10-09T21:50:40.285" v="4632" actId="20577"/>
          <ac:spMkLst>
            <pc:docMk/>
            <pc:sldMk cId="469122606" sldId="263"/>
            <ac:spMk id="14" creationId="{F5C519BB-72B0-4DCB-AA08-3ED8FEC7A357}"/>
          </ac:spMkLst>
        </pc:spChg>
        <pc:spChg chg="mod">
          <ac:chgData name="Katherine Edwards" userId="e2553897-c903-4daf-b9f2-1ccfd135e701" providerId="ADAL" clId="{B304B4B9-D528-4716-AA94-FB523C7DBA22}" dt="2023-10-09T20:08:09.028" v="90" actId="20577"/>
          <ac:spMkLst>
            <pc:docMk/>
            <pc:sldMk cId="469122606" sldId="263"/>
            <ac:spMk id="15" creationId="{BB5F0995-FE90-443C-8003-C3DABCE67164}"/>
          </ac:spMkLst>
        </pc:spChg>
        <pc:spChg chg="mod">
          <ac:chgData name="Katherine Edwards" userId="e2553897-c903-4daf-b9f2-1ccfd135e701" providerId="ADAL" clId="{B304B4B9-D528-4716-AA94-FB523C7DBA22}" dt="2023-10-10T10:46:15.139" v="5973" actId="20577"/>
          <ac:spMkLst>
            <pc:docMk/>
            <pc:sldMk cId="469122606" sldId="263"/>
            <ac:spMk id="16" creationId="{95EF1729-340E-4C07-A7B2-71177BA173F6}"/>
          </ac:spMkLst>
        </pc:spChg>
        <pc:spChg chg="mod">
          <ac:chgData name="Katherine Edwards" userId="e2553897-c903-4daf-b9f2-1ccfd135e701" providerId="ADAL" clId="{B304B4B9-D528-4716-AA94-FB523C7DBA22}" dt="2023-10-09T21:48:34.047" v="4618" actId="27636"/>
          <ac:spMkLst>
            <pc:docMk/>
            <pc:sldMk cId="469122606" sldId="263"/>
            <ac:spMk id="17" creationId="{BF35C892-8D0B-4627-8C90-B244CC4708F3}"/>
          </ac:spMkLst>
        </pc:spChg>
        <pc:spChg chg="mod">
          <ac:chgData name="Katherine Edwards" userId="e2553897-c903-4daf-b9f2-1ccfd135e701" providerId="ADAL" clId="{B304B4B9-D528-4716-AA94-FB523C7DBA22}" dt="2023-10-09T21:28:01.817" v="3706" actId="20577"/>
          <ac:spMkLst>
            <pc:docMk/>
            <pc:sldMk cId="469122606" sldId="263"/>
            <ac:spMk id="18" creationId="{F0829445-7023-4B5D-BE89-02E5BE0050B5}"/>
          </ac:spMkLst>
        </pc:spChg>
        <pc:spChg chg="mod">
          <ac:chgData name="Katherine Edwards" userId="e2553897-c903-4daf-b9f2-1ccfd135e701" providerId="ADAL" clId="{B304B4B9-D528-4716-AA94-FB523C7DBA22}" dt="2023-10-09T20:08:19.104" v="110" actId="20577"/>
          <ac:spMkLst>
            <pc:docMk/>
            <pc:sldMk cId="469122606" sldId="263"/>
            <ac:spMk id="19" creationId="{05472BF0-0FDD-4317-835E-5235957E89B3}"/>
          </ac:spMkLst>
        </pc:spChg>
        <pc:spChg chg="mod">
          <ac:chgData name="Katherine Edwards" userId="e2553897-c903-4daf-b9f2-1ccfd135e701" providerId="ADAL" clId="{B304B4B9-D528-4716-AA94-FB523C7DBA22}" dt="2023-10-09T21:30:06.396" v="3747" actId="12"/>
          <ac:spMkLst>
            <pc:docMk/>
            <pc:sldMk cId="469122606" sldId="263"/>
            <ac:spMk id="20" creationId="{05C825E3-15B3-423A-AF41-5A6E811643BE}"/>
          </ac:spMkLst>
        </pc:spChg>
        <pc:spChg chg="del">
          <ac:chgData name="Katherine Edwards" userId="e2553897-c903-4daf-b9f2-1ccfd135e701" providerId="ADAL" clId="{B304B4B9-D528-4716-AA94-FB523C7DBA22}" dt="2023-10-09T22:04:53.945" v="5972" actId="21"/>
          <ac:spMkLst>
            <pc:docMk/>
            <pc:sldMk cId="469122606" sldId="263"/>
            <ac:spMk id="22" creationId="{A0DC1853-6D2B-497E-9085-3E3FF7560683}"/>
          </ac:spMkLst>
        </pc:spChg>
        <pc:spChg chg="mod">
          <ac:chgData name="Katherine Edwards" userId="e2553897-c903-4daf-b9f2-1ccfd135e701" providerId="ADAL" clId="{B304B4B9-D528-4716-AA94-FB523C7DBA22}" dt="2023-10-09T22:04:01.727" v="5971" actId="20577"/>
          <ac:spMkLst>
            <pc:docMk/>
            <pc:sldMk cId="469122606" sldId="263"/>
            <ac:spMk id="30" creationId="{B16352D9-E3C5-42C2-BE33-A232DE7F6308}"/>
          </ac:spMkLst>
        </pc:spChg>
        <pc:spChg chg="add del">
          <ac:chgData name="Katherine Edwards" userId="e2553897-c903-4daf-b9f2-1ccfd135e701" providerId="ADAL" clId="{B304B4B9-D528-4716-AA94-FB523C7DBA22}" dt="2023-10-09T20:34:19.219" v="1924" actId="22"/>
          <ac:spMkLst>
            <pc:docMk/>
            <pc:sldMk cId="469122606" sldId="263"/>
            <ac:spMk id="31" creationId="{588004F6-737F-459A-AC86-41C256A13AA7}"/>
          </ac:spMkLst>
        </pc:spChg>
        <pc:grpChg chg="mod">
          <ac:chgData name="Katherine Edwards" userId="e2553897-c903-4daf-b9f2-1ccfd135e701" providerId="ADAL" clId="{B304B4B9-D528-4716-AA94-FB523C7DBA22}" dt="2023-10-09T21:47:55.298" v="4614" actId="14100"/>
          <ac:grpSpMkLst>
            <pc:docMk/>
            <pc:sldMk cId="469122606" sldId="263"/>
            <ac:grpSpMk id="24" creationId="{D94294E6-FA5D-4610-B3C6-38257258B7E3}"/>
          </ac:grpSpMkLst>
        </pc:grpChg>
        <pc:grpChg chg="mod">
          <ac:chgData name="Katherine Edwards" userId="e2553897-c903-4daf-b9f2-1ccfd135e701" providerId="ADAL" clId="{B304B4B9-D528-4716-AA94-FB523C7DBA22}" dt="2023-10-09T21:47:58.010" v="4615" actId="14100"/>
          <ac:grpSpMkLst>
            <pc:docMk/>
            <pc:sldMk cId="469122606" sldId="263"/>
            <ac:grpSpMk id="25" creationId="{7F224870-C921-4A90-A040-B26AD5A31238}"/>
          </ac:grpSpMkLst>
        </pc:grpChg>
        <pc:grpChg chg="mod">
          <ac:chgData name="Katherine Edwards" userId="e2553897-c903-4daf-b9f2-1ccfd135e701" providerId="ADAL" clId="{B304B4B9-D528-4716-AA94-FB523C7DBA22}" dt="2023-10-09T21:08:54.143" v="2987" actId="1076"/>
          <ac:grpSpMkLst>
            <pc:docMk/>
            <pc:sldMk cId="469122606" sldId="263"/>
            <ac:grpSpMk id="27" creationId="{564256E6-0AA9-46D0-AE40-B3C4EA2DE4BC}"/>
          </ac:grpSpMkLst>
        </pc:grpChg>
        <pc:grpChg chg="mod">
          <ac:chgData name="Katherine Edwards" userId="e2553897-c903-4daf-b9f2-1ccfd135e701" providerId="ADAL" clId="{B304B4B9-D528-4716-AA94-FB523C7DBA22}" dt="2023-10-09T20:51:56.157" v="2851" actId="14100"/>
          <ac:grpSpMkLst>
            <pc:docMk/>
            <pc:sldMk cId="469122606" sldId="263"/>
            <ac:grpSpMk id="28" creationId="{05E5D94E-3DBD-40C2-B8AA-E74B2B60CE86}"/>
          </ac:grpSpMkLst>
        </pc:grpChg>
        <pc:grpChg chg="mod">
          <ac:chgData name="Katherine Edwards" userId="e2553897-c903-4daf-b9f2-1ccfd135e701" providerId="ADAL" clId="{B304B4B9-D528-4716-AA94-FB523C7DBA22}" dt="2023-10-09T20:52:00.255" v="2852" actId="14100"/>
          <ac:grpSpMkLst>
            <pc:docMk/>
            <pc:sldMk cId="469122606" sldId="263"/>
            <ac:grpSpMk id="29" creationId="{88BEC934-EB26-4B67-BAB7-FF6FF7CE0275}"/>
          </ac:grpSpMkLst>
        </pc:grpChg>
        <pc:graphicFrameChg chg="add mod">
          <ac:chgData name="Katherine Edwards" userId="e2553897-c903-4daf-b9f2-1ccfd135e701" providerId="ADAL" clId="{B304B4B9-D528-4716-AA94-FB523C7DBA22}" dt="2023-10-09T21:10:18.688" v="3002"/>
          <ac:graphicFrameMkLst>
            <pc:docMk/>
            <pc:sldMk cId="469122606" sldId="263"/>
            <ac:graphicFrameMk id="8" creationId="{58956857-9BDC-4F44-88C4-75DD21713CD0}"/>
          </ac:graphicFrameMkLst>
        </pc:graphicFrameChg>
        <pc:picChg chg="add del mod modCrop">
          <ac:chgData name="Katherine Edwards" userId="e2553897-c903-4daf-b9f2-1ccfd135e701" providerId="ADAL" clId="{B304B4B9-D528-4716-AA94-FB523C7DBA22}" dt="2023-10-10T18:34:21.252" v="6028" actId="478"/>
          <ac:picMkLst>
            <pc:docMk/>
            <pc:sldMk cId="469122606" sldId="263"/>
            <ac:picMk id="5" creationId="{E626505B-AE69-4031-863D-3726A5F87876}"/>
          </ac:picMkLst>
        </pc:picChg>
        <pc:picChg chg="add mod modCrop">
          <ac:chgData name="Katherine Edwards" userId="e2553897-c903-4daf-b9f2-1ccfd135e701" providerId="ADAL" clId="{B304B4B9-D528-4716-AA94-FB523C7DBA22}" dt="2023-10-10T19:19:40.116" v="6038" actId="14100"/>
          <ac:picMkLst>
            <pc:docMk/>
            <pc:sldMk cId="469122606" sldId="263"/>
            <ac:picMk id="21" creationId="{0CC4F1DA-96C5-437F-A069-A2F1377C2D82}"/>
          </ac:picMkLst>
        </pc:picChg>
        <pc:picChg chg="add del mod modCrop">
          <ac:chgData name="Katherine Edwards" userId="e2553897-c903-4daf-b9f2-1ccfd135e701" providerId="ADAL" clId="{B304B4B9-D528-4716-AA94-FB523C7DBA22}" dt="2023-10-10T14:18:07.171" v="5999" actId="478"/>
          <ac:picMkLst>
            <pc:docMk/>
            <pc:sldMk cId="469122606" sldId="263"/>
            <ac:picMk id="22" creationId="{BBBBFC4E-DD74-462E-BCD7-FB952EC9319A}"/>
          </ac:picMkLst>
        </pc:picChg>
        <pc:picChg chg="add del mod modCrop">
          <ac:chgData name="Katherine Edwards" userId="e2553897-c903-4daf-b9f2-1ccfd135e701" providerId="ADAL" clId="{B304B4B9-D528-4716-AA94-FB523C7DBA22}" dt="2023-10-10T14:17:32.020" v="5996" actId="478"/>
          <ac:picMkLst>
            <pc:docMk/>
            <pc:sldMk cId="469122606" sldId="263"/>
            <ac:picMk id="32" creationId="{97BE71BE-765D-4A23-B18D-66DDA47374A0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0"/>
          <a:lstStyle/>
          <a:p>
            <a:pPr>
              <a:defRPr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Literature Review Articles: Academic-Practice Partnerships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0"/>
        <a:lstStyle/>
        <a:p>
          <a:pPr>
            <a:defRPr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gradFill>
              <a:gsLst>
                <a:gs pos="0">
                  <a:schemeClr val="accent1"/>
                </a:gs>
                <a:gs pos="100000">
                  <a:schemeClr val="accent1">
                    <a:lumMod val="84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dPt>
            <c:idx val="1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AE4-4C6E-9658-4BA84933D5B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5AE4-4C6E-9658-4BA84933D5B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Effectiveness of Partnerhsips</c:v>
                </c:pt>
                <c:pt idx="1">
                  <c:v>Student experience</c:v>
                </c:pt>
                <c:pt idx="2">
                  <c:v>Innovative Partnership Models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E4-4C6E-9658-4BA84933D5B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1"/>
        <c:axId val="1721863135"/>
        <c:axId val="1721860223"/>
      </c:barChart>
      <c:catAx>
        <c:axId val="17218631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21860223"/>
        <c:crosses val="autoZero"/>
        <c:auto val="1"/>
        <c:lblAlgn val="ctr"/>
        <c:lblOffset val="100"/>
        <c:noMultiLvlLbl val="0"/>
      </c:catAx>
      <c:valAx>
        <c:axId val="172186022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218631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68000">
          <a:schemeClr val="lt1">
            <a:lumMod val="85000"/>
          </a:schemeClr>
        </a:gs>
        <a:gs pos="100000">
          <a:schemeClr val="lt1"/>
        </a:gs>
      </a:gsLst>
      <a:lin ang="5400000" scaled="1"/>
      <a:tileRect/>
    </a:gra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>
      <a:effectLst/>
    </cs:defRPr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68000">
            <a:schemeClr val="lt1">
              <a:lumMod val="85000"/>
            </a:schemeClr>
          </a:gs>
          <a:gs pos="100000">
            <a:schemeClr val="lt1"/>
          </a:gs>
        </a:gsLst>
        <a:lin ang="5400000" scaled="1"/>
        <a:tileRect/>
      </a:gra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spPr/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gradFill>
          <a:gsLst>
            <a:gs pos="0">
              <a:schemeClr val="phClr"/>
            </a:gs>
            <a:gs pos="100000">
              <a:schemeClr val="phClr">
                <a:lumMod val="84000"/>
              </a:schemeClr>
            </a:gs>
          </a:gsLst>
          <a:lin ang="5400000" scaled="1"/>
        </a:gra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100000">
            <a:schemeClr val="phClr">
              <a:lumMod val="84000"/>
            </a:schemeClr>
          </a:gs>
        </a:gsLst>
        <a:lin ang="5400000" scaled="1"/>
      </a:gradFill>
      <a:effectLst>
        <a:outerShdw blurRad="76200" dir="18900000" sy="23000" kx="-1200000" algn="bl" rotWithShape="0">
          <a:prstClr val="black">
            <a:alpha val="20000"/>
          </a:prstClr>
        </a:outerShdw>
      </a:effectLst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kern="1200">
      <a:effectLst/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dk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AB021-6E84-4220-AC29-25D92E46E0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5387975"/>
            <a:ext cx="32918400" cy="114601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97B86B-33A2-43FD-81C5-30C29D1EFF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6400" y="17289463"/>
            <a:ext cx="32918400" cy="794861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1C8D3-92BF-4E99-9188-C96D02B4C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3332-CE4E-4E0D-B57F-6486D338E210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286095-6926-4CE0-93D0-D71CE156A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21F31-B902-4FB5-AE6E-EF7704DFA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644C-E2C1-4A34-947C-2B07061A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272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6865A-75A9-4C3B-919C-10C505406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3D9EFA-10EA-4BB9-B3B1-7E565561CC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A13DB-DCC8-4A1F-916C-19A1A55DB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3332-CE4E-4E0D-B57F-6486D338E210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114E9-A0B3-46B6-8234-17C1FAD5D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B25D0-A7FD-42E0-A78B-EEAE5C326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644C-E2C1-4A34-947C-2B07061A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91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22126A-DAA2-4711-9352-ED4BC6B922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31410275" y="1752600"/>
            <a:ext cx="9463088" cy="278971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955EB1-8DB6-48E2-A4B3-BD146CEFE9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017838" y="1752600"/>
            <a:ext cx="28240037" cy="278971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E6E5E-4EC5-44A6-9182-0EF7B71B4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3332-CE4E-4E0D-B57F-6486D338E210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15354C-3806-473E-B305-6837F0A81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F9584-212A-4442-9F30-4F818150B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644C-E2C1-4A34-947C-2B07061A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21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F09AE-23DE-47C5-BBDE-74BE48047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C314B4-D27D-4CA9-9DA5-840CF9FC0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C50374-DDC5-4C5E-8D16-F7F453305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3332-CE4E-4E0D-B57F-6486D338E210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B06E8-B44D-43F0-A7B5-991EF7A5F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3F9917-4042-49A0-B08A-74F797826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644C-E2C1-4A34-947C-2B07061A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15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07899-1A74-4688-A7E3-EB159C698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4025" y="8207375"/>
            <a:ext cx="37857113" cy="1369218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03A361-01AC-4E98-BECA-7236775D0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94025" y="22029738"/>
            <a:ext cx="37857113" cy="72009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CDE8E-11AE-43C0-9D9A-2A6F278F4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3332-CE4E-4E0D-B57F-6486D338E210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4F2410-7001-485A-825D-DB16EA5A3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F5AE0-24E2-433C-80E3-7DB501ECB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644C-E2C1-4A34-947C-2B07061A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82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87762-9B74-4D57-B338-F1621320E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FDC755-A513-4DDD-8953-E730039DB2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17838" y="8763000"/>
            <a:ext cx="18851562" cy="208867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D5AFCE-4E9B-463B-BBBF-E818F020C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2021800" y="8763000"/>
            <a:ext cx="18851563" cy="208867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CCCDA3-EB2B-432D-83F2-07E910F87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3332-CE4E-4E0D-B57F-6486D338E210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25B1C7-8BDC-42CD-AEF3-45668D517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F92B02-5CDD-4E27-964B-04F216935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644C-E2C1-4A34-947C-2B07061A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40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12B40-BEE6-4FCA-AA39-7C590F220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2600" y="1752600"/>
            <a:ext cx="37857113" cy="6362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80B706-C9F2-40B3-9E80-67EA87029D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22600" y="8069263"/>
            <a:ext cx="18568988" cy="39544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678D2-1EB9-4418-9F67-82EB1703EE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22600" y="12023725"/>
            <a:ext cx="18568988" cy="17686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CDCDFC-F80D-4047-8EF6-A31953C88D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2220238" y="8069263"/>
            <a:ext cx="18659475" cy="39544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C5F55D-EEB3-4D20-A0C9-F3E2E1B827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2220238" y="12023725"/>
            <a:ext cx="18659475" cy="17686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9FB8BA-D556-4710-A0D0-0ECFB4A2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3332-CE4E-4E0D-B57F-6486D338E210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1B44A6-428D-4828-A21F-37AE9AF0D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8B4545-0C58-4510-812E-825FAA2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644C-E2C1-4A34-947C-2B07061A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026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FB1D9-2AE3-46BD-9B81-163102368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AF0084-CDC7-4641-9584-14EA089F4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3332-CE4E-4E0D-B57F-6486D338E210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41D9D9-61B3-4089-8B7D-405357A3C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830CD9-88F4-44F7-B287-CE3943F7E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644C-E2C1-4A34-947C-2B07061A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680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2ADBCC-1AFF-4701-87D5-E0AAE1771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3332-CE4E-4E0D-B57F-6486D338E210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A55D27-B7B7-4A64-9AEA-9D499B7A5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44F1D6-429F-4EEA-B253-D81E040DB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644C-E2C1-4A34-947C-2B07061A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978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A4040-9F22-41D9-A43B-6E0081696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2600" y="2193925"/>
            <a:ext cx="14157325" cy="76819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8810D-1DE2-4652-9B51-74E84F6BB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59475" y="4740275"/>
            <a:ext cx="22220238" cy="23393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292B82-CBA3-4EDD-B4C5-11DAF84CF8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22600" y="9875838"/>
            <a:ext cx="14157325" cy="182959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CFE2D1-B107-4DA6-9F5D-BFDD57990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3332-CE4E-4E0D-B57F-6486D338E210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E97446-5D6A-4751-9ED8-B33473F71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52B140-5249-40B2-A638-A3ACCD7A0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644C-E2C1-4A34-947C-2B07061A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937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0EFA0-7E4F-40C1-8876-A1ECE7B3C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2600" y="2193925"/>
            <a:ext cx="14157325" cy="76819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D79D27-3CF3-40A1-BABE-D59FD803CA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659475" y="4740275"/>
            <a:ext cx="22220238" cy="23393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342551-EAAD-4053-A9E8-7D3D1079C4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022600" y="9875838"/>
            <a:ext cx="14157325" cy="1829593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7C628E-BAF1-4A9C-910D-8C6FDAD88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03332-CE4E-4E0D-B57F-6486D338E210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8F7B6A-94D5-4D20-84A2-1BA50F719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033A1-EFF6-471A-BE01-620A60A97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644C-E2C1-4A34-947C-2B07061A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79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93C9C1-398C-4540-B6E1-A6F78C30E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838" y="1752600"/>
            <a:ext cx="37855525" cy="6362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2F8640-9ED9-4A0D-9CB8-EA6AA9A5C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17838" y="8763000"/>
            <a:ext cx="37855525" cy="20886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E673C2-2F22-4CB6-9C2B-AC74BFEC01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17838" y="30510163"/>
            <a:ext cx="9875837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03332-CE4E-4E0D-B57F-6486D338E210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66635-2795-4392-B3C9-ACF9453F41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538325" y="30510163"/>
            <a:ext cx="1481455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F5331-D11B-4FDF-AD2F-FC4155CD33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0997525" y="30510163"/>
            <a:ext cx="9875838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3644C-E2C1-4A34-947C-2B07061A6E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45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nedt.2019.01.003" TargetMode="External"/><Relationship Id="rId3" Type="http://schemas.openxmlformats.org/officeDocument/2006/relationships/hyperlink" Target="https://doi.org/10.1097/NNA.0000000000001249" TargetMode="External"/><Relationship Id="rId7" Type="http://schemas.openxmlformats.org/officeDocument/2006/relationships/hyperlink" Target="https://doi.org/10.1097/01.NAJ.0000803192.68710.8f" TargetMode="External"/><Relationship Id="rId12" Type="http://schemas.openxmlformats.org/officeDocument/2006/relationships/image" Target="../media/image2.jpeg"/><Relationship Id="rId2" Type="http://schemas.openxmlformats.org/officeDocument/2006/relationships/hyperlink" Target="https://www.aacnnursing.org/Portals/0/PDFs/Publications/AACN-New-Era-Report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016/j.profnurs.2017.11.006" TargetMode="External"/><Relationship Id="rId11" Type="http://schemas.openxmlformats.org/officeDocument/2006/relationships/chart" Target="../charts/chart1.xml"/><Relationship Id="rId5" Type="http://schemas.openxmlformats.org/officeDocument/2006/relationships/hyperlink" Target="https://doi.org/10.1016/j.nedt.2020.104582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s://doi.org/10.1016/j.nedt.2020.104438" TargetMode="External"/><Relationship Id="rId9" Type="http://schemas.openxmlformats.org/officeDocument/2006/relationships/hyperlink" Target="https://doi.org/10.1016/j.nedt.2020.10441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E1C8E00-1A9C-4587-B9E7-A2770C8CEF3D}"/>
              </a:ext>
            </a:extLst>
          </p:cNvPr>
          <p:cNvSpPr/>
          <p:nvPr/>
        </p:nvSpPr>
        <p:spPr>
          <a:xfrm>
            <a:off x="0" y="838200"/>
            <a:ext cx="43891200" cy="5562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64D37794-DC89-4B30-A20A-9A14877F31D6}"/>
              </a:ext>
            </a:extLst>
          </p:cNvPr>
          <p:cNvSpPr txBox="1">
            <a:spLocks/>
          </p:cNvSpPr>
          <p:nvPr/>
        </p:nvSpPr>
        <p:spPr>
          <a:xfrm>
            <a:off x="3017838" y="1752600"/>
            <a:ext cx="37855525" cy="2819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Evaluating Effects of Academic-Practice Partnerships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Literature Review</a:t>
            </a:r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42F5CFE-2E05-4CAC-B8C7-E02378448674}"/>
              </a:ext>
            </a:extLst>
          </p:cNvPr>
          <p:cNvSpPr txBox="1">
            <a:spLocks/>
          </p:cNvSpPr>
          <p:nvPr/>
        </p:nvSpPr>
        <p:spPr>
          <a:xfrm>
            <a:off x="6666271" y="4572000"/>
            <a:ext cx="30558658" cy="1485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38912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Katherine M. Edwards MSN, RN, CCRN-K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94294E6-FA5D-4610-B3C6-38257258B7E3}"/>
              </a:ext>
            </a:extLst>
          </p:cNvPr>
          <p:cNvGrpSpPr/>
          <p:nvPr/>
        </p:nvGrpSpPr>
        <p:grpSpPr>
          <a:xfrm>
            <a:off x="1879600" y="7369173"/>
            <a:ext cx="9017000" cy="14436755"/>
            <a:chOff x="1879600" y="7369173"/>
            <a:chExt cx="9093200" cy="13585827"/>
          </a:xfrm>
        </p:grpSpPr>
        <p:sp>
          <p:nvSpPr>
            <p:cNvPr id="9" name="Text Placeholder 2">
              <a:extLst>
                <a:ext uri="{FF2B5EF4-FFF2-40B4-BE49-F238E27FC236}">
                  <a16:creationId xmlns:a16="http://schemas.microsoft.com/office/drawing/2014/main" id="{CF4D8749-46A1-4BCC-9DB2-7D4631A1CF9A}"/>
                </a:ext>
              </a:extLst>
            </p:cNvPr>
            <p:cNvSpPr txBox="1">
              <a:spLocks/>
            </p:cNvSpPr>
            <p:nvPr/>
          </p:nvSpPr>
          <p:spPr>
            <a:xfrm>
              <a:off x="1879600" y="7369173"/>
              <a:ext cx="9093200" cy="1012826"/>
            </a:xfrm>
            <a:prstGeom prst="rect">
              <a:avLst/>
            </a:prstGeom>
            <a:solidFill>
              <a:schemeClr val="accent5"/>
            </a:solidFill>
          </p:spPr>
          <p:txBody>
            <a:bodyPr lIns="274320" tIns="274320" rIns="274320" bIns="27432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40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Background</a:t>
              </a:r>
            </a:p>
          </p:txBody>
        </p:sp>
        <p:sp>
          <p:nvSpPr>
            <p:cNvPr id="10" name="Content Placeholder 3">
              <a:extLst>
                <a:ext uri="{FF2B5EF4-FFF2-40B4-BE49-F238E27FC236}">
                  <a16:creationId xmlns:a16="http://schemas.microsoft.com/office/drawing/2014/main" id="{D2840596-A362-44EC-A304-D356014F2F21}"/>
                </a:ext>
              </a:extLst>
            </p:cNvPr>
            <p:cNvSpPr txBox="1">
              <a:spLocks/>
            </p:cNvSpPr>
            <p:nvPr/>
          </p:nvSpPr>
          <p:spPr>
            <a:xfrm>
              <a:off x="1879600" y="8381999"/>
              <a:ext cx="9093200" cy="12573001"/>
            </a:xfrm>
            <a:prstGeom prst="rect">
              <a:avLst/>
            </a:prstGeom>
            <a:solidFill>
              <a:schemeClr val="bg1"/>
            </a:solidFill>
          </p:spPr>
          <p:txBody>
            <a:bodyPr lIns="274320" tIns="274320" rIns="274320" bIns="274320" anchor="t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  <a:buFont typeface="Arial" panose="020B0604020202020204" pitchFamily="34" charset="0"/>
                <a:buChar char="♦"/>
              </a:pP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 AACN Recommendations from </a:t>
              </a:r>
              <a:r>
                <a:rPr lang="en-US" sz="3300" i="1" dirty="0">
                  <a:latin typeface="Arial" panose="020B0604020202020204" pitchFamily="34" charset="0"/>
                  <a:cs typeface="Arial" panose="020B0604020202020204" pitchFamily="34" charset="0"/>
                </a:rPr>
                <a:t>Advancing Healthcare Transformation: A New Era for Academic Nursing </a:t>
              </a: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2016 guides academic institutions and healthcare systems to collaboratively establish academic-practice partnerships through innovation to transform nursing education for current practice</a:t>
              </a: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3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 Nursing state boards, accreditation bodies, and academic institutions require nursing students participate in clinical learning experiences to gain experience caring for patients</a:t>
              </a: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3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 Clinical Learning Environment (CLE) is used to describe the setting in that students provide patient care and demonstrate nursing skills under supervision of academic clinical faculty, hospital-based clinical instructors, or hospital-based preceptors </a:t>
              </a: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3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 CLEs vary dependent upon the course requirements and patient population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45A90C1-15BD-4E2D-B889-9B07973E1178}"/>
              </a:ext>
            </a:extLst>
          </p:cNvPr>
          <p:cNvGrpSpPr/>
          <p:nvPr/>
        </p:nvGrpSpPr>
        <p:grpSpPr>
          <a:xfrm>
            <a:off x="12240419" y="7369173"/>
            <a:ext cx="9093200" cy="23796627"/>
            <a:chOff x="12240419" y="7369173"/>
            <a:chExt cx="9093200" cy="23796627"/>
          </a:xfrm>
        </p:grpSpPr>
        <p:sp>
          <p:nvSpPr>
            <p:cNvPr id="11" name="Text Placeholder 2">
              <a:extLst>
                <a:ext uri="{FF2B5EF4-FFF2-40B4-BE49-F238E27FC236}">
                  <a16:creationId xmlns:a16="http://schemas.microsoft.com/office/drawing/2014/main" id="{8681388D-BEAB-4CE4-B320-3687CEB498F8}"/>
                </a:ext>
              </a:extLst>
            </p:cNvPr>
            <p:cNvSpPr txBox="1">
              <a:spLocks/>
            </p:cNvSpPr>
            <p:nvPr/>
          </p:nvSpPr>
          <p:spPr>
            <a:xfrm>
              <a:off x="12240419" y="7369173"/>
              <a:ext cx="9093200" cy="1012826"/>
            </a:xfrm>
            <a:prstGeom prst="rect">
              <a:avLst/>
            </a:prstGeom>
            <a:solidFill>
              <a:schemeClr val="accent5"/>
            </a:solidFill>
          </p:spPr>
          <p:txBody>
            <a:bodyPr lIns="274320" tIns="274320" rIns="274320" bIns="274320" anchor="ctr">
              <a:normAutofit fontScale="92500" lnSpcReduction="1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40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Methodology</a:t>
              </a:r>
            </a:p>
          </p:txBody>
        </p:sp>
        <p:sp>
          <p:nvSpPr>
            <p:cNvPr id="12" name="Content Placeholder 3">
              <a:extLst>
                <a:ext uri="{FF2B5EF4-FFF2-40B4-BE49-F238E27FC236}">
                  <a16:creationId xmlns:a16="http://schemas.microsoft.com/office/drawing/2014/main" id="{8F94D096-3391-49C3-9238-734343CBD5F7}"/>
                </a:ext>
              </a:extLst>
            </p:cNvPr>
            <p:cNvSpPr txBox="1">
              <a:spLocks/>
            </p:cNvSpPr>
            <p:nvPr/>
          </p:nvSpPr>
          <p:spPr>
            <a:xfrm>
              <a:off x="12240419" y="8381998"/>
              <a:ext cx="9093200" cy="22783802"/>
            </a:xfrm>
            <a:prstGeom prst="rect">
              <a:avLst/>
            </a:prstGeom>
            <a:solidFill>
              <a:schemeClr val="bg1"/>
            </a:solidFill>
          </p:spPr>
          <p:txBody>
            <a:bodyPr lIns="274320" tIns="274320" rIns="274320" bIns="27432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L</a:t>
              </a:r>
              <a:r>
                <a:rPr lang="en-US" sz="33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iterature search conducted through CINAHL, MEDLINE, and Google Scholar databases</a:t>
              </a:r>
            </a:p>
            <a:p>
              <a:pPr>
                <a:buFont typeface="Arial" panose="020B0604020202020204" pitchFamily="34" charset="0"/>
                <a:buChar char="♦"/>
              </a:pPr>
              <a:endParaRPr lang="en-US" sz="3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Search keywords and terms: </a:t>
              </a:r>
            </a:p>
            <a:p>
              <a:pPr marL="457200" lvl="1" indent="0">
                <a:buNone/>
              </a:pPr>
              <a:r>
                <a:rPr lang="en-US" sz="3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“academic-practice partnerships”</a:t>
              </a:r>
            </a:p>
            <a:p>
              <a:pPr marL="457200" lvl="1" indent="0">
                <a:buNone/>
              </a:pPr>
              <a:r>
                <a:rPr lang="en-US" sz="3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“academic practice”</a:t>
              </a:r>
            </a:p>
            <a:p>
              <a:pPr marL="457200" lvl="1" indent="0">
                <a:buNone/>
              </a:pPr>
              <a:r>
                <a:rPr lang="en-US" sz="3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“partnership models”</a:t>
              </a:r>
            </a:p>
            <a:p>
              <a:pPr marL="457200" lvl="1" indent="0">
                <a:buNone/>
              </a:pPr>
              <a:r>
                <a:rPr lang="en-US" sz="3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“nursing clinicals”</a:t>
              </a:r>
            </a:p>
            <a:p>
              <a:pPr marL="457200" lvl="1" indent="0">
                <a:buNone/>
              </a:pPr>
              <a:r>
                <a:rPr lang="en-US" sz="3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“undergraduate nursing students”</a:t>
              </a:r>
            </a:p>
            <a:p>
              <a:pPr marL="457200" lvl="1" indent="0">
                <a:buNone/>
              </a:pPr>
              <a:r>
                <a:rPr lang="en-US" sz="3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“effectiveness”</a:t>
              </a:r>
            </a:p>
            <a:p>
              <a:pPr marL="457200" lvl="1" indent="0">
                <a:buNone/>
              </a:pPr>
              <a:r>
                <a:rPr lang="en-US" sz="3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“stakeholder evaluation”</a:t>
              </a:r>
            </a:p>
            <a:p>
              <a:pPr marL="457200" lvl="1" indent="0">
                <a:buNone/>
              </a:pPr>
              <a:r>
                <a:rPr lang="en-US" sz="3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“acute care setting or hospitals”</a:t>
              </a:r>
            </a:p>
            <a:p>
              <a:pPr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Limits on publication dates 2018 to 2023</a:t>
              </a:r>
            </a:p>
            <a:p>
              <a:pPr>
                <a:buFont typeface="Arial" panose="020B0604020202020204" pitchFamily="34" charset="0"/>
                <a:buChar char="♦"/>
              </a:pPr>
              <a:endParaRPr lang="en-US" sz="33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Terms excluded:</a:t>
              </a:r>
            </a:p>
            <a:p>
              <a:pPr marL="457200" lvl="1" indent="0">
                <a:buNone/>
              </a:pPr>
              <a:r>
                <a:rPr lang="en-US" sz="30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“doctor of nursing practice”</a:t>
              </a:r>
            </a:p>
            <a:p>
              <a:pPr marL="457200" lvl="1" indent="0">
                <a:buNone/>
              </a:pPr>
              <a:r>
                <a:rPr lang="en-US" sz="3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“advanced nursing practice”</a:t>
              </a:r>
            </a:p>
            <a:p>
              <a:pPr marL="457200" lvl="1" indent="0">
                <a:buNone/>
              </a:pPr>
              <a:r>
                <a:rPr lang="en-US" sz="3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“nurse </a:t>
              </a:r>
              <a:r>
                <a:rPr lang="en-US" sz="30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l</a:t>
              </a:r>
              <a:r>
                <a:rPr lang="en-US" sz="3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eader”</a:t>
              </a: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852 articles resulted</a:t>
              </a:r>
            </a:p>
            <a:p>
              <a:pPr>
                <a:buFont typeface="Arial" panose="020B0604020202020204" pitchFamily="34" charset="0"/>
                <a:buChar char="♦"/>
              </a:pPr>
              <a:endParaRPr lang="en-US" sz="33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 Screening of articles for academic-practice partnership or partnership model were identified in abstracts of 19 articles</a:t>
              </a:r>
            </a:p>
            <a:p>
              <a:pPr>
                <a:buFont typeface="Arial" panose="020B0604020202020204" pitchFamily="34" charset="0"/>
                <a:buChar char="♦"/>
              </a:pPr>
              <a:endParaRPr lang="en-US" sz="33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 Articles with expert opinions or did not evaluate partnership were excluded including those that did not align with the goals of the literature review</a:t>
              </a:r>
            </a:p>
            <a:p>
              <a:pPr>
                <a:buFont typeface="Arial" panose="020B0604020202020204" pitchFamily="34" charset="0"/>
                <a:buChar char="♦"/>
              </a:pPr>
              <a:endParaRPr lang="en-US" sz="33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 Seven articles were selected for the literature review</a:t>
              </a:r>
            </a:p>
            <a:p>
              <a:pPr marL="457200" lvl="1" indent="0">
                <a:buNone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64256E6-0AA9-46D0-AE40-B3C4EA2DE4BC}"/>
              </a:ext>
            </a:extLst>
          </p:cNvPr>
          <p:cNvGrpSpPr/>
          <p:nvPr/>
        </p:nvGrpSpPr>
        <p:grpSpPr>
          <a:xfrm>
            <a:off x="22595682" y="7428167"/>
            <a:ext cx="9093200" cy="23796627"/>
            <a:chOff x="22595683" y="7369173"/>
            <a:chExt cx="9093200" cy="23796627"/>
          </a:xfrm>
        </p:grpSpPr>
        <p:sp>
          <p:nvSpPr>
            <p:cNvPr id="13" name="Text Placeholder 2">
              <a:extLst>
                <a:ext uri="{FF2B5EF4-FFF2-40B4-BE49-F238E27FC236}">
                  <a16:creationId xmlns:a16="http://schemas.microsoft.com/office/drawing/2014/main" id="{20438BE3-23EE-45DF-92B1-5A9021959B9A}"/>
                </a:ext>
              </a:extLst>
            </p:cNvPr>
            <p:cNvSpPr txBox="1">
              <a:spLocks/>
            </p:cNvSpPr>
            <p:nvPr/>
          </p:nvSpPr>
          <p:spPr>
            <a:xfrm>
              <a:off x="22595683" y="7369173"/>
              <a:ext cx="9093200" cy="1012826"/>
            </a:xfrm>
            <a:prstGeom prst="rect">
              <a:avLst/>
            </a:prstGeom>
            <a:solidFill>
              <a:schemeClr val="accent5"/>
            </a:solidFill>
          </p:spPr>
          <p:txBody>
            <a:bodyPr lIns="274320" tIns="274320" rIns="274320" bIns="274320" anchor="ctr">
              <a:normAutofit fontScale="92500" lnSpcReduction="1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40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Results</a:t>
              </a:r>
            </a:p>
          </p:txBody>
        </p:sp>
        <p:sp>
          <p:nvSpPr>
            <p:cNvPr id="14" name="Content Placeholder 3">
              <a:extLst>
                <a:ext uri="{FF2B5EF4-FFF2-40B4-BE49-F238E27FC236}">
                  <a16:creationId xmlns:a16="http://schemas.microsoft.com/office/drawing/2014/main" id="{F5C519BB-72B0-4DCB-AA08-3ED8FEC7A357}"/>
                </a:ext>
              </a:extLst>
            </p:cNvPr>
            <p:cNvSpPr txBox="1">
              <a:spLocks/>
            </p:cNvSpPr>
            <p:nvPr/>
          </p:nvSpPr>
          <p:spPr>
            <a:xfrm>
              <a:off x="22595683" y="8381998"/>
              <a:ext cx="9093200" cy="22783802"/>
            </a:xfrm>
            <a:prstGeom prst="rect">
              <a:avLst/>
            </a:prstGeom>
            <a:solidFill>
              <a:schemeClr val="bg1"/>
            </a:solidFill>
          </p:spPr>
          <p:txBody>
            <a:bodyPr lIns="274320" tIns="274320" rIns="274320" bIns="27432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 Two Themes from Articles</a:t>
              </a:r>
              <a:r>
                <a:rPr lang="en-US" sz="3600" dirty="0"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pPr marL="457200" lvl="1" indent="0">
                <a:buNone/>
              </a:pPr>
              <a:r>
                <a:rPr lang="en-US" sz="3100" dirty="0">
                  <a:latin typeface="Arial" panose="020B0604020202020204" pitchFamily="34" charset="0"/>
                  <a:cs typeface="Arial" panose="020B0604020202020204" pitchFamily="34" charset="0"/>
                </a:rPr>
                <a:t>- Partnership models</a:t>
              </a:r>
            </a:p>
            <a:p>
              <a:pPr marL="457200" lvl="1" indent="0">
                <a:buNone/>
              </a:pPr>
              <a:r>
                <a:rPr lang="en-US" sz="3100" dirty="0">
                  <a:latin typeface="Arial" panose="020B0604020202020204" pitchFamily="34" charset="0"/>
                  <a:cs typeface="Arial" panose="020B0604020202020204" pitchFamily="34" charset="0"/>
                </a:rPr>
                <a:t>- Stakeholder evaluation</a:t>
              </a: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 Academic-Practice Partnership Models</a:t>
              </a:r>
            </a:p>
            <a:p>
              <a:pPr marL="457200" lvl="1" indent="0">
                <a:buNone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- Clinical partnerships</a:t>
              </a:r>
            </a:p>
            <a:p>
              <a:pPr marL="457200" lvl="1" indent="0">
                <a:buNone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- Dedicated Education Units (DEUs)</a:t>
              </a:r>
            </a:p>
            <a:p>
              <a:pPr marL="457200" lvl="1" indent="0">
                <a:buNone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- Clinical Education Unit (CEU)</a:t>
              </a:r>
            </a:p>
            <a:p>
              <a:pPr marL="457200" lvl="1" indent="0">
                <a:buNone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- Unit Designated Preceptors</a:t>
              </a:r>
            </a:p>
            <a:p>
              <a:pPr lvl="1">
                <a:buFont typeface="Arial" panose="020B0604020202020204" pitchFamily="34" charset="0"/>
                <a:buChar char="♦"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 Partnerships should inform students about collaboration and have shared educational philosophy, goals, and objectives for successful outcomes</a:t>
              </a:r>
            </a:p>
            <a:p>
              <a:pPr marL="457200" lvl="1" indent="0">
                <a:buNone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 Stakeholder Evaluation</a:t>
              </a:r>
            </a:p>
            <a:p>
              <a:pPr lvl="1">
                <a:buFontTx/>
                <a:buChar char="-"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Academic institutions</a:t>
              </a:r>
            </a:p>
            <a:p>
              <a:pPr lvl="1">
                <a:buFontTx/>
                <a:buChar char="-"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Healthcare systems</a:t>
              </a:r>
            </a:p>
            <a:p>
              <a:pPr lvl="1">
                <a:buFontTx/>
                <a:buChar char="-"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Nursing Students</a:t>
              </a:r>
            </a:p>
            <a:p>
              <a:pPr lvl="1">
                <a:buFontTx/>
                <a:buChar char="-"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Clinical Instructors</a:t>
              </a:r>
            </a:p>
            <a:p>
              <a:pPr lvl="1">
                <a:buFontTx/>
                <a:buChar char="-"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Faculty</a:t>
              </a:r>
            </a:p>
            <a:p>
              <a:pPr lvl="1">
                <a:buFontTx/>
                <a:buChar char="-"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Preceptors</a:t>
              </a:r>
            </a:p>
            <a:p>
              <a:pPr lvl="1">
                <a:buFontTx/>
                <a:buChar char="-"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Unit Staff</a:t>
              </a:r>
            </a:p>
            <a:p>
              <a:pPr lvl="1">
                <a:buFont typeface="Arial" panose="020B0604020202020204" pitchFamily="34" charset="0"/>
                <a:buChar char="♦"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 Majority of studies were qualitative</a:t>
              </a:r>
            </a:p>
            <a:p>
              <a:pPr lvl="1">
                <a:buFont typeface="Arial" panose="020B0604020202020204" pitchFamily="34" charset="0"/>
                <a:buChar char="♦"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 Partnerships compared to traditional models demonstrated positive learning experiences for students, faculty, and clinical professionals</a:t>
              </a:r>
            </a:p>
            <a:p>
              <a:pPr lvl="1">
                <a:buFont typeface="Arial" panose="020B0604020202020204" pitchFamily="34" charset="0"/>
                <a:buChar char="♦"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 Students who felt supported by clinical staff had optimized learning experience </a:t>
              </a:r>
            </a:p>
            <a:p>
              <a:pPr lvl="1">
                <a:buFont typeface="Arial" panose="020B0604020202020204" pitchFamily="34" charset="0"/>
                <a:buChar char="♦"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 Clinical instructors familiar with the unit and staff increase student perceptions of student-centeredness, collaboration, and teamwork</a:t>
              </a:r>
            </a:p>
            <a:p>
              <a:pPr lvl="1">
                <a:buFont typeface="Arial" panose="020B0604020202020204" pitchFamily="34" charset="0"/>
                <a:buChar char="♦"/>
              </a:pPr>
              <a:r>
                <a:rPr lang="en-US" sz="2900" dirty="0">
                  <a:latin typeface="Arial" panose="020B0604020202020204" pitchFamily="34" charset="0"/>
                  <a:cs typeface="Arial" panose="020B0604020202020204" pitchFamily="34" charset="0"/>
                </a:rPr>
                <a:t> 2 studies indicated partnership models ease student transition to nursing roles</a:t>
              </a:r>
            </a:p>
            <a:p>
              <a:pPr marL="0" indent="0">
                <a:buNone/>
              </a:pPr>
              <a:r>
                <a:rPr lang="en-US" sz="3600" dirty="0"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5E5D94E-3DBD-40C2-B8AA-E74B2B60CE86}"/>
              </a:ext>
            </a:extLst>
          </p:cNvPr>
          <p:cNvGrpSpPr/>
          <p:nvPr/>
        </p:nvGrpSpPr>
        <p:grpSpPr>
          <a:xfrm>
            <a:off x="33032702" y="7369173"/>
            <a:ext cx="9093200" cy="12769853"/>
            <a:chOff x="33032702" y="7369173"/>
            <a:chExt cx="9093200" cy="13585827"/>
          </a:xfrm>
        </p:grpSpPr>
        <p:sp>
          <p:nvSpPr>
            <p:cNvPr id="15" name="Text Placeholder 2">
              <a:extLst>
                <a:ext uri="{FF2B5EF4-FFF2-40B4-BE49-F238E27FC236}">
                  <a16:creationId xmlns:a16="http://schemas.microsoft.com/office/drawing/2014/main" id="{BB5F0995-FE90-443C-8003-C3DABCE67164}"/>
                </a:ext>
              </a:extLst>
            </p:cNvPr>
            <p:cNvSpPr txBox="1">
              <a:spLocks/>
            </p:cNvSpPr>
            <p:nvPr/>
          </p:nvSpPr>
          <p:spPr>
            <a:xfrm>
              <a:off x="33032702" y="7369173"/>
              <a:ext cx="9093200" cy="1012826"/>
            </a:xfrm>
            <a:prstGeom prst="rect">
              <a:avLst/>
            </a:prstGeom>
            <a:solidFill>
              <a:schemeClr val="accent5"/>
            </a:solidFill>
          </p:spPr>
          <p:txBody>
            <a:bodyPr lIns="274320" tIns="274320" rIns="274320" bIns="274320" anchor="ctr">
              <a:normAutofit fontScale="92500" lnSpcReduction="2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40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Conclusion</a:t>
              </a:r>
            </a:p>
          </p:txBody>
        </p:sp>
        <p:sp>
          <p:nvSpPr>
            <p:cNvPr id="16" name="Content Placeholder 3">
              <a:extLst>
                <a:ext uri="{FF2B5EF4-FFF2-40B4-BE49-F238E27FC236}">
                  <a16:creationId xmlns:a16="http://schemas.microsoft.com/office/drawing/2014/main" id="{95EF1729-340E-4C07-A7B2-71177BA173F6}"/>
                </a:ext>
              </a:extLst>
            </p:cNvPr>
            <p:cNvSpPr txBox="1">
              <a:spLocks/>
            </p:cNvSpPr>
            <p:nvPr/>
          </p:nvSpPr>
          <p:spPr>
            <a:xfrm>
              <a:off x="33032702" y="8381999"/>
              <a:ext cx="9093200" cy="12573001"/>
            </a:xfrm>
            <a:prstGeom prst="rect">
              <a:avLst/>
            </a:prstGeom>
            <a:solidFill>
              <a:schemeClr val="bg1"/>
            </a:solidFill>
          </p:spPr>
          <p:txBody>
            <a:bodyPr lIns="274320" tIns="274320" rIns="274320" bIns="27432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Arial" panose="020B0604020202020204" pitchFamily="34" charset="0"/>
                <a:buChar char="♦"/>
              </a:pPr>
              <a:r>
                <a:rPr lang="en-US" sz="3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Innovative collaborative models should meet needs of the academic institution, nursing students, and healthcare system</a:t>
              </a:r>
            </a:p>
            <a:p>
              <a:pPr>
                <a:buFont typeface="Arial" panose="020B0604020202020204" pitchFamily="34" charset="0"/>
                <a:buChar char="♦"/>
              </a:pPr>
              <a:endParaRPr lang="en-US" sz="33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 Academic-practice partnerships create positive learning experiences and outcomes for students, faculty, clinical instructors, and unit staff</a:t>
              </a:r>
            </a:p>
            <a:p>
              <a:pPr>
                <a:buFont typeface="Arial" panose="020B0604020202020204" pitchFamily="34" charset="0"/>
                <a:buChar char="♦"/>
              </a:pPr>
              <a:endParaRPr lang="en-US" sz="3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Gaps in the literature lack evaluation of partnership:</a:t>
              </a:r>
            </a:p>
            <a:p>
              <a:pPr lvl="1">
                <a:buFontTx/>
                <a:buChar char="-"/>
              </a:pPr>
              <a:r>
                <a:rPr lang="en-US" sz="3100" dirty="0">
                  <a:latin typeface="Arial" panose="020B0604020202020204" pitchFamily="34" charset="0"/>
                  <a:cs typeface="Arial" panose="020B0604020202020204" pitchFamily="34" charset="0"/>
                </a:rPr>
                <a:t> Cost effectiveness</a:t>
              </a:r>
            </a:p>
            <a:p>
              <a:pPr lvl="1">
                <a:buFontTx/>
                <a:buChar char="-"/>
              </a:pPr>
              <a:r>
                <a:rPr lang="en-US" sz="3100" dirty="0">
                  <a:latin typeface="Arial" panose="020B0604020202020204" pitchFamily="34" charset="0"/>
                  <a:cs typeface="Arial" panose="020B0604020202020204" pitchFamily="34" charset="0"/>
                </a:rPr>
                <a:t> Student employability</a:t>
              </a:r>
            </a:p>
            <a:p>
              <a:pPr lvl="1">
                <a:buFontTx/>
                <a:buChar char="-"/>
              </a:pPr>
              <a:r>
                <a:rPr lang="en-US" sz="3100" dirty="0">
                  <a:latin typeface="Arial" panose="020B0604020202020204" pitchFamily="34" charset="0"/>
                  <a:cs typeface="Arial" panose="020B0604020202020204" pitchFamily="34" charset="0"/>
                </a:rPr>
                <a:t> Student work readiness</a:t>
              </a: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A valid and reliable evaluation tool for effectiveness of partnerships for health system staff perspectives and academic program perspectives needs developed</a:t>
              </a: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 Tool to evaluate student perception of collaboration and intent to work for the health system is also needed</a:t>
              </a: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indent="0">
                <a:buNone/>
              </a:pPr>
              <a:endParaRPr lang="en-US" sz="3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1">
                <a:buFontTx/>
                <a:buChar char="-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buFontTx/>
                <a:buChar char="-"/>
              </a:pPr>
              <a:endParaRPr lang="en-US" sz="3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F224870-C921-4A90-A040-B26AD5A31238}"/>
              </a:ext>
            </a:extLst>
          </p:cNvPr>
          <p:cNvGrpSpPr/>
          <p:nvPr/>
        </p:nvGrpSpPr>
        <p:grpSpPr>
          <a:xfrm>
            <a:off x="1879600" y="23317200"/>
            <a:ext cx="9093200" cy="7848601"/>
            <a:chOff x="1879600" y="21967826"/>
            <a:chExt cx="9093200" cy="9197975"/>
          </a:xfrm>
        </p:grpSpPr>
        <p:sp>
          <p:nvSpPr>
            <p:cNvPr id="17" name="Text Placeholder 2">
              <a:extLst>
                <a:ext uri="{FF2B5EF4-FFF2-40B4-BE49-F238E27FC236}">
                  <a16:creationId xmlns:a16="http://schemas.microsoft.com/office/drawing/2014/main" id="{BF35C892-8D0B-4627-8C90-B244CC4708F3}"/>
                </a:ext>
              </a:extLst>
            </p:cNvPr>
            <p:cNvSpPr txBox="1">
              <a:spLocks/>
            </p:cNvSpPr>
            <p:nvPr/>
          </p:nvSpPr>
          <p:spPr>
            <a:xfrm>
              <a:off x="1879600" y="21967826"/>
              <a:ext cx="9093200" cy="1012826"/>
            </a:xfrm>
            <a:prstGeom prst="rect">
              <a:avLst/>
            </a:prstGeom>
            <a:solidFill>
              <a:schemeClr val="accent5"/>
            </a:solidFill>
          </p:spPr>
          <p:txBody>
            <a:bodyPr lIns="274320" tIns="274320" rIns="274320" bIns="274320" anchor="ctr">
              <a:normAutofit fontScale="70000" lnSpcReduction="20000"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40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Purpose</a:t>
              </a:r>
            </a:p>
          </p:txBody>
        </p:sp>
        <p:sp>
          <p:nvSpPr>
            <p:cNvPr id="18" name="Content Placeholder 3">
              <a:extLst>
                <a:ext uri="{FF2B5EF4-FFF2-40B4-BE49-F238E27FC236}">
                  <a16:creationId xmlns:a16="http://schemas.microsoft.com/office/drawing/2014/main" id="{F0829445-7023-4B5D-BE89-02E5BE0050B5}"/>
                </a:ext>
              </a:extLst>
            </p:cNvPr>
            <p:cNvSpPr txBox="1">
              <a:spLocks/>
            </p:cNvSpPr>
            <p:nvPr/>
          </p:nvSpPr>
          <p:spPr>
            <a:xfrm>
              <a:off x="1879600" y="22980653"/>
              <a:ext cx="9093200" cy="8185148"/>
            </a:xfrm>
            <a:prstGeom prst="rect">
              <a:avLst/>
            </a:prstGeom>
            <a:solidFill>
              <a:schemeClr val="bg1"/>
            </a:solidFill>
          </p:spPr>
          <p:txBody>
            <a:bodyPr lIns="274320" tIns="274320" rIns="274320" bIns="27432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 Stakeholder satisfaction and benefits evaluated to understand what effects academic-practice partnership programs have on healthcare systems and nursing students</a:t>
              </a:r>
            </a:p>
            <a:p>
              <a:pPr lvl="1">
                <a:buFont typeface="Arial" panose="020B0604020202020204" pitchFamily="34" charset="0"/>
                <a:buChar char="♦"/>
              </a:pPr>
              <a:endParaRPr lang="en-US" sz="33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♦"/>
              </a:pPr>
              <a:r>
                <a:rPr lang="en-US" sz="3300" dirty="0">
                  <a:latin typeface="Arial" panose="020B0604020202020204" pitchFamily="34" charset="0"/>
                  <a:cs typeface="Arial" panose="020B0604020202020204" pitchFamily="34" charset="0"/>
                </a:rPr>
                <a:t> Literature review was the method utilized to examine the effects of partnership programs for healthcare system and nursing student satisfaction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8BEC934-EB26-4B67-BAB7-FF6FF7CE0275}"/>
              </a:ext>
            </a:extLst>
          </p:cNvPr>
          <p:cNvGrpSpPr/>
          <p:nvPr/>
        </p:nvGrpSpPr>
        <p:grpSpPr>
          <a:xfrm>
            <a:off x="33032702" y="20647742"/>
            <a:ext cx="9093200" cy="10518059"/>
            <a:chOff x="33032702" y="21967826"/>
            <a:chExt cx="9093200" cy="9197975"/>
          </a:xfrm>
        </p:grpSpPr>
        <p:sp>
          <p:nvSpPr>
            <p:cNvPr id="19" name="Text Placeholder 2">
              <a:extLst>
                <a:ext uri="{FF2B5EF4-FFF2-40B4-BE49-F238E27FC236}">
                  <a16:creationId xmlns:a16="http://schemas.microsoft.com/office/drawing/2014/main" id="{05472BF0-0FDD-4317-835E-5235957E89B3}"/>
                </a:ext>
              </a:extLst>
            </p:cNvPr>
            <p:cNvSpPr txBox="1">
              <a:spLocks/>
            </p:cNvSpPr>
            <p:nvPr/>
          </p:nvSpPr>
          <p:spPr>
            <a:xfrm>
              <a:off x="33032702" y="21967826"/>
              <a:ext cx="9093200" cy="1012826"/>
            </a:xfrm>
            <a:prstGeom prst="rect">
              <a:avLst/>
            </a:prstGeom>
            <a:solidFill>
              <a:schemeClr val="accent5"/>
            </a:solidFill>
          </p:spPr>
          <p:txBody>
            <a:bodyPr lIns="274320" tIns="274320" rIns="274320" bIns="27432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40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References</a:t>
              </a:r>
            </a:p>
          </p:txBody>
        </p:sp>
        <p:sp>
          <p:nvSpPr>
            <p:cNvPr id="20" name="Content Placeholder 3">
              <a:extLst>
                <a:ext uri="{FF2B5EF4-FFF2-40B4-BE49-F238E27FC236}">
                  <a16:creationId xmlns:a16="http://schemas.microsoft.com/office/drawing/2014/main" id="{05C825E3-15B3-423A-AF41-5A6E811643BE}"/>
                </a:ext>
              </a:extLst>
            </p:cNvPr>
            <p:cNvSpPr txBox="1">
              <a:spLocks/>
            </p:cNvSpPr>
            <p:nvPr/>
          </p:nvSpPr>
          <p:spPr>
            <a:xfrm>
              <a:off x="33032702" y="22980653"/>
              <a:ext cx="9093200" cy="8185148"/>
            </a:xfrm>
            <a:prstGeom prst="rect">
              <a:avLst/>
            </a:prstGeom>
            <a:solidFill>
              <a:schemeClr val="bg1"/>
            </a:solidFill>
          </p:spPr>
          <p:txBody>
            <a:bodyPr lIns="274320" tIns="274320" rIns="274320" bIns="274320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57150" marR="0" indent="-28575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♦"/>
              </a:pP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American Association of Colleges of Nursing. (2016). </a:t>
              </a:r>
              <a:r>
                <a:rPr lang="en-US" sz="18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Advancing healthcare transformation: A new era for academic nursing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. </a:t>
              </a:r>
              <a:r>
                <a:rPr lang="en-US" sz="1800" u="sng" dirty="0">
                  <a:solidFill>
                    <a:srgbClr val="0563C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2"/>
                </a:rPr>
                <a:t>https://www.aacnnursing.org/Portals/0/PDFs/Publications/AACN-New-Era-Report.pdf</a:t>
              </a:r>
              <a:endPara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57150" marR="0" indent="-28575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♦"/>
              </a:pP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Hahn, J., </a:t>
              </a:r>
              <a:r>
                <a:rPr lang="en-US" sz="1800" dirty="0" err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Resha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C.-A., Beauvais, A., Beckman, B., Forte, P., </a:t>
              </a:r>
              <a:r>
                <a:rPr lang="en-US" sz="1800" dirty="0" err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Rebeschi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L. M., &amp; Snyder, M. (2023). An innovative academic/practice partnership to support nursing workforce needs and student clinical education. </a:t>
              </a:r>
              <a:r>
                <a:rPr lang="en-US" sz="18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The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18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Nursing Administration, 52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(2), 88-95. </a:t>
              </a:r>
              <a:r>
                <a:rPr lang="en-US" sz="1800" u="sng" dirty="0">
                  <a:solidFill>
                    <a:srgbClr val="0563C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3"/>
                </a:rPr>
                <a:t>https://doi.org/10.1097/NNA.0000000000001249</a:t>
              </a:r>
              <a:endPara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57150" marR="0" indent="-28575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♦"/>
              </a:pP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Nguyen, V. N. B., Lawrence, K., &amp; </a:t>
              </a:r>
              <a:r>
                <a:rPr lang="en-US" sz="1800" dirty="0" err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McGillion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A. (2020). The effectiveness of partnership models in clinical nursing education - A scoping review. </a:t>
              </a:r>
              <a:r>
                <a:rPr lang="en-US" sz="18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Nurse Education Today, 90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Article 104438. </a:t>
              </a:r>
              <a:r>
                <a:rPr lang="en-US" sz="1800" u="sng" dirty="0">
                  <a:solidFill>
                    <a:srgbClr val="0563C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4"/>
                </a:rPr>
                <a:t>https://doi.org/10.1016/j.nedt.2020.104438</a:t>
              </a:r>
              <a:endPara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57150" marR="0" indent="-28575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♦"/>
              </a:pPr>
              <a:r>
                <a:rPr lang="en-US" sz="1800" dirty="0" err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Pedregosa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S., </a:t>
              </a:r>
              <a:r>
                <a:rPr lang="en-US" sz="1800" dirty="0" err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Fabrellas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N., </a:t>
              </a:r>
              <a:r>
                <a:rPr lang="en-US" sz="1800" dirty="0" err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Risco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E., Pereira, M., </a:t>
              </a:r>
              <a:r>
                <a:rPr lang="en-US" sz="1800" dirty="0" err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Dmoch-Gajzlerska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E., </a:t>
              </a:r>
              <a:r>
                <a:rPr lang="en-US" sz="1800" dirty="0" err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Şenuzun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F., Martin, S., &amp; </a:t>
              </a:r>
              <a:r>
                <a:rPr lang="en-US" sz="1800" dirty="0" err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Zabalegui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A. (2020). Effective academic-practice partnership models in nursing students’ clinical placement: A systematic literature review. </a:t>
              </a:r>
              <a:r>
                <a:rPr lang="en-US" sz="18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Nurse Education Today, 95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Article 104582. </a:t>
              </a:r>
              <a:r>
                <a:rPr lang="en-US" sz="1800" u="sng" dirty="0">
                  <a:solidFill>
                    <a:srgbClr val="0563C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5"/>
                </a:rPr>
                <a:t>https://doi.org/10.1016/j.nedt.2020.104582</a:t>
              </a:r>
              <a:endPara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57150" marR="0" indent="-28575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♦"/>
              </a:pP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Sebastian, J. G., Breslin, E. T., Trautman, D. E., Cary, A. H., </a:t>
              </a:r>
              <a:r>
                <a:rPr lang="en-US" sz="1800" dirty="0" err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Rosseter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R., J., &amp; </a:t>
              </a:r>
              <a:r>
                <a:rPr lang="en-US" sz="1800" dirty="0" err="1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Vlahov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D. (2018). Leadership by collaboration: Nursing’s bold new vision for academic-practice partnerships. </a:t>
              </a:r>
              <a:r>
                <a:rPr lang="en-US" sz="18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Professional Nursing, 34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110-116. </a:t>
              </a:r>
              <a:r>
                <a:rPr lang="en-US" sz="1800" u="sng" dirty="0">
                  <a:solidFill>
                    <a:srgbClr val="0563C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6"/>
                </a:rPr>
                <a:t>https://doi.org/10.1016/j.profnurs.2017.11.006</a:t>
              </a:r>
              <a:endPara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57150" marR="0" indent="-28575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♦"/>
              </a:pP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Spector, N. M., Buck, M., &amp; Phipps, S. (2021). A new framework for practice-academic partnerships during the pandemic—and into the future. </a:t>
              </a:r>
              <a:r>
                <a:rPr lang="en-US" sz="18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American Journal of Nursing, 121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(12), 39-44. </a:t>
              </a:r>
              <a:r>
                <a:rPr lang="en-US" sz="1800" u="sng" dirty="0">
                  <a:solidFill>
                    <a:srgbClr val="0563C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7"/>
                </a:rPr>
                <a:t>https://doi.org/10.1097/01.NAJ.0000803192.68710.8f</a:t>
              </a:r>
              <a:endPara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57150" marR="0" indent="-28575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♦"/>
              </a:pP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Tang, F. W. K., &amp; Chan, A. W. K. (2019). Learning experience of nursing students in clinical partnership model: An exploratory qualitative analysis. </a:t>
              </a:r>
              <a:r>
                <a:rPr lang="en-US" sz="18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Nurse Education Today, 75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6-12. </a:t>
              </a:r>
              <a:r>
                <a:rPr lang="en-US" sz="1800" u="sng" dirty="0">
                  <a:solidFill>
                    <a:srgbClr val="0563C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8"/>
                </a:rPr>
                <a:t>https://doi.org/10.1016/j.nedt.2019.01.003</a:t>
              </a:r>
              <a:endPara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57150" marR="0" indent="-28575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♦"/>
              </a:pP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Yi, Y. J., Lee, H., &amp; Park, K. (2020). The role of academic-practice partnerships from perspectives of nursing students: A cross-sectional study. </a:t>
              </a:r>
              <a:r>
                <a:rPr lang="en-US" sz="18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Nurse Education Today, 89</a:t>
              </a:r>
              <a:r>
                <a: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Article 104419. </a:t>
              </a:r>
              <a:r>
                <a:rPr lang="en-US" sz="1800" u="sng" dirty="0">
                  <a:solidFill>
                    <a:srgbClr val="0563C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9"/>
                </a:rPr>
                <a:t>https://doi.org/10.1016/j.nedt.2020.104419</a:t>
              </a:r>
              <a:endPara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457200" lvl="1" indent="0">
                <a:buNone/>
              </a:pP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4"/>
              <a:endParaRPr lang="en-US" dirty="0"/>
            </a:p>
          </p:txBody>
        </p:sp>
      </p:grpSp>
      <p:pic>
        <p:nvPicPr>
          <p:cNvPr id="23" name="Picture Placeholder 2" descr="A picture containing text, font, graphics, graphic design&#10;&#10;Description automatically generated">
            <a:extLst>
              <a:ext uri="{FF2B5EF4-FFF2-40B4-BE49-F238E27FC236}">
                <a16:creationId xmlns:a16="http://schemas.microsoft.com/office/drawing/2014/main" id="{204F736F-3B9F-4238-A7D4-411A12B6C73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9476" y="3619500"/>
            <a:ext cx="7117094" cy="188062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16352D9-E3C5-42C2-BE33-A232DE7F6308}"/>
              </a:ext>
            </a:extLst>
          </p:cNvPr>
          <p:cNvSpPr txBox="1"/>
          <p:nvPr/>
        </p:nvSpPr>
        <p:spPr>
          <a:xfrm>
            <a:off x="909319" y="32025132"/>
            <a:ext cx="5440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10/9/2023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58956857-9BDC-4F44-88C4-75DD21713C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87513940"/>
              </p:ext>
            </p:extLst>
          </p:nvPr>
        </p:nvGraphicFramePr>
        <p:xfrm>
          <a:off x="22595681" y="8381998"/>
          <a:ext cx="9093201" cy="6985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pic>
        <p:nvPicPr>
          <p:cNvPr id="21" name="Picture 20" descr="Smiling medical staff">
            <a:extLst>
              <a:ext uri="{FF2B5EF4-FFF2-40B4-BE49-F238E27FC236}">
                <a16:creationId xmlns:a16="http://schemas.microsoft.com/office/drawing/2014/main" id="{0CC4F1DA-96C5-437F-A069-A2F1377C2D82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3" r="-4539" b="15701"/>
          <a:stretch/>
        </p:blipFill>
        <p:spPr>
          <a:xfrm>
            <a:off x="12234864" y="26243280"/>
            <a:ext cx="9527856" cy="498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12260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">
      <a:dk1>
        <a:sysClr val="windowText" lastClr="000000"/>
      </a:dk1>
      <a:lt1>
        <a:sysClr val="window" lastClr="FFFFFF"/>
      </a:lt1>
      <a:dk2>
        <a:srgbClr val="004631"/>
      </a:dk2>
      <a:lt2>
        <a:srgbClr val="E7E6E6"/>
      </a:lt2>
      <a:accent1>
        <a:srgbClr val="00783C"/>
      </a:accent1>
      <a:accent2>
        <a:srgbClr val="8EC54A"/>
      </a:accent2>
      <a:accent3>
        <a:srgbClr val="F26B21"/>
      </a:accent3>
      <a:accent4>
        <a:srgbClr val="3FA64A"/>
      </a:accent4>
      <a:accent5>
        <a:srgbClr val="F38B00"/>
      </a:accent5>
      <a:accent6>
        <a:srgbClr val="7C314C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D29575ACBF2A4BA4A6842CF3FB24C9" ma:contentTypeVersion="7" ma:contentTypeDescription="Create a new document." ma:contentTypeScope="" ma:versionID="9c96e2c931f0a2acf3affda81f5c926c">
  <xsd:schema xmlns:xsd="http://www.w3.org/2001/XMLSchema" xmlns:xs="http://www.w3.org/2001/XMLSchema" xmlns:p="http://schemas.microsoft.com/office/2006/metadata/properties" xmlns:ns2="389725c1-6f79-43ab-998e-f418c4786305" xmlns:ns3="a244c01b-0e0c-47ba-babb-62854ba90045" targetNamespace="http://schemas.microsoft.com/office/2006/metadata/properties" ma:root="true" ma:fieldsID="6a8d99693afec975eb904f0d2ef314e1" ns2:_="" ns3:_="">
    <xsd:import namespace="389725c1-6f79-43ab-998e-f418c4786305"/>
    <xsd:import namespace="a244c01b-0e0c-47ba-babb-62854ba900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9725c1-6f79-43ab-998e-f418c478630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44c01b-0e0c-47ba-babb-62854ba9004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9E7A204-7E13-45CC-B8E3-35DF631762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9725c1-6f79-43ab-998e-f418c4786305"/>
    <ds:schemaRef ds:uri="a244c01b-0e0c-47ba-babb-62854ba900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9D01BFE-A618-495D-B9DE-01F7BA79FF6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1E17C69-7F6F-46FA-B4D8-40D5FC0365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</TotalTime>
  <Words>1033</Words>
  <Application>Microsoft Office PowerPoint</Application>
  <PresentationFormat>Custom</PresentationFormat>
  <Paragraphs>105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Custom Design</vt:lpstr>
      <vt:lpstr>PowerPoint Presentation</vt:lpstr>
    </vt:vector>
  </TitlesOfParts>
  <Company>Parkview Health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Jeremy Heinold</dc:creator>
  <cp:lastModifiedBy>Katherine Edwards</cp:lastModifiedBy>
  <cp:revision>17</cp:revision>
  <dcterms:created xsi:type="dcterms:W3CDTF">2023-02-23T18:24:27Z</dcterms:created>
  <dcterms:modified xsi:type="dcterms:W3CDTF">2023-10-10T19:19:44Z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0x010100C8D29575ACBF2A4BA4A6842CF3FB24C9</vt:lpwstr>
  </property>
  <property fmtid="{D5CDD505-2E9C-101B-9397-08002B2CF9AE}" pid="3" name="Order">
    <vt:r8>1400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