
<file path=[Content_Types].xml><?xml version="1.0" encoding="utf-8"?>
<Types xmlns="http://schemas.openxmlformats.org/package/2006/content-types">
  <Default Extension="png" ContentType="image/png"/>
  <Default Extension="jpeg" ContentType="image/jpeg"/>
  <Default Extension="mov" ContentType="video/quicktime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AE32B6-786E-49F6-82E0-AAA0E3775036}" type="datetimeFigureOut">
              <a:rPr lang="en-US" smtClean="0"/>
              <a:t>7/19/2018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801FC2-5085-43B1-9054-CE1BAAA215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3527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Connect clinical outcomes to more productive lives….reduced absenteeism, more use of PTO to recharge as opposed to recuperating…..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05B2E52-C904-E343-B93D-D50B8A516D6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91711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First bullet – stress want patient immersed in their record, results and plan of care….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05B2E52-C904-E343-B93D-D50B8A516D6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50017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9809DE7-CB53-4EAB-B0C3-AF471CB1AAC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90978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9" name="Rectangle 5"/>
          <p:cNvSpPr>
            <a:spLocks noGrp="1" noChangeArrowheads="1"/>
          </p:cNvSpPr>
          <p:nvPr>
            <p:ph type="ctrTitle" sz="quarter"/>
          </p:nvPr>
        </p:nvSpPr>
        <p:spPr>
          <a:xfrm>
            <a:off x="914400" y="1981202"/>
            <a:ext cx="10363200" cy="1470025"/>
          </a:xfrm>
        </p:spPr>
        <p:txBody>
          <a:bodyPr/>
          <a:lstStyle>
            <a:lvl1pPr algn="ctr"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noProof="0" dirty="0" smtClean="0"/>
              <a:t>Click to edit Master title style</a:t>
            </a:r>
          </a:p>
        </p:txBody>
      </p:sp>
      <p:sp>
        <p:nvSpPr>
          <p:cNvPr id="62470" name="Rectangle 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3733800"/>
            <a:ext cx="85344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36634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0192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304800"/>
            <a:ext cx="274320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0"/>
            <a:ext cx="8026400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0561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72640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567855"/>
            <a:ext cx="12192000" cy="293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1530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20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/>
            </a:lvl1pPr>
            <a:lvl2pPr marL="609585" indent="0">
              <a:buNone/>
              <a:defRPr sz="2400"/>
            </a:lvl2pPr>
            <a:lvl3pPr marL="1219170" indent="0">
              <a:buNone/>
              <a:defRPr sz="2133"/>
            </a:lvl3pPr>
            <a:lvl4pPr marL="1828754" indent="0">
              <a:buNone/>
              <a:defRPr sz="1867"/>
            </a:lvl4pPr>
            <a:lvl5pPr marL="2438339" indent="0">
              <a:buNone/>
              <a:defRPr sz="1867"/>
            </a:lvl5pPr>
            <a:lvl6pPr marL="3047924" indent="0">
              <a:buNone/>
              <a:defRPr sz="1867"/>
            </a:lvl6pPr>
            <a:lvl7pPr marL="3657509" indent="0">
              <a:buNone/>
              <a:defRPr sz="1867"/>
            </a:lvl7pPr>
            <a:lvl8pPr marL="4267093" indent="0">
              <a:buNone/>
              <a:defRPr sz="1867"/>
            </a:lvl8pPr>
            <a:lvl9pPr marL="4876678" indent="0">
              <a:buNone/>
              <a:defRPr sz="1867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16221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343400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343400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0224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694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0235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6232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17686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29098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304800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29430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6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6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6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600">
          <a:solidFill>
            <a:schemeClr val="tx2"/>
          </a:solidFill>
          <a:latin typeface="Arial" charset="0"/>
        </a:defRPr>
      </a:lvl5pPr>
      <a:lvl6pPr marL="609585" algn="l" rtl="0" fontAlgn="base">
        <a:spcBef>
          <a:spcPct val="0"/>
        </a:spcBef>
        <a:spcAft>
          <a:spcPct val="0"/>
        </a:spcAft>
        <a:defRPr sz="5600">
          <a:solidFill>
            <a:schemeClr val="tx2"/>
          </a:solidFill>
          <a:latin typeface="Arial" charset="0"/>
        </a:defRPr>
      </a:lvl6pPr>
      <a:lvl7pPr marL="1219170" algn="l" rtl="0" fontAlgn="base">
        <a:spcBef>
          <a:spcPct val="0"/>
        </a:spcBef>
        <a:spcAft>
          <a:spcPct val="0"/>
        </a:spcAft>
        <a:defRPr sz="5600">
          <a:solidFill>
            <a:schemeClr val="tx2"/>
          </a:solidFill>
          <a:latin typeface="Arial" charset="0"/>
        </a:defRPr>
      </a:lvl7pPr>
      <a:lvl8pPr marL="1828754" algn="l" rtl="0" fontAlgn="base">
        <a:spcBef>
          <a:spcPct val="0"/>
        </a:spcBef>
        <a:spcAft>
          <a:spcPct val="0"/>
        </a:spcAft>
        <a:defRPr sz="5600">
          <a:solidFill>
            <a:schemeClr val="tx2"/>
          </a:solidFill>
          <a:latin typeface="Arial" charset="0"/>
        </a:defRPr>
      </a:lvl8pPr>
      <a:lvl9pPr marL="2438339" algn="l" rtl="0" fontAlgn="base">
        <a:spcBef>
          <a:spcPct val="0"/>
        </a:spcBef>
        <a:spcAft>
          <a:spcPct val="0"/>
        </a:spcAft>
        <a:defRPr sz="5600">
          <a:solidFill>
            <a:schemeClr val="tx2"/>
          </a:solidFill>
          <a:latin typeface="Arial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4267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3733">
          <a:solidFill>
            <a:schemeClr val="tx1"/>
          </a:solidFill>
          <a:latin typeface="+mn-lt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3200">
          <a:solidFill>
            <a:schemeClr val="tx1"/>
          </a:solidFill>
          <a:latin typeface="+mn-lt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667">
          <a:solidFill>
            <a:schemeClr val="tx1"/>
          </a:solidFill>
          <a:latin typeface="+mn-lt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667">
          <a:solidFill>
            <a:schemeClr val="tx1"/>
          </a:solidFill>
          <a:latin typeface="+mn-lt"/>
        </a:defRPr>
      </a:lvl5pPr>
      <a:lvl6pPr marL="3352716" indent="-304792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667">
          <a:solidFill>
            <a:schemeClr val="tx1"/>
          </a:solidFill>
          <a:latin typeface="+mn-lt"/>
        </a:defRPr>
      </a:lvl6pPr>
      <a:lvl7pPr marL="3962301" indent="-304792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667">
          <a:solidFill>
            <a:schemeClr val="tx1"/>
          </a:solidFill>
          <a:latin typeface="+mn-lt"/>
        </a:defRPr>
      </a:lvl7pPr>
      <a:lvl8pPr marL="4571886" indent="-304792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667">
          <a:solidFill>
            <a:schemeClr val="tx1"/>
          </a:solidFill>
          <a:latin typeface="+mn-lt"/>
        </a:defRPr>
      </a:lvl8pPr>
      <a:lvl9pPr marL="5181470" indent="-304792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667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tiff"/><Relationship Id="rId4" Type="http://schemas.openxmlformats.org/officeDocument/2006/relationships/image" Target="../media/image13.tiff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B18259A-4C16-3C4B-8540-CFBB208071C9}"/>
              </a:ext>
            </a:extLst>
          </p:cNvPr>
          <p:cNvSpPr/>
          <p:nvPr/>
        </p:nvSpPr>
        <p:spPr>
          <a:xfrm>
            <a:off x="2235200" y="2921000"/>
            <a:ext cx="6813084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6000" b="1" dirty="0">
                <a:solidFill>
                  <a:srgbClr val="4D4D4D"/>
                </a:solidFill>
                <a:latin typeface="Arial"/>
              </a:rPr>
              <a:t>Parkview MyChart</a:t>
            </a:r>
          </a:p>
          <a:p>
            <a:pPr algn="ctr"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b="1" dirty="0">
              <a:solidFill>
                <a:srgbClr val="4D4D4D"/>
              </a:solidFill>
              <a:latin typeface="Arial"/>
            </a:endParaRPr>
          </a:p>
          <a:p>
            <a:pPr algn="ctr"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4D4D4D"/>
                </a:solidFill>
                <a:latin typeface="Arial"/>
              </a:rPr>
              <a:t>Jason Row, MD</a:t>
            </a:r>
          </a:p>
          <a:p>
            <a:pPr algn="ctr"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4D4D4D"/>
                </a:solidFill>
                <a:latin typeface="Arial"/>
              </a:rPr>
              <a:t>Mark Pierce, MD</a:t>
            </a:r>
          </a:p>
        </p:txBody>
      </p:sp>
    </p:spTree>
    <p:extLst>
      <p:ext uri="{BB962C8B-B14F-4D97-AF65-F5344CB8AC3E}">
        <p14:creationId xmlns:p14="http://schemas.microsoft.com/office/powerpoint/2010/main" val="4053601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81091-FCDB-DF49-A29C-12257EEA6E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Video Visits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F64582-0BC0-584E-84EB-AC280E2EA6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6800559" cy="4351339"/>
          </a:xfrm>
        </p:spPr>
        <p:txBody>
          <a:bodyPr/>
          <a:lstStyle/>
          <a:p>
            <a:r>
              <a:rPr lang="en-US" sz="3200" dirty="0"/>
              <a:t>Reducing impact of select unavoidable visits</a:t>
            </a:r>
          </a:p>
          <a:p>
            <a:r>
              <a:rPr lang="en-US" sz="3200" dirty="0"/>
              <a:t>Remote synchronous interaction</a:t>
            </a:r>
          </a:p>
          <a:p>
            <a:r>
              <a:rPr lang="en-US" sz="3200" dirty="0"/>
              <a:t>Eliminate </a:t>
            </a:r>
          </a:p>
        </p:txBody>
      </p:sp>
    </p:spTree>
    <p:extLst>
      <p:ext uri="{BB962C8B-B14F-4D97-AF65-F5344CB8AC3E}">
        <p14:creationId xmlns:p14="http://schemas.microsoft.com/office/powerpoint/2010/main" val="3858890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D26B5-BE4A-124E-AC15-6078C40E3D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75732"/>
            <a:ext cx="10515600" cy="1325563"/>
          </a:xfrm>
        </p:spPr>
        <p:txBody>
          <a:bodyPr/>
          <a:lstStyle/>
          <a:p>
            <a:pPr algn="ctr"/>
            <a:r>
              <a:rPr lang="en-US" i="1" dirty="0"/>
              <a:t>Engagement</a:t>
            </a:r>
          </a:p>
        </p:txBody>
      </p:sp>
    </p:spTree>
    <p:extLst>
      <p:ext uri="{BB962C8B-B14F-4D97-AF65-F5344CB8AC3E}">
        <p14:creationId xmlns:p14="http://schemas.microsoft.com/office/powerpoint/2010/main" val="26644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891DA7-2AD4-924F-93A6-F355C32B95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Sharing Lab Results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540BD9-E29F-B94E-8E5A-F7AF8F26D9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825625"/>
            <a:ext cx="7099852" cy="4351339"/>
          </a:xfrm>
        </p:spPr>
        <p:txBody>
          <a:bodyPr/>
          <a:lstStyle/>
          <a:p>
            <a:r>
              <a:rPr lang="en-US" sz="3200" dirty="0"/>
              <a:t>Lab results are posted to MyChart same day as resulted</a:t>
            </a:r>
          </a:p>
          <a:p>
            <a:r>
              <a:rPr lang="en-US" sz="3200" dirty="0"/>
              <a:t>Always available in entirety </a:t>
            </a:r>
          </a:p>
          <a:p>
            <a:r>
              <a:rPr lang="en-US" sz="3200" b="1" dirty="0"/>
              <a:t>Engagement</a:t>
            </a:r>
            <a:r>
              <a:rPr lang="en-US" sz="3200" dirty="0"/>
              <a:t> – </a:t>
            </a:r>
            <a:r>
              <a:rPr lang="en-US" sz="3200" i="1" dirty="0"/>
              <a:t>90% of patients who have on line access to their test results feel they have a better understanding of their medical condition*</a:t>
            </a:r>
          </a:p>
          <a:p>
            <a:pPr lvl="1"/>
            <a:endParaRPr lang="en-US" sz="2667" dirty="0"/>
          </a:p>
        </p:txBody>
      </p:sp>
      <p:pic>
        <p:nvPicPr>
          <p:cNvPr id="3" name="Content Placeholder 2">
            <a:extLst>
              <a:ext uri="{FF2B5EF4-FFF2-40B4-BE49-F238E27FC236}">
                <a16:creationId xmlns:a16="http://schemas.microsoft.com/office/drawing/2014/main" id="{27E0AD46-0C34-C244-AECF-05B18A0E84B7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8465034" y="247720"/>
            <a:ext cx="3395663" cy="604043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F3DE6EE-B354-AC45-BF57-5754141C8D89}"/>
              </a:ext>
            </a:extLst>
          </p:cNvPr>
          <p:cNvSpPr txBox="1"/>
          <p:nvPr/>
        </p:nvSpPr>
        <p:spPr>
          <a:xfrm>
            <a:off x="321734" y="6079063"/>
            <a:ext cx="7281335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67" dirty="0">
                <a:solidFill>
                  <a:srgbClr val="4D4D4D"/>
                </a:solidFill>
                <a:latin typeface="Arial" panose="020B0604020202020204" pitchFamily="34" charset="0"/>
              </a:rPr>
              <a:t>*”Expanding the Patient Data in MyChart,” Wellstar, UGM, 2015</a:t>
            </a:r>
          </a:p>
        </p:txBody>
      </p:sp>
    </p:spTree>
    <p:extLst>
      <p:ext uri="{BB962C8B-B14F-4D97-AF65-F5344CB8AC3E}">
        <p14:creationId xmlns:p14="http://schemas.microsoft.com/office/powerpoint/2010/main" val="94952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8D8064-6EF1-0744-8C65-C3B26C1E4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Sharing the Story of Care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08D441-49BD-D946-B0A8-6C838440D6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400" y="1825625"/>
            <a:ext cx="6365461" cy="4351339"/>
          </a:xfrm>
        </p:spPr>
        <p:txBody>
          <a:bodyPr/>
          <a:lstStyle/>
          <a:p>
            <a:r>
              <a:rPr lang="en-US" sz="2667" dirty="0"/>
              <a:t>Beyond lab results, requesting entire record through MyChart</a:t>
            </a:r>
          </a:p>
          <a:p>
            <a:pPr lvl="1"/>
            <a:r>
              <a:rPr lang="en-US" sz="2400" dirty="0"/>
              <a:t>Reducing barriers to access complete information</a:t>
            </a:r>
          </a:p>
          <a:p>
            <a:r>
              <a:rPr lang="en-US" sz="2667" dirty="0"/>
              <a:t>Open Notes</a:t>
            </a:r>
          </a:p>
          <a:p>
            <a:pPr lvl="1"/>
            <a:r>
              <a:rPr lang="en-US" sz="2400" dirty="0"/>
              <a:t>Leading edge patient engagement</a:t>
            </a:r>
          </a:p>
          <a:p>
            <a:pPr lvl="1"/>
            <a:r>
              <a:rPr lang="en-US" sz="2400" dirty="0"/>
              <a:t>Significant cultural change for PPG providers</a:t>
            </a:r>
          </a:p>
          <a:p>
            <a:pPr lvl="1"/>
            <a:r>
              <a:rPr lang="en-US" sz="2400" dirty="0"/>
              <a:t>Access to documentation in proximity to the visit</a:t>
            </a:r>
          </a:p>
          <a:p>
            <a:pPr lvl="1"/>
            <a:r>
              <a:rPr lang="en-US" sz="2400" i="1" dirty="0"/>
              <a:t>Coming in October, 2018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5FFDA4D-194D-324E-9AFA-BFFD8F552B65}"/>
              </a:ext>
            </a:extLst>
          </p:cNvPr>
          <p:cNvGrpSpPr/>
          <p:nvPr/>
        </p:nvGrpSpPr>
        <p:grpSpPr>
          <a:xfrm>
            <a:off x="6771862" y="1825625"/>
            <a:ext cx="5346700" cy="3911600"/>
            <a:chOff x="3422650" y="1473200"/>
            <a:chExt cx="5346700" cy="391160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20374FC6-B87C-7240-8CC5-57C22F335ED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22650" y="1473200"/>
              <a:ext cx="5346700" cy="3911600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10D863E-F23B-A64C-BE23-6B8BA2D8E500}"/>
                </a:ext>
              </a:extLst>
            </p:cNvPr>
            <p:cNvSpPr/>
            <p:nvPr/>
          </p:nvSpPr>
          <p:spPr>
            <a:xfrm>
              <a:off x="5261040" y="1634705"/>
              <a:ext cx="3470988" cy="559836"/>
            </a:xfrm>
            <a:prstGeom prst="rect">
              <a:avLst/>
            </a:prstGeom>
            <a:solidFill>
              <a:srgbClr val="053A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dirty="0">
                <a:solidFill>
                  <a:srgbClr val="FFFFFF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42761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21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96ABF1-3FB4-6140-9592-050882BE44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Wearable - Connectable Integration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B73727-EA02-234B-B518-92B97F79C7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1" y="1825625"/>
            <a:ext cx="7421217" cy="4351339"/>
          </a:xfrm>
        </p:spPr>
        <p:txBody>
          <a:bodyPr/>
          <a:lstStyle/>
          <a:p>
            <a:r>
              <a:rPr lang="en-US" sz="2667" dirty="0"/>
              <a:t>Wearable: Apple Health, FitBit</a:t>
            </a:r>
          </a:p>
          <a:p>
            <a:r>
              <a:rPr lang="en-US" sz="2667" dirty="0"/>
              <a:t>Connectable: Nokia BP cuff, scale</a:t>
            </a:r>
          </a:p>
          <a:p>
            <a:r>
              <a:rPr lang="en-US" sz="2667" i="1" dirty="0"/>
              <a:t>Patients who use a smart phone app (such as Parkview MyChart) to record weights and blood pressures </a:t>
            </a:r>
            <a:r>
              <a:rPr lang="en-US" sz="2667" b="1" i="1" dirty="0"/>
              <a:t>lowered cardiovascular risk </a:t>
            </a:r>
            <a:r>
              <a:rPr lang="en-US" sz="2667" i="1" dirty="0"/>
              <a:t>and 90-day </a:t>
            </a:r>
            <a:r>
              <a:rPr lang="en-US" sz="2667" b="1" i="1" dirty="0"/>
              <a:t>readmission</a:t>
            </a:r>
            <a:r>
              <a:rPr lang="en-US" sz="2667" i="1" dirty="0"/>
              <a:t>s by </a:t>
            </a:r>
            <a:r>
              <a:rPr lang="en-US" sz="2667" b="1" i="1" dirty="0"/>
              <a:t>40%</a:t>
            </a:r>
            <a:r>
              <a:rPr lang="en-US" sz="2667" i="1" dirty="0"/>
              <a:t>.*</a:t>
            </a:r>
          </a:p>
          <a:p>
            <a:r>
              <a:rPr lang="en-US" sz="2667" dirty="0"/>
              <a:t>Allows early detection of high risk clinical scenarios</a:t>
            </a:r>
          </a:p>
          <a:p>
            <a:r>
              <a:rPr lang="en-US" sz="2667" dirty="0"/>
              <a:t>Promotes better lifestyle choices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3051B6C-83F9-F349-B34D-567CE27F12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2401" y="1447801"/>
            <a:ext cx="2939305" cy="522543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C442CE2-B6B5-8440-92E8-1862C0D27D2C}"/>
              </a:ext>
            </a:extLst>
          </p:cNvPr>
          <p:cNvSpPr txBox="1"/>
          <p:nvPr/>
        </p:nvSpPr>
        <p:spPr>
          <a:xfrm>
            <a:off x="609600" y="6160374"/>
            <a:ext cx="6583680" cy="66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67" dirty="0">
                <a:solidFill>
                  <a:srgbClr val="4D4D4D"/>
                </a:solidFill>
                <a:latin typeface="Arial" panose="020B0604020202020204" pitchFamily="34" charset="0"/>
              </a:rPr>
              <a:t>*Health IT News, “Mobile apps helping reduce readmissions”, 2015.</a:t>
            </a:r>
          </a:p>
        </p:txBody>
      </p:sp>
    </p:spTree>
    <p:extLst>
      <p:ext uri="{BB962C8B-B14F-4D97-AF65-F5344CB8AC3E}">
        <p14:creationId xmlns:p14="http://schemas.microsoft.com/office/powerpoint/2010/main" val="4089519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D26B5-BE4A-124E-AC15-6078C40E3D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75732"/>
            <a:ext cx="10515600" cy="1325563"/>
          </a:xfrm>
        </p:spPr>
        <p:txBody>
          <a:bodyPr/>
          <a:lstStyle/>
          <a:p>
            <a:pPr algn="ctr"/>
            <a:r>
              <a:rPr lang="en-US" i="1" dirty="0"/>
              <a:t>Future Development</a:t>
            </a:r>
          </a:p>
        </p:txBody>
      </p:sp>
    </p:spTree>
    <p:extLst>
      <p:ext uri="{BB962C8B-B14F-4D97-AF65-F5344CB8AC3E}">
        <p14:creationId xmlns:p14="http://schemas.microsoft.com/office/powerpoint/2010/main" val="500137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6ACAB6-41AB-C944-B4FF-1943F26C5B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267" dirty="0"/>
              <a:t>Expansion of TeleVisit – Kiosk Video Visits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BB981C-D4A1-FC42-83C8-1262192C8E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1825625"/>
            <a:ext cx="7834143" cy="4351339"/>
          </a:xfrm>
        </p:spPr>
        <p:txBody>
          <a:bodyPr/>
          <a:lstStyle/>
          <a:p>
            <a:r>
              <a:rPr lang="en-US" sz="2667" dirty="0"/>
              <a:t>Reducing impact of select unavoidable visits</a:t>
            </a:r>
          </a:p>
          <a:p>
            <a:r>
              <a:rPr lang="en-US" sz="2667" dirty="0"/>
              <a:t>Remote </a:t>
            </a:r>
            <a:r>
              <a:rPr lang="en-US" sz="2667" i="1" u="sng" dirty="0"/>
              <a:t>synchronous</a:t>
            </a:r>
            <a:r>
              <a:rPr lang="en-US" sz="2667" dirty="0"/>
              <a:t> interaction</a:t>
            </a:r>
          </a:p>
          <a:p>
            <a:r>
              <a:rPr lang="en-US" sz="2667" dirty="0"/>
              <a:t>Parkview OnDemand App (current capability)</a:t>
            </a:r>
          </a:p>
          <a:p>
            <a:pPr lvl="1"/>
            <a:r>
              <a:rPr lang="en-US" sz="2400" dirty="0"/>
              <a:t>Fold into MyChart</a:t>
            </a:r>
          </a:p>
          <a:p>
            <a:r>
              <a:rPr lang="en-US" sz="2667" dirty="0"/>
              <a:t>Consider replacing…</a:t>
            </a:r>
          </a:p>
          <a:p>
            <a:pPr lvl="1"/>
            <a:r>
              <a:rPr lang="en-US" sz="2400" dirty="0"/>
              <a:t>Yearly physical for select patients</a:t>
            </a:r>
          </a:p>
          <a:p>
            <a:pPr lvl="1"/>
            <a:r>
              <a:rPr lang="en-US" sz="2400" dirty="0"/>
              <a:t>Disease-centric group visits</a:t>
            </a:r>
          </a:p>
          <a:p>
            <a:pPr lvl="1"/>
            <a:r>
              <a:rPr lang="en-US" sz="2400" dirty="0"/>
              <a:t>Wellness or therapy counseling</a:t>
            </a:r>
          </a:p>
          <a:p>
            <a:pPr lvl="2"/>
            <a:r>
              <a:rPr lang="en-US" sz="2133" dirty="0"/>
              <a:t>Pilots 4Q18</a:t>
            </a:r>
          </a:p>
          <a:p>
            <a:endParaRPr lang="en-US" sz="2667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7ECCA15-3663-E349-8617-303C125C84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0783" y="1534081"/>
            <a:ext cx="3799115" cy="28493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E7A1E44-B378-D44E-BF4C-C4A5A0A528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91683" y="4474657"/>
            <a:ext cx="3378200" cy="1905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C90C0DE-4D86-F94C-9620-81F15ED36F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43012" y="4505103"/>
            <a:ext cx="2238755" cy="1874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510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67C875-A4FB-2541-B785-BA0C5B7CE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AI Powered Health Coaching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88B915-B383-194C-8384-068B97D8CA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550427" cy="4351339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Medication Reminders</a:t>
            </a:r>
          </a:p>
          <a:p>
            <a:pPr lvl="1"/>
            <a:r>
              <a:rPr lang="en-US" dirty="0"/>
              <a:t>Push notifications to take medications at appropriate times</a:t>
            </a:r>
          </a:p>
          <a:p>
            <a:pPr lvl="2"/>
            <a:r>
              <a:rPr lang="en-US" dirty="0"/>
              <a:t>Can be snoozed</a:t>
            </a:r>
          </a:p>
          <a:p>
            <a:pPr lvl="2"/>
            <a:r>
              <a:rPr lang="en-US" dirty="0"/>
              <a:t>Dose can be reported as taken or not taken</a:t>
            </a:r>
          </a:p>
          <a:p>
            <a:pPr lvl="2"/>
            <a:r>
              <a:rPr lang="en-US" dirty="0"/>
              <a:t>Times can be personalized</a:t>
            </a:r>
          </a:p>
          <a:p>
            <a:pPr lvl="1"/>
            <a:r>
              <a:rPr lang="en-US" dirty="0"/>
              <a:t>Timeline: </a:t>
            </a:r>
            <a:r>
              <a:rPr lang="en-US" b="1" i="1" dirty="0"/>
              <a:t>August, 2018</a:t>
            </a:r>
          </a:p>
          <a:p>
            <a:pPr lvl="1"/>
            <a:r>
              <a:rPr lang="en-US" dirty="0"/>
              <a:t>Can be coupled prescription fill data for adherence and effectiveness profiling</a:t>
            </a:r>
          </a:p>
          <a:p>
            <a:pPr lvl="2"/>
            <a:r>
              <a:rPr lang="en-US" dirty="0"/>
              <a:t>Complements pharmacogenomics development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1665294-4404-444F-B437-691FE68D087D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794" b="92784" l="8810" r="90000">
                        <a14:foregroundMark x1="23571" y1="11727" x2="23571" y2="11727"/>
                        <a14:foregroundMark x1="6429" y1="17526" x2="11190" y2="10567"/>
                        <a14:foregroundMark x1="11190" y1="10567" x2="23333" y2="10825"/>
                        <a14:foregroundMark x1="9762" y1="89562" x2="38810" y2="91495"/>
                        <a14:foregroundMark x1="38810" y1="91495" x2="54048" y2="91108"/>
                        <a14:foregroundMark x1="54048" y1="91108" x2="63571" y2="89175"/>
                        <a14:foregroundMark x1="20476" y1="44974" x2="20476" y2="44974"/>
                        <a14:foregroundMark x1="29286" y1="10180" x2="47381" y2="9794"/>
                        <a14:foregroundMark x1="47381" y1="9794" x2="73333" y2="11469"/>
                        <a14:foregroundMark x1="82143" y1="35052" x2="82143" y2="21392"/>
                        <a14:foregroundMark x1="82857" y1="73067" x2="83571" y2="42526"/>
                        <a14:foregroundMark x1="83571" y1="42526" x2="82857" y2="42397"/>
                        <a14:foregroundMark x1="70476" y1="92784" x2="75952" y2="85825"/>
                        <a14:foregroundMark x1="75952" y1="85825" x2="75952" y2="85052"/>
                        <a14:foregroundMark x1="8810" y1="77835" x2="9762" y2="59665"/>
                        <a14:foregroundMark x1="27381" y1="51933" x2="27381" y2="51933"/>
                        <a14:foregroundMark x1="8810" y1="50644" x2="9762" y2="31186"/>
                        <a14:foregroundMark x1="9762" y1="29253" x2="10000" y2="19459"/>
                      </a14:backgroundRemoval>
                    </a14:imgEffect>
                  </a14:imgLayer>
                </a14:imgProps>
              </a:ext>
            </a:extLst>
          </a:blip>
          <a:srcRect t="5307" r="9315" b="2855"/>
          <a:stretch/>
        </p:blipFill>
        <p:spPr>
          <a:xfrm>
            <a:off x="8825949" y="92077"/>
            <a:ext cx="3366052" cy="6297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588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bldLvl="2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67C875-A4FB-2541-B785-BA0C5B7CE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AI Powered Health Coaching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88B915-B383-194C-8384-068B97D8CA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2" y="1825625"/>
            <a:ext cx="8095415" cy="4351339"/>
          </a:xfrm>
        </p:spPr>
        <p:txBody>
          <a:bodyPr/>
          <a:lstStyle/>
          <a:p>
            <a:r>
              <a:rPr lang="en-US" sz="3200" dirty="0"/>
              <a:t>Personalized Education</a:t>
            </a:r>
          </a:p>
          <a:p>
            <a:pPr lvl="1"/>
            <a:r>
              <a:rPr lang="en-US" sz="2667" dirty="0"/>
              <a:t>Manually forwarded by provider</a:t>
            </a:r>
          </a:p>
          <a:p>
            <a:pPr lvl="1"/>
            <a:r>
              <a:rPr lang="en-US" sz="2667" dirty="0"/>
              <a:t>Automated based on condition, data from wearables, time of year, et cetera.</a:t>
            </a:r>
          </a:p>
          <a:p>
            <a:r>
              <a:rPr lang="en-US" sz="3200" dirty="0"/>
              <a:t>Print or video</a:t>
            </a:r>
          </a:p>
          <a:p>
            <a:r>
              <a:rPr lang="en-US" sz="3200" dirty="0"/>
              <a:t>Base level interactivity</a:t>
            </a:r>
          </a:p>
          <a:p>
            <a:pPr lvl="1"/>
            <a:r>
              <a:rPr lang="en-US" sz="2667" dirty="0"/>
              <a:t>Questions or not?</a:t>
            </a:r>
          </a:p>
          <a:p>
            <a:pPr lvl="1"/>
            <a:r>
              <a:rPr lang="en-US" sz="2667" dirty="0"/>
              <a:t>Coming </a:t>
            </a:r>
            <a:r>
              <a:rPr lang="en-US" sz="2667" b="1" i="1" dirty="0"/>
              <a:t>August, 2018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33462BA-1EE4-6042-8C6E-210155A321B7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556" b="93225" l="5128" r="90000">
                        <a14:foregroundMark x1="16410" y1="90650" x2="48718" y2="86314"/>
                        <a14:foregroundMark x1="48718" y1="86314" x2="77179" y2="89431"/>
                        <a14:foregroundMark x1="80000" y1="93225" x2="80513" y2="90244"/>
                        <a14:foregroundMark x1="8462" y1="75068" x2="8462" y2="45393"/>
                        <a14:foregroundMark x1="8462" y1="45393" x2="8718" y2="45393"/>
                        <a14:foregroundMark x1="18205" y1="9621" x2="46154" y2="7588"/>
                        <a14:foregroundMark x1="46154" y1="7588" x2="58205" y2="9892"/>
                        <a14:foregroundMark x1="21026" y1="5556" x2="35897" y2="5827"/>
                        <a14:foregroundMark x1="35897" y1="5827" x2="50000" y2="5691"/>
                        <a14:foregroundMark x1="50000" y1="5691" x2="77692" y2="10705"/>
                        <a14:foregroundMark x1="7949" y1="42683" x2="9487" y2="22222"/>
                        <a14:foregroundMark x1="86410" y1="83062" x2="87692" y2="62873"/>
                        <a14:foregroundMark x1="5641" y1="17344" x2="5641" y2="17344"/>
                        <a14:foregroundMark x1="5128" y1="27236" x2="5128" y2="27236"/>
                        <a14:foregroundMark x1="5128" y1="26423" x2="5128" y2="26423"/>
                        <a14:foregroundMark x1="5641" y1="37263" x2="5641" y2="32791"/>
                        <a14:foregroundMark x1="5641" y1="26016" x2="6410" y2="24119"/>
                        <a14:backgroundMark x1="1282" y1="31301" x2="513" y2="24119"/>
                        <a14:backgroundMark x1="513" y1="24119" x2="513" y2="24119"/>
                      </a14:backgroundRemoval>
                    </a14:imgEffect>
                  </a14:imgLayer>
                </a14:imgProps>
              </a:ext>
            </a:extLst>
          </a:blip>
          <a:srcRect r="7536" b="2801"/>
          <a:stretch/>
        </p:blipFill>
        <p:spPr>
          <a:xfrm>
            <a:off x="8874318" y="13253"/>
            <a:ext cx="3198415" cy="6361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469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67C875-A4FB-2541-B785-BA0C5B7CE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AI Powered Health Coaching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88B915-B383-194C-8384-068B97D8CA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400" y="1825625"/>
            <a:ext cx="8167757" cy="4351339"/>
          </a:xfrm>
        </p:spPr>
        <p:txBody>
          <a:bodyPr/>
          <a:lstStyle/>
          <a:p>
            <a:r>
              <a:rPr lang="en-US" sz="2667" dirty="0"/>
              <a:t>Personalized Health/Wellness “Virtual” Coach – the </a:t>
            </a:r>
            <a:r>
              <a:rPr lang="en-US" sz="2667" i="1" dirty="0"/>
              <a:t>Health Bot</a:t>
            </a:r>
          </a:p>
          <a:p>
            <a:r>
              <a:rPr lang="en-US" sz="2667" dirty="0"/>
              <a:t>Voice initiated services (12-18 mos.)</a:t>
            </a:r>
          </a:p>
          <a:p>
            <a:r>
              <a:rPr lang="en-US" sz="2667" dirty="0"/>
              <a:t>Fully interactive</a:t>
            </a:r>
          </a:p>
          <a:p>
            <a:r>
              <a:rPr lang="en-US" sz="2667" dirty="0"/>
              <a:t>Example: Talk though knee exercise and ask about pain level</a:t>
            </a:r>
          </a:p>
          <a:p>
            <a:r>
              <a:rPr lang="en-US" sz="2667" dirty="0"/>
              <a:t>Example: Guiding through health risk questionnaires</a:t>
            </a:r>
          </a:p>
          <a:p>
            <a:r>
              <a:rPr lang="en-US" sz="2667" dirty="0"/>
              <a:t>Example: Triage symptoms</a:t>
            </a:r>
          </a:p>
        </p:txBody>
      </p:sp>
      <p:pic>
        <p:nvPicPr>
          <p:cNvPr id="15" name="WebBot Health.mov">
            <a:hlinkClick r:id="" action="ppaction://media"/>
            <a:extLst>
              <a:ext uri="{FF2B5EF4-FFF2-40B4-BE49-F238E27FC236}">
                <a16:creationId xmlns:a16="http://schemas.microsoft.com/office/drawing/2014/main" id="{97B8BDAD-4FBC-AF41-B888-A002D9580D60}"/>
              </a:ext>
            </a:extLst>
          </p:cNvPr>
          <p:cNvPicPr>
            <a:picLocks noGrp="1" noChangeAspect="1"/>
          </p:cNvPicPr>
          <p:nvPr>
            <p:ph sz="half" idx="4294967295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686800" y="1527175"/>
            <a:ext cx="3505200" cy="4351339"/>
          </a:xfrm>
        </p:spPr>
      </p:pic>
    </p:spTree>
    <p:extLst>
      <p:ext uri="{BB962C8B-B14F-4D97-AF65-F5344CB8AC3E}">
        <p14:creationId xmlns:p14="http://schemas.microsoft.com/office/powerpoint/2010/main" val="1836724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7" repeatCount="indefinite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2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FF68298-13E2-3442-98BD-F572B5E501A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324583">
            <a:off x="3454402" y="1942649"/>
            <a:ext cx="5527300" cy="385493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BF5BF9-540A-6446-89BC-AE5BF013F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651" y="333663"/>
            <a:ext cx="10972800" cy="1143000"/>
          </a:xfrm>
        </p:spPr>
        <p:txBody>
          <a:bodyPr/>
          <a:lstStyle/>
          <a:p>
            <a:r>
              <a:rPr lang="en-US" sz="4800" dirty="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DC2D7D-C976-4B4A-AD6E-59B073309E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and Why?</a:t>
            </a:r>
          </a:p>
          <a:p>
            <a:pPr lvl="1"/>
            <a:r>
              <a:rPr lang="en-US" dirty="0"/>
              <a:t>Lever to better health – reducing barriers to participation and engagement</a:t>
            </a:r>
          </a:p>
          <a:p>
            <a:r>
              <a:rPr lang="en-US" dirty="0"/>
              <a:t>Convenience with a Purpose</a:t>
            </a:r>
          </a:p>
          <a:p>
            <a:r>
              <a:rPr lang="en-US" dirty="0"/>
              <a:t>Engagement</a:t>
            </a:r>
          </a:p>
          <a:p>
            <a:r>
              <a:rPr lang="en-US" dirty="0"/>
              <a:t>Near Future Development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76F1802-17A7-454E-B415-14D96DC8C39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6000"/>
          </a:blip>
          <a:stretch>
            <a:fillRect/>
          </a:stretch>
        </p:blipFill>
        <p:spPr>
          <a:xfrm rot="324583">
            <a:off x="3454403" y="1927180"/>
            <a:ext cx="5527300" cy="3854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994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9F18FC-4949-A647-B67A-FFE0A975FA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37958"/>
            <a:ext cx="10515600" cy="493900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3000" dirty="0"/>
              <a:t>A growing body of evidence clearly shows as patients engage with their health care providers we observe: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sz="2600" dirty="0"/>
              <a:t>Better clinical outcomes</a:t>
            </a:r>
          </a:p>
          <a:p>
            <a:pPr lvl="1"/>
            <a:r>
              <a:rPr lang="en-US" sz="2600" dirty="0"/>
              <a:t>Health care organizations with improved productivity and patient experience</a:t>
            </a:r>
          </a:p>
          <a:p>
            <a:pPr marL="457189" lvl="1" indent="0">
              <a:buNone/>
            </a:pPr>
            <a:endParaRPr lang="en-US" dirty="0"/>
          </a:p>
          <a:p>
            <a:pPr marL="457189" lvl="1" indent="0">
              <a:buNone/>
            </a:pPr>
            <a:endParaRPr lang="en-US" dirty="0"/>
          </a:p>
          <a:p>
            <a:pPr marL="457189" lvl="1" indent="0">
              <a:buNone/>
            </a:pPr>
            <a:endParaRPr lang="en-US" dirty="0"/>
          </a:p>
          <a:p>
            <a:pPr marL="457189" lvl="1" indent="0">
              <a:buNone/>
            </a:pPr>
            <a:r>
              <a:rPr lang="en-US" sz="1600" dirty="0"/>
              <a:t>A Leadership Resource for Patient and Family Engagement Strategies</a:t>
            </a:r>
          </a:p>
          <a:p>
            <a:pPr marL="457189" lvl="1" indent="0">
              <a:buNone/>
            </a:pPr>
            <a:r>
              <a:rPr lang="en-US" sz="1600" dirty="0"/>
              <a:t>Health Research and Educational Trust, Chicago: July 2013</a:t>
            </a:r>
          </a:p>
          <a:p>
            <a:pPr marL="457189" lvl="1" indent="0">
              <a:buNone/>
            </a:pPr>
            <a:r>
              <a:rPr lang="en-US" sz="1600" dirty="0"/>
              <a:t>Available at www.hpoe.org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040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70FA080-51D0-8B49-9C9A-D780839CB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630411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525933-7485-9C43-891A-7B869106C5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What is Parkview MyChart?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9B70B8-7588-E749-A97D-A040A92304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1" y="1600200"/>
            <a:ext cx="5994400" cy="4978400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Patient-centric access to their single story of care throughout their wellness and healthcare journey</a:t>
            </a:r>
          </a:p>
          <a:p>
            <a:pPr lvl="1"/>
            <a:r>
              <a:rPr lang="en-US" dirty="0"/>
              <a:t>Web Browser access</a:t>
            </a:r>
          </a:p>
          <a:p>
            <a:pPr lvl="1"/>
            <a:r>
              <a:rPr lang="en-US" dirty="0"/>
              <a:t>Mobile App access</a:t>
            </a:r>
          </a:p>
          <a:p>
            <a:pPr lvl="1"/>
            <a:r>
              <a:rPr lang="en-US" dirty="0"/>
              <a:t>For patients and proxy access for loved ones and dependents</a:t>
            </a:r>
          </a:p>
          <a:p>
            <a:r>
              <a:rPr lang="en-US" dirty="0"/>
              <a:t>Ability to interact with care team in remote, asynchronous manner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0A92429-CE2A-D94E-82F2-7184872D87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9235" y="2413001"/>
            <a:ext cx="4741292" cy="1752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792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A13DE-6D27-6E48-B43E-53217DF322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Parkview MyChart – The “Why”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8DCA9A-99E6-CA40-9C00-301AE3B31E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/>
              <a:t>Somewhat “The C’s”</a:t>
            </a:r>
          </a:p>
          <a:p>
            <a:pPr lvl="1"/>
            <a:r>
              <a:rPr lang="en-US" sz="2667" dirty="0"/>
              <a:t>Competition</a:t>
            </a:r>
          </a:p>
          <a:p>
            <a:pPr lvl="1"/>
            <a:r>
              <a:rPr lang="en-US" sz="2667" dirty="0"/>
              <a:t>Convenience</a:t>
            </a:r>
          </a:p>
          <a:p>
            <a:r>
              <a:rPr lang="en-US" sz="3200" b="1" dirty="0"/>
              <a:t>Engagement</a:t>
            </a:r>
          </a:p>
          <a:p>
            <a:pPr lvl="1"/>
            <a:r>
              <a:rPr lang="en-US" sz="2667" i="1" dirty="0"/>
              <a:t>Patient is involved in a process to harmonize robust </a:t>
            </a:r>
            <a:r>
              <a:rPr lang="en-US" sz="2667" b="1" i="1" dirty="0"/>
              <a:t>information</a:t>
            </a:r>
            <a:r>
              <a:rPr lang="en-US" sz="2667" i="1" dirty="0"/>
              <a:t> and </a:t>
            </a:r>
            <a:r>
              <a:rPr lang="en-US" sz="2667" b="1" i="1" dirty="0"/>
              <a:t>professional advice </a:t>
            </a:r>
            <a:r>
              <a:rPr lang="en-US" sz="2667" i="1" dirty="0"/>
              <a:t>with their </a:t>
            </a:r>
            <a:r>
              <a:rPr lang="en-US" sz="2667" b="1" i="1" dirty="0"/>
              <a:t>own needs, preferences and abilities </a:t>
            </a:r>
            <a:r>
              <a:rPr lang="en-US" sz="2667" i="1" dirty="0"/>
              <a:t>in order to prevent, control and/or manage disease</a:t>
            </a:r>
          </a:p>
          <a:p>
            <a:pPr lvl="1"/>
            <a:r>
              <a:rPr lang="en-US" sz="2667" dirty="0"/>
              <a:t>Engaging patients in their own wellness journey</a:t>
            </a:r>
          </a:p>
          <a:p>
            <a:pPr lvl="1"/>
            <a:r>
              <a:rPr lang="en-US" sz="2667" dirty="0"/>
              <a:t>Engaging patients in their own acute or chronic affliction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7C8984E-29A4-1548-B8DE-E7218342E0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9191" y="1968427"/>
            <a:ext cx="351790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241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9F18FC-4949-A647-B67A-FFE0A975FA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37958"/>
            <a:ext cx="10515600" cy="493900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3000" dirty="0"/>
              <a:t>A growing body of evidence clearly shows as patients engage with their health care providers we observe: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sz="2600" dirty="0"/>
              <a:t>Better clinical outcomes</a:t>
            </a:r>
          </a:p>
          <a:p>
            <a:pPr lvl="1"/>
            <a:r>
              <a:rPr lang="en-US" sz="2600" dirty="0"/>
              <a:t>Health care organizations with improved productivity and patient experience</a:t>
            </a:r>
          </a:p>
          <a:p>
            <a:pPr marL="457189" lvl="1" indent="0">
              <a:buNone/>
            </a:pPr>
            <a:endParaRPr lang="en-US" dirty="0"/>
          </a:p>
          <a:p>
            <a:pPr marL="457189" lvl="1" indent="0">
              <a:buNone/>
            </a:pPr>
            <a:endParaRPr lang="en-US" dirty="0"/>
          </a:p>
          <a:p>
            <a:pPr marL="457189" lvl="1" indent="0">
              <a:buNone/>
            </a:pPr>
            <a:endParaRPr lang="en-US" dirty="0"/>
          </a:p>
          <a:p>
            <a:pPr marL="457189" lvl="1" indent="0">
              <a:buNone/>
            </a:pPr>
            <a:r>
              <a:rPr lang="en-US" sz="1600" dirty="0"/>
              <a:t>A Leadership Resource for Patient and Family Engagement Strategies</a:t>
            </a:r>
          </a:p>
          <a:p>
            <a:pPr marL="457189" lvl="1" indent="0">
              <a:buNone/>
            </a:pPr>
            <a:r>
              <a:rPr lang="en-US" sz="1600" dirty="0"/>
              <a:t>Health Research and Educational Trust, Chicago: July 2013</a:t>
            </a:r>
          </a:p>
          <a:p>
            <a:pPr marL="457189" lvl="1" indent="0">
              <a:buNone/>
            </a:pPr>
            <a:r>
              <a:rPr lang="en-US" sz="1600" dirty="0"/>
              <a:t>Available at www.hpoe.org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9637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0B2E88-93A6-154B-8C8A-9872BB2C3D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Engaging Patients for Better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1E5C7A-3F9C-A248-922E-DD75EA3BE3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667" dirty="0"/>
              <a:t>Within an episode: making patients part of the care team, engaging early in the episode, in the hospital, and enabling them with tools for self care to prevent readmission </a:t>
            </a:r>
          </a:p>
          <a:p>
            <a:r>
              <a:rPr lang="en-US" sz="2667" dirty="0"/>
              <a:t>With chronic conditions: addressing the segments that generate the highest cost, yet may be motivated and open to engagement through tools for ongoing home management</a:t>
            </a:r>
          </a:p>
          <a:p>
            <a:r>
              <a:rPr lang="en-US" sz="2667" dirty="0"/>
              <a:t>With a wellness mindset: engaging around health maintenance and promotion of fitness and positive health behaviors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B000DD5-D019-274C-A9CD-F312454C7A9B}"/>
              </a:ext>
            </a:extLst>
          </p:cNvPr>
          <p:cNvSpPr txBox="1"/>
          <p:nvPr/>
        </p:nvSpPr>
        <p:spPr>
          <a:xfrm>
            <a:off x="9298746" y="6443004"/>
            <a:ext cx="28932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4D4D4D"/>
                </a:solidFill>
                <a:latin typeface="Arial" panose="020B0604020202020204" pitchFamily="34" charset="0"/>
              </a:rPr>
              <a:t>HIMSS 18 GJ</a:t>
            </a:r>
          </a:p>
        </p:txBody>
      </p:sp>
    </p:spTree>
    <p:extLst>
      <p:ext uri="{BB962C8B-B14F-4D97-AF65-F5344CB8AC3E}">
        <p14:creationId xmlns:p14="http://schemas.microsoft.com/office/powerpoint/2010/main" val="1376153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0A0A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0A0A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0A0A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D26B5-BE4A-124E-AC15-6078C40E3D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75732"/>
            <a:ext cx="10515600" cy="1325563"/>
          </a:xfrm>
        </p:spPr>
        <p:txBody>
          <a:bodyPr/>
          <a:lstStyle/>
          <a:p>
            <a:pPr algn="ctr"/>
            <a:r>
              <a:rPr lang="en-US" i="1" dirty="0"/>
              <a:t>Convenience</a:t>
            </a:r>
          </a:p>
        </p:txBody>
      </p:sp>
    </p:spTree>
    <p:extLst>
      <p:ext uri="{BB962C8B-B14F-4D97-AF65-F5344CB8AC3E}">
        <p14:creationId xmlns:p14="http://schemas.microsoft.com/office/powerpoint/2010/main" val="202445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FE678-E5FB-1240-ABFD-C4B594308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Medication Refill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8AD866-783D-884B-A55D-DD987185A6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825625"/>
            <a:ext cx="7864475" cy="4351339"/>
          </a:xfrm>
        </p:spPr>
        <p:txBody>
          <a:bodyPr/>
          <a:lstStyle/>
          <a:p>
            <a:r>
              <a:rPr lang="en-US" sz="2667" dirty="0"/>
              <a:t>Medication-taking behavior is complex and multifactorial</a:t>
            </a:r>
          </a:p>
          <a:p>
            <a:r>
              <a:rPr lang="en-US" sz="2667" dirty="0"/>
              <a:t>Up to 50% of patients with chronic conditions are not taking medications as prescribed</a:t>
            </a:r>
          </a:p>
          <a:p>
            <a:pPr lvl="1"/>
            <a:r>
              <a:rPr lang="en-US" sz="2400" dirty="0"/>
              <a:t>Poor adherence costs est. $100B annually*</a:t>
            </a:r>
          </a:p>
          <a:p>
            <a:r>
              <a:rPr lang="en-US" sz="2667" dirty="0"/>
              <a:t>Refill Component</a:t>
            </a:r>
          </a:p>
          <a:p>
            <a:pPr lvl="1"/>
            <a:r>
              <a:rPr lang="en-US" sz="2400" dirty="0"/>
              <a:t>No refill line or call to pharmacy - </a:t>
            </a:r>
            <a:r>
              <a:rPr lang="en-US" sz="2400" i="1" dirty="0"/>
              <a:t>convenience</a:t>
            </a:r>
          </a:p>
          <a:p>
            <a:pPr lvl="1"/>
            <a:r>
              <a:rPr lang="en-US" sz="2400" dirty="0"/>
              <a:t>Push notification when filled</a:t>
            </a:r>
          </a:p>
          <a:p>
            <a:r>
              <a:rPr lang="en-US" sz="2667" dirty="0"/>
              <a:t>Feed to adherence calculation (August, 2018)</a:t>
            </a:r>
          </a:p>
          <a:p>
            <a:endParaRPr lang="en-US" sz="2667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8886CDE3-20EA-EE4F-83EB-66C8FB832755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8653057" y="251795"/>
            <a:ext cx="3366668" cy="60073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10C69A3-17F4-9F4D-908E-532DC2EF9E2C}"/>
              </a:ext>
            </a:extLst>
          </p:cNvPr>
          <p:cNvSpPr txBox="1"/>
          <p:nvPr/>
        </p:nvSpPr>
        <p:spPr>
          <a:xfrm>
            <a:off x="838201" y="6191758"/>
            <a:ext cx="6597747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67" dirty="0">
                <a:solidFill>
                  <a:srgbClr val="4D4D4D"/>
                </a:solidFill>
                <a:latin typeface="Arial" panose="020B0604020202020204" pitchFamily="34" charset="0"/>
              </a:rPr>
              <a:t>*https://www.ncbi.nlm.nih.gov/pmc/articles/PMC3068890/</a:t>
            </a:r>
          </a:p>
        </p:txBody>
      </p:sp>
    </p:spTree>
    <p:extLst>
      <p:ext uri="{BB962C8B-B14F-4D97-AF65-F5344CB8AC3E}">
        <p14:creationId xmlns:p14="http://schemas.microsoft.com/office/powerpoint/2010/main" val="29165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FE678-E5FB-1240-ABFD-C4B594308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Secure Messaging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8AD866-783D-884B-A55D-DD987185A6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6117" y="1594380"/>
            <a:ext cx="7864475" cy="4351339"/>
          </a:xfrm>
        </p:spPr>
        <p:txBody>
          <a:bodyPr/>
          <a:lstStyle/>
          <a:p>
            <a:r>
              <a:rPr lang="en-US" sz="2667" dirty="0"/>
              <a:t>Remote asynchronous (clinical) contact</a:t>
            </a:r>
          </a:p>
          <a:p>
            <a:r>
              <a:rPr lang="en-US" sz="2667" dirty="0"/>
              <a:t>Convenience…</a:t>
            </a:r>
          </a:p>
          <a:p>
            <a:pPr lvl="1"/>
            <a:r>
              <a:rPr lang="en-US" sz="2400" dirty="0"/>
              <a:t>…can reduce avoidable visits!</a:t>
            </a:r>
          </a:p>
          <a:p>
            <a:r>
              <a:rPr lang="en-US" sz="2667" dirty="0"/>
              <a:t>61% of patients used secure messaging to replace at least one office visit*</a:t>
            </a:r>
          </a:p>
          <a:p>
            <a:pPr lvl="1"/>
            <a:r>
              <a:rPr lang="en-US" sz="2400" dirty="0"/>
              <a:t>Reduced absenteeism</a:t>
            </a:r>
          </a:p>
          <a:p>
            <a:pPr lvl="1"/>
            <a:r>
              <a:rPr lang="en-US" sz="2400" dirty="0"/>
              <a:t>Office productivity (</a:t>
            </a:r>
            <a:r>
              <a:rPr lang="en-US" sz="2400" i="1" dirty="0"/>
              <a:t>am I seeing who NEEDS to be seen today?)</a:t>
            </a:r>
          </a:p>
          <a:p>
            <a:r>
              <a:rPr lang="en-US" sz="2667" dirty="0"/>
              <a:t>7-10% less likely to schedule an office visit*</a:t>
            </a:r>
            <a:r>
              <a:rPr lang="en-US" dirty="0"/>
              <a:t>*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9065097-AAEA-2540-A75D-DD08CE0E2955}"/>
              </a:ext>
            </a:extLst>
          </p:cNvPr>
          <p:cNvSpPr txBox="1"/>
          <p:nvPr/>
        </p:nvSpPr>
        <p:spPr>
          <a:xfrm>
            <a:off x="429573" y="6092299"/>
            <a:ext cx="4318783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4D4D4D"/>
                </a:solidFill>
                <a:latin typeface="Arial" panose="020B0604020202020204" pitchFamily="34" charset="0"/>
              </a:rPr>
              <a:t>*</a:t>
            </a:r>
            <a:r>
              <a:rPr lang="en-US" sz="1867" dirty="0">
                <a:solidFill>
                  <a:srgbClr val="4D4D4D"/>
                </a:solidFill>
                <a:latin typeface="Arial" panose="020B0604020202020204" pitchFamily="34" charset="0"/>
              </a:rPr>
              <a:t>WIITTS, 2009 – Live on MyChart, UGM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82BFE1-C950-6049-8721-3D3503B65471}"/>
              </a:ext>
            </a:extLst>
          </p:cNvPr>
          <p:cNvSpPr txBox="1"/>
          <p:nvPr/>
        </p:nvSpPr>
        <p:spPr>
          <a:xfrm>
            <a:off x="4388127" y="6092299"/>
            <a:ext cx="6274189" cy="66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67" dirty="0">
                <a:solidFill>
                  <a:srgbClr val="4D4D4D"/>
                </a:solidFill>
                <a:latin typeface="Arial" panose="020B0604020202020204" pitchFamily="34" charset="0"/>
              </a:rPr>
              <a:t>**Kaiser Permanente, “MyChart Rollout and </a:t>
            </a:r>
            <a:endParaRPr lang="en-US" sz="1867" dirty="0">
              <a:solidFill>
                <a:srgbClr val="4D4D4D"/>
              </a:solidFill>
              <a:latin typeface="Arial" panose="020B0604020202020204" pitchFamily="34" charset="0"/>
            </a:endParaRPr>
          </a:p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67" dirty="0">
                <a:solidFill>
                  <a:srgbClr val="4D4D4D"/>
                </a:solidFill>
                <a:latin typeface="Arial" panose="020B0604020202020204" pitchFamily="34" charset="0"/>
              </a:rPr>
              <a:t>Activation</a:t>
            </a:r>
            <a:r>
              <a:rPr lang="en-US" sz="1867" dirty="0">
                <a:solidFill>
                  <a:srgbClr val="4D4D4D"/>
                </a:solidFill>
                <a:latin typeface="Arial" panose="020B0604020202020204" pitchFamily="34" charset="0"/>
              </a:rPr>
              <a:t>”, 2009.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13AFC4A-F5A9-2741-BA08-C39FADFE2D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3842" y="331259"/>
            <a:ext cx="2681653" cy="5811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68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8" grpId="0"/>
      <p:bldP spid="9" grpId="0"/>
    </p:bldLst>
  </p:timing>
</p:sld>
</file>

<file path=ppt/theme/theme1.xml><?xml version="1.0" encoding="utf-8"?>
<a:theme xmlns:a="http://schemas.openxmlformats.org/drawingml/2006/main" name="1_Default Design">
  <a:themeElements>
    <a:clrScheme name="Default Design 15">
      <a:dk1>
        <a:srgbClr val="4D4D4D"/>
      </a:dk1>
      <a:lt1>
        <a:srgbClr val="FFFFFF"/>
      </a:lt1>
      <a:dk2>
        <a:srgbClr val="007836"/>
      </a:dk2>
      <a:lt2>
        <a:srgbClr val="808080"/>
      </a:lt2>
      <a:accent1>
        <a:srgbClr val="77B800"/>
      </a:accent1>
      <a:accent2>
        <a:srgbClr val="D25D1C"/>
      </a:accent2>
      <a:accent3>
        <a:srgbClr val="FFFFFF"/>
      </a:accent3>
      <a:accent4>
        <a:srgbClr val="404040"/>
      </a:accent4>
      <a:accent5>
        <a:srgbClr val="BDD8AA"/>
      </a:accent5>
      <a:accent6>
        <a:srgbClr val="BE5318"/>
      </a:accent6>
      <a:hlink>
        <a:srgbClr val="2A6EBB"/>
      </a:hlink>
      <a:folHlink>
        <a:srgbClr val="B6B28E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333333"/>
        </a:dk1>
        <a:lt1>
          <a:srgbClr val="FFFFFF"/>
        </a:lt1>
        <a:dk2>
          <a:srgbClr val="000000"/>
        </a:dk2>
        <a:lt2>
          <a:srgbClr val="808080"/>
        </a:lt2>
        <a:accent1>
          <a:srgbClr val="007836"/>
        </a:accent1>
        <a:accent2>
          <a:srgbClr val="77B800"/>
        </a:accent2>
        <a:accent3>
          <a:srgbClr val="FFFFFF"/>
        </a:accent3>
        <a:accent4>
          <a:srgbClr val="2A2A2A"/>
        </a:accent4>
        <a:accent5>
          <a:srgbClr val="AABEAE"/>
        </a:accent5>
        <a:accent6>
          <a:srgbClr val="6BA600"/>
        </a:accent6>
        <a:hlink>
          <a:srgbClr val="D25D1C"/>
        </a:hlink>
        <a:folHlink>
          <a:srgbClr val="B6B28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4D4D4D"/>
        </a:dk1>
        <a:lt1>
          <a:srgbClr val="FFFFFF"/>
        </a:lt1>
        <a:dk2>
          <a:srgbClr val="007836"/>
        </a:dk2>
        <a:lt2>
          <a:srgbClr val="808080"/>
        </a:lt2>
        <a:accent1>
          <a:srgbClr val="77B800"/>
        </a:accent1>
        <a:accent2>
          <a:srgbClr val="B6B28E"/>
        </a:accent2>
        <a:accent3>
          <a:srgbClr val="FFFFFF"/>
        </a:accent3>
        <a:accent4>
          <a:srgbClr val="404040"/>
        </a:accent4>
        <a:accent5>
          <a:srgbClr val="BDD8AA"/>
        </a:accent5>
        <a:accent6>
          <a:srgbClr val="A5A180"/>
        </a:accent6>
        <a:hlink>
          <a:srgbClr val="2A6EBB"/>
        </a:hlink>
        <a:folHlink>
          <a:srgbClr val="D25D1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4D4D4D"/>
        </a:dk1>
        <a:lt1>
          <a:srgbClr val="FFFFFF"/>
        </a:lt1>
        <a:dk2>
          <a:srgbClr val="007836"/>
        </a:dk2>
        <a:lt2>
          <a:srgbClr val="808080"/>
        </a:lt2>
        <a:accent1>
          <a:srgbClr val="77B800"/>
        </a:accent1>
        <a:accent2>
          <a:srgbClr val="D25D1C"/>
        </a:accent2>
        <a:accent3>
          <a:srgbClr val="FFFFFF"/>
        </a:accent3>
        <a:accent4>
          <a:srgbClr val="404040"/>
        </a:accent4>
        <a:accent5>
          <a:srgbClr val="BDD8AA"/>
        </a:accent5>
        <a:accent6>
          <a:srgbClr val="BE5318"/>
        </a:accent6>
        <a:hlink>
          <a:srgbClr val="2A6EBB"/>
        </a:hlink>
        <a:folHlink>
          <a:srgbClr val="B6B28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4D4D4D"/>
        </a:dk1>
        <a:lt1>
          <a:srgbClr val="FFFFFF"/>
        </a:lt1>
        <a:dk2>
          <a:srgbClr val="007836"/>
        </a:dk2>
        <a:lt2>
          <a:srgbClr val="808080"/>
        </a:lt2>
        <a:accent1>
          <a:srgbClr val="77B800"/>
        </a:accent1>
        <a:accent2>
          <a:srgbClr val="B6B28E"/>
        </a:accent2>
        <a:accent3>
          <a:srgbClr val="FFFFFF"/>
        </a:accent3>
        <a:accent4>
          <a:srgbClr val="404040"/>
        </a:accent4>
        <a:accent5>
          <a:srgbClr val="BDD8AA"/>
        </a:accent5>
        <a:accent6>
          <a:srgbClr val="A5A180"/>
        </a:accent6>
        <a:hlink>
          <a:srgbClr val="D25D1C"/>
        </a:hlink>
        <a:folHlink>
          <a:srgbClr val="2A6EB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878</Words>
  <Application>Microsoft Office PowerPoint</Application>
  <PresentationFormat>Widescreen</PresentationFormat>
  <Paragraphs>136</Paragraphs>
  <Slides>21</Slides>
  <Notes>3</Notes>
  <HiddenSlides>1</HiddenSlides>
  <MMClips>1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Arial</vt:lpstr>
      <vt:lpstr>Calibri</vt:lpstr>
      <vt:lpstr>1_Default Design</vt:lpstr>
      <vt:lpstr>PowerPoint Presentation</vt:lpstr>
      <vt:lpstr>Agenda</vt:lpstr>
      <vt:lpstr>What is Parkview MyChart?</vt:lpstr>
      <vt:lpstr>Parkview MyChart – The “Why”</vt:lpstr>
      <vt:lpstr>PowerPoint Presentation</vt:lpstr>
      <vt:lpstr>Engaging Patients for Better Results</vt:lpstr>
      <vt:lpstr>Convenience</vt:lpstr>
      <vt:lpstr>Medication Refill</vt:lpstr>
      <vt:lpstr>Secure Messaging</vt:lpstr>
      <vt:lpstr>Video Visits</vt:lpstr>
      <vt:lpstr>Engagement</vt:lpstr>
      <vt:lpstr>Sharing Lab Results</vt:lpstr>
      <vt:lpstr>Sharing the Story of Care</vt:lpstr>
      <vt:lpstr>Wearable - Connectable Integration</vt:lpstr>
      <vt:lpstr>Future Development</vt:lpstr>
      <vt:lpstr>Expansion of TeleVisit – Kiosk Video Visits</vt:lpstr>
      <vt:lpstr>AI Powered Health Coaching</vt:lpstr>
      <vt:lpstr>AI Powered Health Coaching</vt:lpstr>
      <vt:lpstr>AI Powered Health Coaching</vt:lpstr>
      <vt:lpstr>PowerPoint Presentation</vt:lpstr>
      <vt:lpstr>Questions?</vt:lpstr>
    </vt:vector>
  </TitlesOfParts>
  <Company>Parkview Health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Kelly Covey</dc:creator>
  <cp:lastModifiedBy>Kelly Covey</cp:lastModifiedBy>
  <cp:revision>1</cp:revision>
  <dcterms:created xsi:type="dcterms:W3CDTF">2018-07-19T16:31:00Z</dcterms:created>
  <dcterms:modified xsi:type="dcterms:W3CDTF">2018-07-19T16:32:09Z</dcterms:modified>
</cp:coreProperties>
</file>