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5.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6.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3" r:id="rId1"/>
    <p:sldMasterId id="2147483675" r:id="rId2"/>
    <p:sldMasterId id="2147483698" r:id="rId3"/>
    <p:sldMasterId id="2147483701" r:id="rId4"/>
    <p:sldMasterId id="2147483704" r:id="rId5"/>
    <p:sldMasterId id="2147483718" r:id="rId6"/>
    <p:sldMasterId id="2147483772" r:id="rId7"/>
  </p:sldMasterIdLst>
  <p:notesMasterIdLst>
    <p:notesMasterId r:id="rId33"/>
  </p:notesMasterIdLst>
  <p:handoutMasterIdLst>
    <p:handoutMasterId r:id="rId34"/>
  </p:handoutMasterIdLst>
  <p:sldIdLst>
    <p:sldId id="262" r:id="rId8"/>
    <p:sldId id="336" r:id="rId9"/>
    <p:sldId id="424" r:id="rId10"/>
    <p:sldId id="391" r:id="rId11"/>
    <p:sldId id="423" r:id="rId12"/>
    <p:sldId id="342" r:id="rId13"/>
    <p:sldId id="341" r:id="rId14"/>
    <p:sldId id="435" r:id="rId15"/>
    <p:sldId id="338" r:id="rId16"/>
    <p:sldId id="429" r:id="rId17"/>
    <p:sldId id="430" r:id="rId18"/>
    <p:sldId id="378" r:id="rId19"/>
    <p:sldId id="379" r:id="rId20"/>
    <p:sldId id="426" r:id="rId21"/>
    <p:sldId id="427" r:id="rId22"/>
    <p:sldId id="428" r:id="rId23"/>
    <p:sldId id="432" r:id="rId24"/>
    <p:sldId id="433" r:id="rId25"/>
    <p:sldId id="397" r:id="rId26"/>
    <p:sldId id="449" r:id="rId27"/>
    <p:sldId id="451" r:id="rId28"/>
    <p:sldId id="452" r:id="rId29"/>
    <p:sldId id="453" r:id="rId30"/>
    <p:sldId id="275" r:id="rId31"/>
    <p:sldId id="346" r:id="rId32"/>
  </p:sldIdLst>
  <p:sldSz cx="9144000" cy="5143500" type="screen16x9"/>
  <p:notesSz cx="6858000" cy="92964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562" autoAdjust="0"/>
    <p:restoredTop sz="78624" autoAdjust="0"/>
  </p:normalViewPr>
  <p:slideViewPr>
    <p:cSldViewPr>
      <p:cViewPr varScale="1">
        <p:scale>
          <a:sx n="119" d="100"/>
          <a:sy n="119" d="100"/>
        </p:scale>
        <p:origin x="1320" y="108"/>
      </p:cViewPr>
      <p:guideLst>
        <p:guide orient="horz" pos="1620"/>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0"/>
    </p:cViewPr>
  </p:sorterViewPr>
  <p:notesViewPr>
    <p:cSldViewPr>
      <p:cViewPr varScale="1">
        <p:scale>
          <a:sx n="66" d="100"/>
          <a:sy n="66" d="100"/>
        </p:scale>
        <p:origin x="3106" y="5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21" Type="http://schemas.openxmlformats.org/officeDocument/2006/relationships/slide" Target="slides/slide14.xml"/><Relationship Id="rId34"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viewProps" Target="viewProp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presProps" Target="presProps.xml"/><Relationship Id="rId8" Type="http://schemas.openxmlformats.org/officeDocument/2006/relationships/slide" Target="slides/slide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72421" cy="46562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027" y="0"/>
            <a:ext cx="2972421" cy="465621"/>
          </a:xfrm>
          <a:prstGeom prst="rect">
            <a:avLst/>
          </a:prstGeom>
        </p:spPr>
        <p:txBody>
          <a:bodyPr vert="horz" lIns="91440" tIns="45720" rIns="91440" bIns="45720" rtlCol="0"/>
          <a:lstStyle>
            <a:lvl1pPr algn="r">
              <a:defRPr sz="1200"/>
            </a:lvl1pPr>
          </a:lstStyle>
          <a:p>
            <a:fld id="{C1F8A236-DE3B-429F-9FE0-B7BE51C5BFC0}" type="datetimeFigureOut">
              <a:rPr lang="en-US" smtClean="0"/>
              <a:t>7/19/2018</a:t>
            </a:fld>
            <a:endParaRPr lang="en-US" dirty="0"/>
          </a:p>
        </p:txBody>
      </p:sp>
      <p:sp>
        <p:nvSpPr>
          <p:cNvPr id="4" name="Footer Placeholder 3"/>
          <p:cNvSpPr>
            <a:spLocks noGrp="1"/>
          </p:cNvSpPr>
          <p:nvPr>
            <p:ph type="ftr" sz="quarter" idx="2"/>
          </p:nvPr>
        </p:nvSpPr>
        <p:spPr>
          <a:xfrm>
            <a:off x="1" y="8830780"/>
            <a:ext cx="2972421" cy="4656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027" y="8830780"/>
            <a:ext cx="2972421" cy="465620"/>
          </a:xfrm>
          <a:prstGeom prst="rect">
            <a:avLst/>
          </a:prstGeom>
        </p:spPr>
        <p:txBody>
          <a:bodyPr vert="horz" lIns="91440" tIns="45720" rIns="91440" bIns="45720" rtlCol="0" anchor="b"/>
          <a:lstStyle>
            <a:lvl1pPr algn="r">
              <a:defRPr sz="1200"/>
            </a:lvl1pPr>
          </a:lstStyle>
          <a:p>
            <a:fld id="{479E8014-956B-457B-A910-994633CCCA1E}" type="slidenum">
              <a:rPr lang="en-US" smtClean="0"/>
              <a:t>‹#›</a:t>
            </a:fld>
            <a:endParaRPr lang="en-US" dirty="0"/>
          </a:p>
        </p:txBody>
      </p:sp>
    </p:spTree>
    <p:extLst>
      <p:ext uri="{BB962C8B-B14F-4D97-AF65-F5344CB8AC3E}">
        <p14:creationId xmlns:p14="http://schemas.microsoft.com/office/powerpoint/2010/main" val="32836602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6725"/>
          </a:xfrm>
          <a:prstGeom prst="rect">
            <a:avLst/>
          </a:prstGeom>
        </p:spPr>
        <p:txBody>
          <a:bodyPr vert="horz" lIns="92757" tIns="46378" rIns="92757" bIns="46378" rtlCol="0"/>
          <a:lstStyle>
            <a:lvl1pPr algn="l">
              <a:defRPr sz="1200"/>
            </a:lvl1pPr>
          </a:lstStyle>
          <a:p>
            <a:pPr>
              <a:defRPr/>
            </a:pPr>
            <a:endParaRPr lang="en-US" dirty="0"/>
          </a:p>
        </p:txBody>
      </p:sp>
      <p:sp>
        <p:nvSpPr>
          <p:cNvPr id="3" name="Date Placeholder 2"/>
          <p:cNvSpPr>
            <a:spLocks noGrp="1"/>
          </p:cNvSpPr>
          <p:nvPr>
            <p:ph type="dt" idx="1"/>
          </p:nvPr>
        </p:nvSpPr>
        <p:spPr>
          <a:xfrm>
            <a:off x="3884613" y="1"/>
            <a:ext cx="2971800" cy="466725"/>
          </a:xfrm>
          <a:prstGeom prst="rect">
            <a:avLst/>
          </a:prstGeom>
        </p:spPr>
        <p:txBody>
          <a:bodyPr vert="horz" lIns="92757" tIns="46378" rIns="92757" bIns="46378" rtlCol="0"/>
          <a:lstStyle>
            <a:lvl1pPr algn="r">
              <a:defRPr sz="1200"/>
            </a:lvl1pPr>
          </a:lstStyle>
          <a:p>
            <a:pPr>
              <a:defRPr/>
            </a:pPr>
            <a:fld id="{76E375C1-539F-4784-8939-72C0BF2F1AAF}" type="datetimeFigureOut">
              <a:rPr lang="en-US"/>
              <a:pPr>
                <a:defRPr/>
              </a:pPr>
              <a:t>7/19/2018</a:t>
            </a:fld>
            <a:endParaRPr lang="en-US" dirty="0"/>
          </a:p>
        </p:txBody>
      </p:sp>
      <p:sp>
        <p:nvSpPr>
          <p:cNvPr id="4" name="Slide Image Placeholder 3"/>
          <p:cNvSpPr>
            <a:spLocks noGrp="1" noRot="1" noChangeAspect="1"/>
          </p:cNvSpPr>
          <p:nvPr>
            <p:ph type="sldImg" idx="2"/>
          </p:nvPr>
        </p:nvSpPr>
        <p:spPr>
          <a:xfrm>
            <a:off x="641350" y="1162050"/>
            <a:ext cx="5575300" cy="3136900"/>
          </a:xfrm>
          <a:prstGeom prst="rect">
            <a:avLst/>
          </a:prstGeom>
          <a:noFill/>
          <a:ln w="12700">
            <a:solidFill>
              <a:prstClr val="black"/>
            </a:solidFill>
          </a:ln>
        </p:spPr>
        <p:txBody>
          <a:bodyPr vert="horz" lIns="92757" tIns="46378" rIns="92757" bIns="46378" rtlCol="0" anchor="ctr"/>
          <a:lstStyle/>
          <a:p>
            <a:pPr lvl="0"/>
            <a:endParaRPr lang="en-US" noProof="0" dirty="0" smtClean="0"/>
          </a:p>
        </p:txBody>
      </p:sp>
      <p:sp>
        <p:nvSpPr>
          <p:cNvPr id="5" name="Notes Placeholder 4"/>
          <p:cNvSpPr>
            <a:spLocks noGrp="1"/>
          </p:cNvSpPr>
          <p:nvPr>
            <p:ph type="body" sz="quarter" idx="3"/>
          </p:nvPr>
        </p:nvSpPr>
        <p:spPr>
          <a:xfrm>
            <a:off x="685800" y="4473576"/>
            <a:ext cx="5486400" cy="3660775"/>
          </a:xfrm>
          <a:prstGeom prst="rect">
            <a:avLst/>
          </a:prstGeom>
        </p:spPr>
        <p:txBody>
          <a:bodyPr vert="horz" lIns="92757" tIns="46378" rIns="92757" bIns="46378" rtlCol="0"/>
          <a:lstStyle/>
          <a:p>
            <a:pPr lvl="0"/>
            <a:r>
              <a:rPr lang="en-US" noProof="0" smtClean="0"/>
              <a:t>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676"/>
            <a:ext cx="2971800" cy="466725"/>
          </a:xfrm>
          <a:prstGeom prst="rect">
            <a:avLst/>
          </a:prstGeom>
        </p:spPr>
        <p:txBody>
          <a:bodyPr vert="horz" lIns="92757" tIns="46378" rIns="92757" bIns="46378" rtlCol="0" anchor="b"/>
          <a:lstStyle>
            <a:lvl1pPr algn="l">
              <a:defRPr sz="1200"/>
            </a:lvl1pPr>
          </a:lstStyle>
          <a:p>
            <a:pPr>
              <a:defRPr/>
            </a:pPr>
            <a:endParaRPr lang="en-US" dirty="0"/>
          </a:p>
        </p:txBody>
      </p:sp>
      <p:sp>
        <p:nvSpPr>
          <p:cNvPr id="7" name="Slide Number Placeholder 6"/>
          <p:cNvSpPr>
            <a:spLocks noGrp="1"/>
          </p:cNvSpPr>
          <p:nvPr>
            <p:ph type="sldNum" sz="quarter" idx="5"/>
          </p:nvPr>
        </p:nvSpPr>
        <p:spPr>
          <a:xfrm>
            <a:off x="3884613" y="8829676"/>
            <a:ext cx="2971800" cy="466725"/>
          </a:xfrm>
          <a:prstGeom prst="rect">
            <a:avLst/>
          </a:prstGeom>
        </p:spPr>
        <p:txBody>
          <a:bodyPr vert="horz" lIns="92757" tIns="46378" rIns="92757" bIns="46378" rtlCol="0" anchor="b"/>
          <a:lstStyle>
            <a:lvl1pPr algn="r">
              <a:defRPr sz="1200"/>
            </a:lvl1pPr>
          </a:lstStyle>
          <a:p>
            <a:pPr>
              <a:defRPr/>
            </a:pPr>
            <a:fld id="{D9809DE7-CB53-4EAB-B0C3-AF471CB1AACF}" type="slidenum">
              <a:rPr lang="en-US"/>
              <a:pPr>
                <a:defRPr/>
              </a:pPr>
              <a:t>‹#›</a:t>
            </a:fld>
            <a:endParaRPr lang="en-US" dirty="0"/>
          </a:p>
        </p:txBody>
      </p:sp>
    </p:spTree>
    <p:extLst>
      <p:ext uri="{BB962C8B-B14F-4D97-AF65-F5344CB8AC3E}">
        <p14:creationId xmlns:p14="http://schemas.microsoft.com/office/powerpoint/2010/main" val="265063982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74481D2E-F993-4173-8815-8FD756D33418}" type="slidenum">
              <a:rPr lang="en-US" altLang="en-US" smtClean="0"/>
              <a:pPr/>
              <a:t>1</a:t>
            </a:fld>
            <a:endParaRPr lang="en-US" altLang="en-US" dirty="0" smtClean="0"/>
          </a:p>
        </p:txBody>
      </p:sp>
    </p:spTree>
    <p:extLst>
      <p:ext uri="{BB962C8B-B14F-4D97-AF65-F5344CB8AC3E}">
        <p14:creationId xmlns:p14="http://schemas.microsoft.com/office/powerpoint/2010/main" val="18562288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95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Jeanne’</a:t>
            </a:r>
          </a:p>
          <a:p>
            <a:endParaRPr lang="en-US" altLang="en-US" dirty="0" smtClean="0"/>
          </a:p>
          <a:p>
            <a:r>
              <a:rPr lang="en-US" altLang="en-US" dirty="0" smtClean="0"/>
              <a:t>As Mike stated in the beginning, we believe there is an opportunity for us to partner on the journey to improve health and well being of our people and bend the cost curve.  We all know that what got us here won’t get us to the desired outcome.</a:t>
            </a:r>
          </a:p>
          <a:p>
            <a:endParaRPr lang="en-US" altLang="en-US" dirty="0" smtClean="0"/>
          </a:p>
          <a:p>
            <a:r>
              <a:rPr lang="en-US" altLang="en-US" dirty="0" smtClean="0"/>
              <a:t>We believe that we are smart and together can put the key puzzle pieces together to keep the healthy healthy, prevent rising health risks, manage chronic care and begin to address social determinant of health drives.  </a:t>
            </a:r>
          </a:p>
        </p:txBody>
      </p:sp>
      <p:sp>
        <p:nvSpPr>
          <p:cNvPr id="1095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CF91B81-BFC8-49B2-9732-5EB207D8215C}" type="slidenum">
              <a:rPr lang="en-US" altLang="en-US" smtClean="0"/>
              <a:pPr/>
              <a:t>10</a:t>
            </a:fld>
            <a:endParaRPr lang="en-US" altLang="en-US" dirty="0" smtClean="0"/>
          </a:p>
        </p:txBody>
      </p:sp>
    </p:spTree>
    <p:extLst>
      <p:ext uri="{BB962C8B-B14F-4D97-AF65-F5344CB8AC3E}">
        <p14:creationId xmlns:p14="http://schemas.microsoft.com/office/powerpoint/2010/main" val="3985717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Mark: Which ones</a:t>
            </a:r>
            <a:r>
              <a:rPr lang="en-US" baseline="0" dirty="0" smtClean="0"/>
              <a:t> are most prevalent in your employee base? </a:t>
            </a:r>
            <a:endParaRPr lang="en-US"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11</a:t>
            </a:fld>
            <a:endParaRPr lang="en-US" dirty="0"/>
          </a:p>
        </p:txBody>
      </p:sp>
    </p:spTree>
    <p:extLst>
      <p:ext uri="{BB962C8B-B14F-4D97-AF65-F5344CB8AC3E}">
        <p14:creationId xmlns:p14="http://schemas.microsoft.com/office/powerpoint/2010/main" val="7207802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Jeanne’ to tee</a:t>
            </a:r>
            <a:r>
              <a:rPr lang="en-US" baseline="0" dirty="0" smtClean="0"/>
              <a:t> up for Greg to add Commentary</a:t>
            </a:r>
            <a:endParaRPr lang="en-US" dirty="0" smtClean="0"/>
          </a:p>
          <a:p>
            <a:pPr marL="171450" indent="-171450">
              <a:buFont typeface="Arial" panose="020B0604020202020204" pitchFamily="34" charset="0"/>
              <a:buChar char="•"/>
            </a:pPr>
            <a:r>
              <a:rPr lang="en-US" dirty="0" smtClean="0"/>
              <a:t>Distribution of BMI</a:t>
            </a:r>
          </a:p>
          <a:p>
            <a:pPr marL="171450" indent="-171450">
              <a:buFont typeface="Arial" panose="020B0604020202020204" pitchFamily="34" charset="0"/>
              <a:buChar char="•"/>
            </a:pPr>
            <a:r>
              <a:rPr lang="en-US" dirty="0" smtClean="0"/>
              <a:t>Evaluation</a:t>
            </a:r>
            <a:r>
              <a:rPr lang="en-US" baseline="0" dirty="0" smtClean="0"/>
              <a:t>/analyzing comorbidity</a:t>
            </a:r>
          </a:p>
          <a:p>
            <a:pPr marL="628650" lvl="1" indent="-171450">
              <a:buFont typeface="Arial" panose="020B0604020202020204" pitchFamily="34" charset="0"/>
              <a:buChar char="•"/>
            </a:pPr>
            <a:r>
              <a:rPr lang="en-US" baseline="0" dirty="0" smtClean="0"/>
              <a:t>Blood Pressure</a:t>
            </a:r>
          </a:p>
          <a:p>
            <a:pPr marL="628650" lvl="1" indent="-171450">
              <a:buFont typeface="Arial" panose="020B0604020202020204" pitchFamily="34" charset="0"/>
              <a:buChar char="•"/>
            </a:pPr>
            <a:r>
              <a:rPr lang="en-US" baseline="0" dirty="0" smtClean="0"/>
              <a:t>Lipids</a:t>
            </a:r>
          </a:p>
          <a:p>
            <a:pPr marL="628650" lvl="1" indent="-171450">
              <a:buFont typeface="Arial" panose="020B0604020202020204" pitchFamily="34" charset="0"/>
              <a:buChar char="•"/>
            </a:pPr>
            <a:r>
              <a:rPr lang="en-US" baseline="0" dirty="0" smtClean="0"/>
              <a:t>HbA1c</a:t>
            </a:r>
            <a:endParaRPr lang="en-US" baseline="0" dirty="0"/>
          </a:p>
          <a:p>
            <a:pPr marL="0" lvl="0" indent="0">
              <a:buFont typeface="Arial" panose="020B0604020202020204" pitchFamily="34" charset="0"/>
              <a:buNone/>
            </a:pPr>
            <a:r>
              <a:rPr lang="en-US" baseline="0" dirty="0" smtClean="0"/>
              <a:t>PURPOSE: Demonstrate ability to slice and dice data</a:t>
            </a:r>
            <a:endParaRPr lang="en-US" baseline="0"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12</a:t>
            </a:fld>
            <a:endParaRPr lang="en-US" dirty="0"/>
          </a:p>
        </p:txBody>
      </p:sp>
    </p:spTree>
    <p:extLst>
      <p:ext uri="{BB962C8B-B14F-4D97-AF65-F5344CB8AC3E}">
        <p14:creationId xmlns:p14="http://schemas.microsoft.com/office/powerpoint/2010/main" val="4174929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Jeanne’ to tee</a:t>
            </a:r>
            <a:r>
              <a:rPr lang="en-US" baseline="0" dirty="0" smtClean="0"/>
              <a:t> up for Greg to add Commentary</a:t>
            </a:r>
            <a:endParaRPr lang="en-US" dirty="0" smtClean="0"/>
          </a:p>
          <a:p>
            <a:endParaRPr lang="en-US" dirty="0" smtClean="0"/>
          </a:p>
          <a:p>
            <a:r>
              <a:rPr lang="en-US" dirty="0" smtClean="0"/>
              <a:t>Higher</a:t>
            </a:r>
            <a:r>
              <a:rPr lang="en-US" baseline="0" dirty="0" smtClean="0"/>
              <a:t> BMI correlated with higher likelihood of hospitalization and longer ALOS</a:t>
            </a:r>
          </a:p>
          <a:p>
            <a:endParaRPr lang="en-US" baseline="0" dirty="0" smtClean="0"/>
          </a:p>
          <a:p>
            <a:r>
              <a:rPr lang="en-US" baseline="0" dirty="0" smtClean="0"/>
              <a:t>Other examples are disease combinations</a:t>
            </a:r>
          </a:p>
          <a:p>
            <a:pPr marL="171450" indent="-171450">
              <a:buFont typeface="Arial" panose="020B0604020202020204" pitchFamily="34" charset="0"/>
              <a:buChar char="•"/>
            </a:pPr>
            <a:r>
              <a:rPr lang="en-US" baseline="0" dirty="0" smtClean="0"/>
              <a:t>Obesity and Diabetes Management</a:t>
            </a:r>
          </a:p>
          <a:p>
            <a:pPr marL="171450" indent="-171450">
              <a:buFont typeface="Arial" panose="020B0604020202020204" pitchFamily="34" charset="0"/>
              <a:buChar char="•"/>
            </a:pPr>
            <a:r>
              <a:rPr lang="en-US" baseline="0" dirty="0" smtClean="0"/>
              <a:t>Diabetes Management and Hypertension</a:t>
            </a:r>
          </a:p>
          <a:p>
            <a:pPr marL="171450" indent="-171450">
              <a:buFont typeface="Arial" panose="020B0604020202020204" pitchFamily="34" charset="0"/>
              <a:buChar char="•"/>
            </a:pPr>
            <a:endParaRPr lang="en-US" baseline="0" dirty="0" smtClean="0"/>
          </a:p>
          <a:p>
            <a:pPr marL="0" indent="0">
              <a:buFont typeface="Arial" panose="020B0604020202020204" pitchFamily="34" charset="0"/>
              <a:buNone/>
            </a:pPr>
            <a:r>
              <a:rPr lang="en-US" baseline="0" dirty="0" smtClean="0"/>
              <a:t>PURPOSE: Use analytics to focus on efforts</a:t>
            </a:r>
            <a:endParaRPr lang="en-US"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13</a:t>
            </a:fld>
            <a:endParaRPr lang="en-US" dirty="0"/>
          </a:p>
        </p:txBody>
      </p:sp>
    </p:spTree>
    <p:extLst>
      <p:ext uri="{BB962C8B-B14F-4D97-AF65-F5344CB8AC3E}">
        <p14:creationId xmlns:p14="http://schemas.microsoft.com/office/powerpoint/2010/main" val="37493739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14</a:t>
            </a:fld>
            <a:endParaRPr lang="en-US" dirty="0"/>
          </a:p>
        </p:txBody>
      </p:sp>
    </p:spTree>
    <p:extLst>
      <p:ext uri="{BB962C8B-B14F-4D97-AF65-F5344CB8AC3E}">
        <p14:creationId xmlns:p14="http://schemas.microsoft.com/office/powerpoint/2010/main" val="14794545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15</a:t>
            </a:fld>
            <a:endParaRPr lang="en-US" dirty="0"/>
          </a:p>
        </p:txBody>
      </p:sp>
    </p:spTree>
    <p:extLst>
      <p:ext uri="{BB962C8B-B14F-4D97-AF65-F5344CB8AC3E}">
        <p14:creationId xmlns:p14="http://schemas.microsoft.com/office/powerpoint/2010/main" val="3156852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Our two methods of connecting</a:t>
            </a:r>
            <a:r>
              <a:rPr lang="en-US" baseline="0" dirty="0" smtClean="0"/>
              <a:t> to patients – OnDemand for primary care.  MyChart for specialty care. </a:t>
            </a:r>
            <a:endParaRPr lang="en-US" dirty="0"/>
          </a:p>
        </p:txBody>
      </p:sp>
      <p:sp>
        <p:nvSpPr>
          <p:cNvPr id="4" name="Slide Number Placeholder 3"/>
          <p:cNvSpPr>
            <a:spLocks noGrp="1"/>
          </p:cNvSpPr>
          <p:nvPr>
            <p:ph type="sldNum" sz="quarter" idx="10"/>
          </p:nvPr>
        </p:nvSpPr>
        <p:spPr/>
        <p:txBody>
          <a:bodyPr/>
          <a:lstStyle/>
          <a:p>
            <a:fld id="{B31450BF-ED04-4912-9BC8-19753AA91374}" type="slidenum">
              <a:rPr lang="en-US" smtClean="0"/>
              <a:t>16</a:t>
            </a:fld>
            <a:endParaRPr lang="en-US" dirty="0"/>
          </a:p>
        </p:txBody>
      </p:sp>
    </p:spTree>
    <p:extLst>
      <p:ext uri="{BB962C8B-B14F-4D97-AF65-F5344CB8AC3E}">
        <p14:creationId xmlns:p14="http://schemas.microsoft.com/office/powerpoint/2010/main" val="18680713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16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Jeanne’ – We believe that to be successful it will take a partnership of employers, employees, network and quality health system.</a:t>
            </a:r>
          </a:p>
          <a:p>
            <a:endParaRPr lang="en-US" altLang="en-US" dirty="0" smtClean="0"/>
          </a:p>
          <a:p>
            <a:r>
              <a:rPr lang="en-US" altLang="en-US" dirty="0" smtClean="0"/>
              <a:t>As noted by Mike, Ray and Greg, Parkview has made significant infrastructure investments in people, process and technology and has proven results with Medicare Advantage Plans and would value the opportunity to partner with you on creation of Parkview Signature Care 2.0.</a:t>
            </a:r>
          </a:p>
        </p:txBody>
      </p:sp>
      <p:sp>
        <p:nvSpPr>
          <p:cNvPr id="1116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4F0197AB-E7D6-4DC1-8F13-E45EAD374691}" type="slidenum">
              <a:rPr lang="en-US" altLang="en-US" smtClean="0"/>
              <a:pPr/>
              <a:t>17</a:t>
            </a:fld>
            <a:endParaRPr lang="en-US" altLang="en-US" dirty="0" smtClean="0"/>
          </a:p>
        </p:txBody>
      </p:sp>
    </p:spTree>
    <p:extLst>
      <p:ext uri="{BB962C8B-B14F-4D97-AF65-F5344CB8AC3E}">
        <p14:creationId xmlns:p14="http://schemas.microsoft.com/office/powerpoint/2010/main" val="5106120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18</a:t>
            </a:fld>
            <a:endParaRPr lang="en-US" dirty="0"/>
          </a:p>
        </p:txBody>
      </p:sp>
    </p:spTree>
    <p:extLst>
      <p:ext uri="{BB962C8B-B14F-4D97-AF65-F5344CB8AC3E}">
        <p14:creationId xmlns:p14="http://schemas.microsoft.com/office/powerpoint/2010/main" val="25338827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Jeanne’</a:t>
            </a:r>
          </a:p>
          <a:p>
            <a:endParaRPr lang="en-US" altLang="en-US" dirty="0" smtClean="0"/>
          </a:p>
          <a:p>
            <a:r>
              <a:rPr lang="en-US" altLang="en-US" dirty="0" smtClean="0"/>
              <a:t>This is all about dialog,</a:t>
            </a:r>
            <a:r>
              <a:rPr lang="en-US" altLang="en-US" baseline="0" dirty="0" smtClean="0"/>
              <a:t> so before we leave, we would like to ask you a few questions and gather your feedback.  We will utilize our real-time voting software:</a:t>
            </a:r>
            <a:endParaRPr lang="en-US" altLang="en-US" dirty="0" smtClean="0"/>
          </a:p>
          <a:p>
            <a:endParaRPr lang="en-US" altLang="en-US" dirty="0" smtClean="0"/>
          </a:p>
          <a:p>
            <a:r>
              <a:rPr lang="en-US" altLang="en-US" dirty="0" smtClean="0"/>
              <a:t>Explain the process:</a:t>
            </a:r>
          </a:p>
          <a:p>
            <a:r>
              <a:rPr lang="en-US" altLang="en-US" dirty="0" smtClean="0"/>
              <a:t>Cell Phone</a:t>
            </a:r>
          </a:p>
          <a:p>
            <a:r>
              <a:rPr lang="en-US" altLang="en-US" dirty="0" smtClean="0"/>
              <a:t>Anonymous survey</a:t>
            </a:r>
          </a:p>
          <a:p>
            <a:r>
              <a:rPr lang="en-US" altLang="en-US" dirty="0" smtClean="0"/>
              <a:t>Text 494949 </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07AF063-313F-455B-89A7-D4412931FE9F}" type="slidenum">
              <a:rPr lang="en-US" altLang="en-US" smtClean="0"/>
              <a:pPr/>
              <a:t>19</a:t>
            </a:fld>
            <a:endParaRPr lang="en-US" altLang="en-US" dirty="0" smtClean="0"/>
          </a:p>
        </p:txBody>
      </p:sp>
    </p:spTree>
    <p:extLst>
      <p:ext uri="{BB962C8B-B14F-4D97-AF65-F5344CB8AC3E}">
        <p14:creationId xmlns:p14="http://schemas.microsoft.com/office/powerpoint/2010/main" val="1159998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2</a:t>
            </a:fld>
            <a:endParaRPr lang="en-US" dirty="0"/>
          </a:p>
        </p:txBody>
      </p:sp>
    </p:spTree>
    <p:extLst>
      <p:ext uri="{BB962C8B-B14F-4D97-AF65-F5344CB8AC3E}">
        <p14:creationId xmlns:p14="http://schemas.microsoft.com/office/powerpoint/2010/main" val="6251770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Jeanne’</a:t>
            </a:r>
          </a:p>
          <a:p>
            <a:r>
              <a:rPr lang="en-US" altLang="en-US" dirty="0" smtClean="0"/>
              <a:t>Refer to the back</a:t>
            </a:r>
            <a:r>
              <a:rPr lang="en-US" altLang="en-US" baseline="0" dirty="0" smtClean="0"/>
              <a:t> of your agenda for the list of these topics.  We would like to gather the top choices for future topics. So we will ask 3 times for your 1</a:t>
            </a:r>
            <a:r>
              <a:rPr lang="en-US" altLang="en-US" baseline="30000" dirty="0" smtClean="0"/>
              <a:t>st</a:t>
            </a:r>
            <a:r>
              <a:rPr lang="en-US" altLang="en-US" baseline="0" dirty="0" smtClean="0"/>
              <a:t>, 2</a:t>
            </a:r>
            <a:r>
              <a:rPr lang="en-US" altLang="en-US" baseline="30000" dirty="0" smtClean="0"/>
              <a:t>nd</a:t>
            </a:r>
            <a:r>
              <a:rPr lang="en-US" altLang="en-US" baseline="0" dirty="0" smtClean="0"/>
              <a:t> &amp; 3</a:t>
            </a:r>
            <a:r>
              <a:rPr lang="en-US" altLang="en-US" baseline="30000" dirty="0" smtClean="0"/>
              <a:t>rd</a:t>
            </a:r>
            <a:r>
              <a:rPr lang="en-US" altLang="en-US" baseline="0" dirty="0" smtClean="0"/>
              <a:t> choice on the survey.</a:t>
            </a:r>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07AF063-313F-455B-89A7-D4412931FE9F}" type="slidenum">
              <a:rPr lang="en-US" altLang="en-US" smtClean="0"/>
              <a:pPr/>
              <a:t>20</a:t>
            </a:fld>
            <a:endParaRPr lang="en-US" altLang="en-US" dirty="0" smtClean="0"/>
          </a:p>
        </p:txBody>
      </p:sp>
    </p:spTree>
    <p:extLst>
      <p:ext uri="{BB962C8B-B14F-4D97-AF65-F5344CB8AC3E}">
        <p14:creationId xmlns:p14="http://schemas.microsoft.com/office/powerpoint/2010/main" val="9355374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Jeanne’</a:t>
            </a:r>
          </a:p>
          <a:p>
            <a:r>
              <a:rPr lang="en-US" altLang="en-US" dirty="0" smtClean="0"/>
              <a:t>Open</a:t>
            </a:r>
            <a:r>
              <a:rPr lang="en-US" altLang="en-US" baseline="0" dirty="0" smtClean="0"/>
              <a:t> to other ideas not on the list.  Please share any topics you would like to have presented at a future meeting.</a:t>
            </a:r>
            <a:endParaRPr lang="en-US" altLang="en-US"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07AF063-313F-455B-89A7-D4412931FE9F}" type="slidenum">
              <a:rPr lang="en-US" altLang="en-US" smtClean="0"/>
              <a:pPr/>
              <a:t>21</a:t>
            </a:fld>
            <a:endParaRPr lang="en-US" altLang="en-US" dirty="0" smtClean="0"/>
          </a:p>
        </p:txBody>
      </p:sp>
    </p:spTree>
    <p:extLst>
      <p:ext uri="{BB962C8B-B14F-4D97-AF65-F5344CB8AC3E}">
        <p14:creationId xmlns:p14="http://schemas.microsoft.com/office/powerpoint/2010/main" val="19472191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Jeanne’</a:t>
            </a:r>
          </a:p>
          <a:p>
            <a:r>
              <a:rPr lang="en-US" altLang="en-US" dirty="0" smtClean="0"/>
              <a:t>What</a:t>
            </a:r>
            <a:r>
              <a:rPr lang="en-US" altLang="en-US" baseline="0" dirty="0" smtClean="0"/>
              <a:t> do you like about these forums?</a:t>
            </a:r>
            <a:endParaRPr lang="en-US" altLang="en-US"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07AF063-313F-455B-89A7-D4412931FE9F}" type="slidenum">
              <a:rPr lang="en-US" altLang="en-US" smtClean="0"/>
              <a:pPr/>
              <a:t>22</a:t>
            </a:fld>
            <a:endParaRPr lang="en-US" altLang="en-US" dirty="0" smtClean="0"/>
          </a:p>
        </p:txBody>
      </p:sp>
    </p:spTree>
    <p:extLst>
      <p:ext uri="{BB962C8B-B14F-4D97-AF65-F5344CB8AC3E}">
        <p14:creationId xmlns:p14="http://schemas.microsoft.com/office/powerpoint/2010/main" val="335629672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Jeanne’</a:t>
            </a:r>
          </a:p>
          <a:p>
            <a:r>
              <a:rPr lang="en-US" altLang="en-US" dirty="0" smtClean="0"/>
              <a:t>What do you suggest</a:t>
            </a:r>
            <a:r>
              <a:rPr lang="en-US" altLang="en-US" baseline="0" dirty="0" smtClean="0"/>
              <a:t> we do differently?</a:t>
            </a:r>
            <a:endParaRPr lang="en-US" altLang="en-US" dirty="0" smtClean="0"/>
          </a:p>
        </p:txBody>
      </p:sp>
      <p:sp>
        <p:nvSpPr>
          <p:cNvPr id="337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907AF063-313F-455B-89A7-D4412931FE9F}" type="slidenum">
              <a:rPr lang="en-US" altLang="en-US" smtClean="0"/>
              <a:pPr/>
              <a:t>23</a:t>
            </a:fld>
            <a:endParaRPr lang="en-US" altLang="en-US" dirty="0" smtClean="0"/>
          </a:p>
        </p:txBody>
      </p:sp>
    </p:spTree>
    <p:extLst>
      <p:ext uri="{BB962C8B-B14F-4D97-AF65-F5344CB8AC3E}">
        <p14:creationId xmlns:p14="http://schemas.microsoft.com/office/powerpoint/2010/main" val="32071057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smtClean="0"/>
              <a:t>Jeanne’ </a:t>
            </a:r>
          </a:p>
          <a:p>
            <a:endParaRPr lang="en-US" altLang="en-US" dirty="0" smtClean="0"/>
          </a:p>
          <a:p>
            <a:r>
              <a:rPr lang="en-US" altLang="en-US" dirty="0" smtClean="0"/>
              <a:t>Survey</a:t>
            </a:r>
            <a:r>
              <a:rPr lang="en-US" altLang="en-US" baseline="0" dirty="0" smtClean="0"/>
              <a:t> is completed.  This is opportunity for dialog and discussion (not text responses).</a:t>
            </a:r>
            <a:endParaRPr lang="en-US" altLang="en-US" dirty="0" smtClean="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497598F-E1FD-4105-A28E-7C4D72D3566F}" type="slidenum">
              <a:rPr lang="en-US" altLang="en-US" smtClean="0"/>
              <a:pPr/>
              <a:t>24</a:t>
            </a:fld>
            <a:endParaRPr lang="en-US" altLang="en-US" dirty="0" smtClean="0"/>
          </a:p>
        </p:txBody>
      </p:sp>
    </p:spTree>
    <p:extLst>
      <p:ext uri="{BB962C8B-B14F-4D97-AF65-F5344CB8AC3E}">
        <p14:creationId xmlns:p14="http://schemas.microsoft.com/office/powerpoint/2010/main" val="72313630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46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smtClean="0"/>
          </a:p>
        </p:txBody>
      </p:sp>
      <p:sp>
        <p:nvSpPr>
          <p:cNvPr id="1146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F497598F-E1FD-4105-A28E-7C4D72D3566F}" type="slidenum">
              <a:rPr lang="en-US" altLang="en-US" smtClean="0"/>
              <a:pPr/>
              <a:t>25</a:t>
            </a:fld>
            <a:endParaRPr lang="en-US" altLang="en-US" dirty="0" smtClean="0"/>
          </a:p>
        </p:txBody>
      </p:sp>
    </p:spTree>
    <p:extLst>
      <p:ext uri="{BB962C8B-B14F-4D97-AF65-F5344CB8AC3E}">
        <p14:creationId xmlns:p14="http://schemas.microsoft.com/office/powerpoint/2010/main" val="40273123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Brief summary of what we have previously discussed. Reminder that presentations</a:t>
            </a:r>
            <a:r>
              <a:rPr lang="en-US" baseline="0" dirty="0" smtClean="0"/>
              <a:t> are available online, link at the bottom of the agenda.</a:t>
            </a:r>
            <a:endParaRPr lang="en-US" dirty="0"/>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3</a:t>
            </a:fld>
            <a:endParaRPr lang="en-US" dirty="0"/>
          </a:p>
        </p:txBody>
      </p:sp>
    </p:spTree>
    <p:extLst>
      <p:ext uri="{BB962C8B-B14F-4D97-AF65-F5344CB8AC3E}">
        <p14:creationId xmlns:p14="http://schemas.microsoft.com/office/powerpoint/2010/main" val="6204511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4</a:t>
            </a:fld>
            <a:endParaRPr lang="en-US" dirty="0"/>
          </a:p>
        </p:txBody>
      </p:sp>
    </p:spTree>
    <p:extLst>
      <p:ext uri="{BB962C8B-B14F-4D97-AF65-F5344CB8AC3E}">
        <p14:creationId xmlns:p14="http://schemas.microsoft.com/office/powerpoint/2010/main" val="10154874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D9809DE7-CB53-4EAB-B0C3-AF471CB1AACF}" type="slidenum">
              <a:rPr lang="en-US" smtClean="0"/>
              <a:pPr>
                <a:defRPr/>
              </a:pPr>
              <a:t>5</a:t>
            </a:fld>
            <a:endParaRPr lang="en-US" dirty="0"/>
          </a:p>
        </p:txBody>
      </p:sp>
    </p:spTree>
    <p:extLst>
      <p:ext uri="{BB962C8B-B14F-4D97-AF65-F5344CB8AC3E}">
        <p14:creationId xmlns:p14="http://schemas.microsoft.com/office/powerpoint/2010/main" val="1187376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dirty="0" smtClean="0"/>
              <a:t>Jeanne’ Wickens</a:t>
            </a:r>
          </a:p>
          <a:p>
            <a:endParaRPr lang="en-US" altLang="en-US" dirty="0" smtClean="0"/>
          </a:p>
          <a:p>
            <a:r>
              <a:rPr lang="en-US" altLang="en-US" dirty="0" smtClean="0"/>
              <a:t>Brief review from previous</a:t>
            </a:r>
            <a:r>
              <a:rPr lang="en-US" altLang="en-US" baseline="0" dirty="0" smtClean="0"/>
              <a:t> meeting</a:t>
            </a:r>
            <a:endParaRPr lang="en-US" altLang="en-US" dirty="0" smtClean="0"/>
          </a:p>
          <a:p>
            <a:endParaRPr lang="en-US" altLang="en-US" dirty="0" smtClean="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C1E57AF-5D1F-4984-A198-BAD06EEC1631}" type="slidenum">
              <a:rPr lang="en-US" altLang="en-US" smtClean="0"/>
              <a:pPr/>
              <a:t>6</a:t>
            </a:fld>
            <a:endParaRPr lang="en-US" altLang="en-US" dirty="0" smtClean="0"/>
          </a:p>
        </p:txBody>
      </p:sp>
    </p:spTree>
    <p:extLst>
      <p:ext uri="{BB962C8B-B14F-4D97-AF65-F5344CB8AC3E}">
        <p14:creationId xmlns:p14="http://schemas.microsoft.com/office/powerpoint/2010/main" val="2935343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dirty="0" smtClean="0"/>
              <a:t>Jeanne’</a:t>
            </a:r>
          </a:p>
          <a:p>
            <a:r>
              <a:rPr lang="en-US" altLang="en-US" sz="1000" dirty="0" smtClean="0"/>
              <a:t>Thank you Mike for the kind introduction.</a:t>
            </a:r>
          </a:p>
          <a:p>
            <a:r>
              <a:rPr lang="en-US" altLang="en-US" sz="1000" dirty="0" smtClean="0"/>
              <a:t>Good morning!</a:t>
            </a:r>
          </a:p>
          <a:p>
            <a:r>
              <a:rPr lang="en-US" altLang="en-US" sz="1000" dirty="0" smtClean="0"/>
              <a:t>As a CFO, one of my responsibilities is to protect corporate assets.  When we think of assets, we think of plant, equipment, and technology.  Like you, we have extensive processes to provide preventive maintenance, upgrades, etc. to appropriately maximize our useful lives.  Strategically, when I think about Parkview’s biggest asset, it is our people.  When I joined Parkview, my question for the team was what are we doing to ensure our people are taking care of their health and well being.  Fortunately, Parkview has been on a journey of engaging our people in well-being and we have been developing the tools and capabilities to engage in value based insurance design that incentives our people to be engaged in their health, and incorporates best practice age/sex preventive screenings, biometric testing and coaching on high risk disease tracks to improve our people’s quality of life.</a:t>
            </a:r>
          </a:p>
          <a:p>
            <a:endParaRPr lang="en-US" altLang="en-US" sz="1000" dirty="0" smtClean="0"/>
          </a:p>
          <a:p>
            <a:r>
              <a:rPr lang="en-US" altLang="en-US" sz="1000" dirty="0" smtClean="0"/>
              <a:t>We also believe that there is a direct correlation of health and well being and presenteism/absenteeism, productivity, work related injuries, FMLA, etc.</a:t>
            </a:r>
          </a:p>
          <a:p>
            <a:endParaRPr lang="en-US" altLang="en-US" sz="1000" dirty="0" smtClean="0"/>
          </a:p>
          <a:p>
            <a:r>
              <a:rPr lang="en-US" altLang="en-US" sz="1000" dirty="0" smtClean="0"/>
              <a:t> As Mike mentioned, in my prior life my health system facilitated a Thought Leadership Forum of CEOs for Health Improvement.  We implemented innovative a value based insurance design that resulted in improved health and well being of our employees and their family members as well as identified disease and saved lives.  We were also successful in bending the cost curve.  We believe we have this same opportunity at Parkview and would like to partner with you on a similar journey.  This is a journey and know that every employee population is different and the ability to bend the cost curve is dependent on many variables.  Until we partner, we won’t know if there is an opportunity.</a:t>
            </a:r>
          </a:p>
          <a:p>
            <a:endParaRPr lang="en-US" altLang="en-US" sz="1000" dirty="0" smtClean="0"/>
          </a:p>
          <a:p>
            <a:endParaRPr lang="en-US" altLang="en-US" sz="1000" dirty="0"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78DB706-9FC5-43EA-BC18-979443646203}" type="slidenum">
              <a:rPr lang="en-US" altLang="en-US" smtClean="0"/>
              <a:pPr/>
              <a:t>7</a:t>
            </a:fld>
            <a:endParaRPr lang="en-US" altLang="en-US" dirty="0" smtClean="0"/>
          </a:p>
        </p:txBody>
      </p:sp>
    </p:spTree>
    <p:extLst>
      <p:ext uri="{BB962C8B-B14F-4D97-AF65-F5344CB8AC3E}">
        <p14:creationId xmlns:p14="http://schemas.microsoft.com/office/powerpoint/2010/main" val="1169328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Talk about shared understanding of quality goals</a:t>
            </a:r>
          </a:p>
        </p:txBody>
      </p:sp>
      <p:sp>
        <p:nvSpPr>
          <p:cNvPr id="921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52475" indent="-288925">
              <a:defRPr>
                <a:solidFill>
                  <a:schemeClr val="tx1"/>
                </a:solidFill>
                <a:latin typeface="Arial" panose="020B0604020202020204" pitchFamily="34" charset="0"/>
              </a:defRPr>
            </a:lvl2pPr>
            <a:lvl3pPr marL="1158875" indent="-231775">
              <a:defRPr>
                <a:solidFill>
                  <a:schemeClr val="tx1"/>
                </a:solidFill>
                <a:latin typeface="Arial" panose="020B0604020202020204" pitchFamily="34" charset="0"/>
              </a:defRPr>
            </a:lvl3pPr>
            <a:lvl4pPr marL="1622425" indent="-231775">
              <a:defRPr>
                <a:solidFill>
                  <a:schemeClr val="tx1"/>
                </a:solidFill>
                <a:latin typeface="Arial" panose="020B0604020202020204" pitchFamily="34" charset="0"/>
              </a:defRPr>
            </a:lvl4pPr>
            <a:lvl5pPr marL="2085975" indent="-231775">
              <a:defRPr>
                <a:solidFill>
                  <a:schemeClr val="tx1"/>
                </a:solidFill>
                <a:latin typeface="Arial" panose="020B0604020202020204" pitchFamily="34" charset="0"/>
              </a:defRPr>
            </a:lvl5pPr>
            <a:lvl6pPr marL="2543175" indent="-231775" eaLnBrk="0" fontAlgn="base" hangingPunct="0">
              <a:spcBef>
                <a:spcPct val="0"/>
              </a:spcBef>
              <a:spcAft>
                <a:spcPct val="0"/>
              </a:spcAft>
              <a:defRPr>
                <a:solidFill>
                  <a:schemeClr val="tx1"/>
                </a:solidFill>
                <a:latin typeface="Arial" panose="020B0604020202020204" pitchFamily="34" charset="0"/>
              </a:defRPr>
            </a:lvl6pPr>
            <a:lvl7pPr marL="3000375" indent="-231775" eaLnBrk="0" fontAlgn="base" hangingPunct="0">
              <a:spcBef>
                <a:spcPct val="0"/>
              </a:spcBef>
              <a:spcAft>
                <a:spcPct val="0"/>
              </a:spcAft>
              <a:defRPr>
                <a:solidFill>
                  <a:schemeClr val="tx1"/>
                </a:solidFill>
                <a:latin typeface="Arial" panose="020B0604020202020204" pitchFamily="34" charset="0"/>
              </a:defRPr>
            </a:lvl7pPr>
            <a:lvl8pPr marL="3457575" indent="-231775" eaLnBrk="0" fontAlgn="base" hangingPunct="0">
              <a:spcBef>
                <a:spcPct val="0"/>
              </a:spcBef>
              <a:spcAft>
                <a:spcPct val="0"/>
              </a:spcAft>
              <a:defRPr>
                <a:solidFill>
                  <a:schemeClr val="tx1"/>
                </a:solidFill>
                <a:latin typeface="Arial" panose="020B0604020202020204" pitchFamily="34" charset="0"/>
              </a:defRPr>
            </a:lvl8pPr>
            <a:lvl9pPr marL="3914775" indent="-231775" eaLnBrk="0" fontAlgn="base" hangingPunct="0">
              <a:spcBef>
                <a:spcPct val="0"/>
              </a:spcBef>
              <a:spcAft>
                <a:spcPct val="0"/>
              </a:spcAft>
              <a:defRPr>
                <a:solidFill>
                  <a:schemeClr val="tx1"/>
                </a:solidFill>
                <a:latin typeface="Arial" panose="020B0604020202020204" pitchFamily="34" charset="0"/>
              </a:defRPr>
            </a:lvl9pPr>
          </a:lstStyle>
          <a:p>
            <a:fld id="{C0A8FB31-833B-4D0B-97B3-E69032E58810}" type="slidenum">
              <a:rPr lang="en-US" altLang="en-US" smtClean="0">
                <a:ea typeface="MS PGothic" panose="020B0600070205080204" pitchFamily="34" charset="-128"/>
              </a:rPr>
              <a:pPr/>
              <a:t>8</a:t>
            </a:fld>
            <a:endParaRPr lang="en-US" altLang="en-US" dirty="0" smtClean="0">
              <a:ea typeface="MS PGothic" panose="020B0600070205080204" pitchFamily="34" charset="-128"/>
            </a:endParaRPr>
          </a:p>
        </p:txBody>
      </p:sp>
    </p:spTree>
    <p:extLst>
      <p:ext uri="{BB962C8B-B14F-4D97-AF65-F5344CB8AC3E}">
        <p14:creationId xmlns:p14="http://schemas.microsoft.com/office/powerpoint/2010/main" val="6857554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US" altLang="en-US" b="1" dirty="0" smtClean="0"/>
              <a:t>Jeanne’ Wickens</a:t>
            </a:r>
          </a:p>
          <a:p>
            <a:endParaRPr lang="en-US" altLang="en-US" dirty="0" smtClean="0"/>
          </a:p>
          <a:p>
            <a:r>
              <a:rPr lang="en-US" altLang="en-US" dirty="0" smtClean="0"/>
              <a:t>Brief review of previous meeting</a:t>
            </a:r>
          </a:p>
          <a:p>
            <a:endParaRPr lang="en-US" altLang="en-US" dirty="0" smtClean="0"/>
          </a:p>
        </p:txBody>
      </p:sp>
      <p:sp>
        <p:nvSpPr>
          <p:cNvPr id="1126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1C1E57AF-5D1F-4984-A198-BAD06EEC1631}" type="slidenum">
              <a:rPr lang="en-US" altLang="en-US" smtClean="0"/>
              <a:pPr/>
              <a:t>9</a:t>
            </a:fld>
            <a:endParaRPr lang="en-US" altLang="en-US" dirty="0" smtClean="0"/>
          </a:p>
        </p:txBody>
      </p:sp>
    </p:spTree>
    <p:extLst>
      <p:ext uri="{BB962C8B-B14F-4D97-AF65-F5344CB8AC3E}">
        <p14:creationId xmlns:p14="http://schemas.microsoft.com/office/powerpoint/2010/main" val="14012749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2469" name="Rectangle 5"/>
          <p:cNvSpPr>
            <a:spLocks noGrp="1" noChangeArrowheads="1"/>
          </p:cNvSpPr>
          <p:nvPr>
            <p:ph type="ctrTitle" sz="quarter"/>
          </p:nvPr>
        </p:nvSpPr>
        <p:spPr>
          <a:xfrm>
            <a:off x="685800" y="1485901"/>
            <a:ext cx="7772400" cy="1102519"/>
          </a:xfrm>
        </p:spPr>
        <p:txBody>
          <a:bodyPr/>
          <a:lstStyle>
            <a:lvl1pPr algn="ctr">
              <a:defRPr b="1">
                <a:latin typeface="Arial" pitchFamily="34" charset="0"/>
                <a:cs typeface="Arial" pitchFamily="34" charset="0"/>
              </a:defRPr>
            </a:lvl1pPr>
          </a:lstStyle>
          <a:p>
            <a:pPr lvl="0"/>
            <a:r>
              <a:rPr lang="en-US" noProof="0" dirty="0" smtClean="0"/>
              <a:t>Click to edit Master title style</a:t>
            </a:r>
          </a:p>
        </p:txBody>
      </p:sp>
      <p:sp>
        <p:nvSpPr>
          <p:cNvPr id="62470" name="Rectangle 6"/>
          <p:cNvSpPr>
            <a:spLocks noGrp="1" noChangeArrowheads="1"/>
          </p:cNvSpPr>
          <p:nvPr>
            <p:ph type="subTitle" sz="quarter" idx="1"/>
          </p:nvPr>
        </p:nvSpPr>
        <p:spPr>
          <a:xfrm>
            <a:off x="1371600" y="2800350"/>
            <a:ext cx="6400800" cy="131445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2449425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7881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4229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4229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41435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2469" name="Rectangle 5"/>
          <p:cNvSpPr>
            <a:spLocks noGrp="1" noChangeArrowheads="1"/>
          </p:cNvSpPr>
          <p:nvPr>
            <p:ph type="ctrTitle" sz="quarter"/>
          </p:nvPr>
        </p:nvSpPr>
        <p:spPr>
          <a:xfrm>
            <a:off x="685800" y="1485902"/>
            <a:ext cx="7772400" cy="1102519"/>
          </a:xfrm>
        </p:spPr>
        <p:txBody>
          <a:bodyPr/>
          <a:lstStyle>
            <a:lvl1pPr algn="ctr">
              <a:defRPr b="1">
                <a:latin typeface="Arial" pitchFamily="34" charset="0"/>
                <a:cs typeface="Arial" pitchFamily="34" charset="0"/>
              </a:defRPr>
            </a:lvl1pPr>
          </a:lstStyle>
          <a:p>
            <a:pPr lvl="0"/>
            <a:r>
              <a:rPr lang="en-US" noProof="0" dirty="0" smtClean="0"/>
              <a:t>Click to edit Master title style</a:t>
            </a:r>
          </a:p>
        </p:txBody>
      </p:sp>
      <p:sp>
        <p:nvSpPr>
          <p:cNvPr id="62470" name="Rectangle 6"/>
          <p:cNvSpPr>
            <a:spLocks noGrp="1" noChangeArrowheads="1"/>
          </p:cNvSpPr>
          <p:nvPr>
            <p:ph type="subTitle" sz="quarter" idx="1"/>
          </p:nvPr>
        </p:nvSpPr>
        <p:spPr>
          <a:xfrm>
            <a:off x="1371600" y="2800350"/>
            <a:ext cx="6400800" cy="1314450"/>
          </a:xfrm>
        </p:spPr>
        <p:txBody>
          <a:bodyPr/>
          <a:lstStyle>
            <a:lvl1pPr marL="0" indent="0" algn="ctr">
              <a:buFontTx/>
              <a:buNone/>
              <a:defRPr/>
            </a:lvl1pPr>
          </a:lstStyle>
          <a:p>
            <a:pPr lvl="0"/>
            <a:r>
              <a:rPr lang="en-US" noProof="0" smtClean="0"/>
              <a:t>Click to edit Master subtitle style</a:t>
            </a:r>
          </a:p>
        </p:txBody>
      </p:sp>
    </p:spTree>
    <p:extLst>
      <p:ext uri="{BB962C8B-B14F-4D97-AF65-F5344CB8AC3E}">
        <p14:creationId xmlns:p14="http://schemas.microsoft.com/office/powerpoint/2010/main" val="42446916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18968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189" indent="0">
              <a:buNone/>
              <a:defRPr sz="1800"/>
            </a:lvl2pPr>
            <a:lvl3pPr marL="914378" indent="0">
              <a:buNone/>
              <a:defRPr sz="1600"/>
            </a:lvl3pPr>
            <a:lvl4pPr marL="1371566" indent="0">
              <a:buNone/>
              <a:defRPr sz="1400"/>
            </a:lvl4pPr>
            <a:lvl5pPr marL="1828754" indent="0">
              <a:buNone/>
              <a:defRPr sz="1400"/>
            </a:lvl5pPr>
            <a:lvl6pPr marL="2285943" indent="0">
              <a:buNone/>
              <a:defRPr sz="1400"/>
            </a:lvl6pPr>
            <a:lvl7pPr marL="2743132" indent="0">
              <a:buNone/>
              <a:defRPr sz="1400"/>
            </a:lvl7pPr>
            <a:lvl8pPr marL="3200320" indent="0">
              <a:buNone/>
              <a:defRPr sz="1400"/>
            </a:lvl8pPr>
            <a:lvl9pPr marL="3657509" indent="0">
              <a:buNone/>
              <a:defRPr sz="1400"/>
            </a:lvl9pPr>
          </a:lstStyle>
          <a:p>
            <a:pPr lvl="0"/>
            <a:r>
              <a:rPr lang="en-US" smtClean="0"/>
              <a:t>Click to edit Master text styles</a:t>
            </a:r>
          </a:p>
        </p:txBody>
      </p:sp>
    </p:spTree>
    <p:extLst>
      <p:ext uri="{BB962C8B-B14F-4D97-AF65-F5344CB8AC3E}">
        <p14:creationId xmlns:p14="http://schemas.microsoft.com/office/powerpoint/2010/main" val="28071815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12220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7" y="1151335"/>
            <a:ext cx="4041775" cy="479822"/>
          </a:xfrm>
        </p:spPr>
        <p:txBody>
          <a:bodyPr anchor="b"/>
          <a:lstStyle>
            <a:lvl1pPr marL="0" indent="0">
              <a:buNone/>
              <a:defRPr sz="2400" b="1"/>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7"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471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155818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288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90"/>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8"/>
            <a:ext cx="3008313" cy="351829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smtClean="0"/>
              <a:t>Click to edit Master text styles</a:t>
            </a:r>
          </a:p>
        </p:txBody>
      </p:sp>
    </p:spTree>
    <p:extLst>
      <p:ext uri="{BB962C8B-B14F-4D97-AF65-F5344CB8AC3E}">
        <p14:creationId xmlns:p14="http://schemas.microsoft.com/office/powerpoint/2010/main" val="11794481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7142297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189" indent="0">
              <a:buNone/>
              <a:defRPr sz="2800"/>
            </a:lvl2pPr>
            <a:lvl3pPr marL="914378" indent="0">
              <a:buNone/>
              <a:defRPr sz="2400"/>
            </a:lvl3pPr>
            <a:lvl4pPr marL="1371566" indent="0">
              <a:buNone/>
              <a:defRPr sz="2000"/>
            </a:lvl4pPr>
            <a:lvl5pPr marL="1828754" indent="0">
              <a:buNone/>
              <a:defRPr sz="2000"/>
            </a:lvl5pPr>
            <a:lvl6pPr marL="2285943" indent="0">
              <a:buNone/>
              <a:defRPr sz="2000"/>
            </a:lvl6pPr>
            <a:lvl7pPr marL="2743132" indent="0">
              <a:buNone/>
              <a:defRPr sz="2000"/>
            </a:lvl7pPr>
            <a:lvl8pPr marL="3200320" indent="0">
              <a:buNone/>
              <a:defRPr sz="2000"/>
            </a:lvl8pPr>
            <a:lvl9pPr marL="3657509" indent="0">
              <a:buNone/>
              <a:defRPr sz="2000"/>
            </a:lvl9pPr>
          </a:lstStyle>
          <a:p>
            <a:pPr lvl="0"/>
            <a:endParaRPr lang="en-US" noProof="0" dirty="0" smtClean="0"/>
          </a:p>
        </p:txBody>
      </p:sp>
      <p:sp>
        <p:nvSpPr>
          <p:cNvPr id="4" name="Text Placeholder 3"/>
          <p:cNvSpPr>
            <a:spLocks noGrp="1"/>
          </p:cNvSpPr>
          <p:nvPr>
            <p:ph type="body" sz="half" idx="2"/>
          </p:nvPr>
        </p:nvSpPr>
        <p:spPr>
          <a:xfrm>
            <a:off x="1792288" y="4025505"/>
            <a:ext cx="5486400" cy="603647"/>
          </a:xfrm>
        </p:spPr>
        <p:txBody>
          <a:bodyPr/>
          <a:lstStyle>
            <a:lvl1pPr marL="0" indent="0">
              <a:buNone/>
              <a:defRPr sz="1400"/>
            </a:lvl1pPr>
            <a:lvl2pPr marL="457189" indent="0">
              <a:buNone/>
              <a:defRPr sz="1200"/>
            </a:lvl2pPr>
            <a:lvl3pPr marL="914378" indent="0">
              <a:buNone/>
              <a:defRPr sz="1000"/>
            </a:lvl3pPr>
            <a:lvl4pPr marL="1371566" indent="0">
              <a:buNone/>
              <a:defRPr sz="900"/>
            </a:lvl4pPr>
            <a:lvl5pPr marL="1828754" indent="0">
              <a:buNone/>
              <a:defRPr sz="900"/>
            </a:lvl5pPr>
            <a:lvl6pPr marL="2285943" indent="0">
              <a:buNone/>
              <a:defRPr sz="900"/>
            </a:lvl6pPr>
            <a:lvl7pPr marL="2743132" indent="0">
              <a:buNone/>
              <a:defRPr sz="900"/>
            </a:lvl7pPr>
            <a:lvl8pPr marL="3200320" indent="0">
              <a:buNone/>
              <a:defRPr sz="900"/>
            </a:lvl8pPr>
            <a:lvl9pPr marL="3657509" indent="0">
              <a:buNone/>
              <a:defRPr sz="900"/>
            </a:lvl9pPr>
          </a:lstStyle>
          <a:p>
            <a:pPr lvl="0"/>
            <a:r>
              <a:rPr lang="en-US" smtClean="0"/>
              <a:t>Click to edit Master text styles</a:t>
            </a:r>
          </a:p>
        </p:txBody>
      </p:sp>
    </p:spTree>
    <p:extLst>
      <p:ext uri="{BB962C8B-B14F-4D97-AF65-F5344CB8AC3E}">
        <p14:creationId xmlns:p14="http://schemas.microsoft.com/office/powerpoint/2010/main" val="174210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605144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4229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4229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59192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slide, logo">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3175" y="4068763"/>
            <a:ext cx="9158288" cy="1128712"/>
            <a:chOff x="-247" y="3114675"/>
            <a:chExt cx="12211296" cy="1504950"/>
          </a:xfrm>
        </p:grpSpPr>
        <p:sp>
          <p:nvSpPr>
            <p:cNvPr id="5" name="Isosceles Triangle 3"/>
            <p:cNvSpPr/>
            <p:nvPr userDrawn="1"/>
          </p:nvSpPr>
          <p:spPr>
            <a:xfrm>
              <a:off x="2438202" y="3114675"/>
              <a:ext cx="9772847" cy="1504950"/>
            </a:xfrm>
            <a:custGeom>
              <a:avLst/>
              <a:gdLst>
                <a:gd name="connsiteX0" fmla="*/ 0 w 2724150"/>
                <a:gd name="connsiteY0" fmla="*/ 657225 h 657225"/>
                <a:gd name="connsiteX1" fmla="*/ 1362075 w 2724150"/>
                <a:gd name="connsiteY1" fmla="*/ 0 h 657225"/>
                <a:gd name="connsiteX2" fmla="*/ 2724150 w 2724150"/>
                <a:gd name="connsiteY2" fmla="*/ 657225 h 657225"/>
                <a:gd name="connsiteX3" fmla="*/ 0 w 2724150"/>
                <a:gd name="connsiteY3" fmla="*/ 657225 h 657225"/>
                <a:gd name="connsiteX0" fmla="*/ 0 w 2971800"/>
                <a:gd name="connsiteY0" fmla="*/ 657225 h 2247900"/>
                <a:gd name="connsiteX1" fmla="*/ 1362075 w 2971800"/>
                <a:gd name="connsiteY1" fmla="*/ 0 h 2247900"/>
                <a:gd name="connsiteX2" fmla="*/ 2971800 w 2971800"/>
                <a:gd name="connsiteY2" fmla="*/ 2247900 h 2247900"/>
                <a:gd name="connsiteX3" fmla="*/ 0 w 2971800"/>
                <a:gd name="connsiteY3" fmla="*/ 657225 h 2247900"/>
                <a:gd name="connsiteX0" fmla="*/ 0 w 2971800"/>
                <a:gd name="connsiteY0" fmla="*/ 0 h 1590675"/>
                <a:gd name="connsiteX1" fmla="*/ 2971800 w 2971800"/>
                <a:gd name="connsiteY1" fmla="*/ 85725 h 1590675"/>
                <a:gd name="connsiteX2" fmla="*/ 2971800 w 2971800"/>
                <a:gd name="connsiteY2" fmla="*/ 1590675 h 1590675"/>
                <a:gd name="connsiteX3" fmla="*/ 0 w 2971800"/>
                <a:gd name="connsiteY3" fmla="*/ 0 h 1590675"/>
                <a:gd name="connsiteX0" fmla="*/ 0 w 9772650"/>
                <a:gd name="connsiteY0" fmla="*/ 1504950 h 1504950"/>
                <a:gd name="connsiteX1" fmla="*/ 9772650 w 9772650"/>
                <a:gd name="connsiteY1" fmla="*/ 0 h 1504950"/>
                <a:gd name="connsiteX2" fmla="*/ 9772650 w 9772650"/>
                <a:gd name="connsiteY2" fmla="*/ 1504950 h 1504950"/>
                <a:gd name="connsiteX3" fmla="*/ 0 w 9772650"/>
                <a:gd name="connsiteY3" fmla="*/ 1504950 h 1504950"/>
              </a:gdLst>
              <a:ahLst/>
              <a:cxnLst>
                <a:cxn ang="0">
                  <a:pos x="connsiteX0" y="connsiteY0"/>
                </a:cxn>
                <a:cxn ang="0">
                  <a:pos x="connsiteX1" y="connsiteY1"/>
                </a:cxn>
                <a:cxn ang="0">
                  <a:pos x="connsiteX2" y="connsiteY2"/>
                </a:cxn>
                <a:cxn ang="0">
                  <a:pos x="connsiteX3" y="connsiteY3"/>
                </a:cxn>
              </a:cxnLst>
              <a:rect l="l" t="t" r="r" b="b"/>
              <a:pathLst>
                <a:path w="9772650" h="1504950">
                  <a:moveTo>
                    <a:pt x="0" y="1504950"/>
                  </a:moveTo>
                  <a:lnTo>
                    <a:pt x="9772650" y="0"/>
                  </a:lnTo>
                  <a:lnTo>
                    <a:pt x="9772650" y="1504950"/>
                  </a:lnTo>
                  <a:lnTo>
                    <a:pt x="0" y="1504950"/>
                  </a:lnTo>
                  <a:close/>
                </a:path>
              </a:pathLst>
            </a:custGeom>
            <a:gradFill>
              <a:gsLst>
                <a:gs pos="100000">
                  <a:srgbClr val="12478C"/>
                </a:gs>
                <a:gs pos="67000">
                  <a:srgbClr val="005DA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Isosceles Triangle 4"/>
            <p:cNvSpPr/>
            <p:nvPr userDrawn="1"/>
          </p:nvSpPr>
          <p:spPr>
            <a:xfrm>
              <a:off x="-247" y="3267075"/>
              <a:ext cx="8691208" cy="1352550"/>
            </a:xfrm>
            <a:custGeom>
              <a:avLst/>
              <a:gdLst>
                <a:gd name="connsiteX0" fmla="*/ 0 w 962025"/>
                <a:gd name="connsiteY0" fmla="*/ 590550 h 590550"/>
                <a:gd name="connsiteX1" fmla="*/ 481013 w 962025"/>
                <a:gd name="connsiteY1" fmla="*/ 0 h 590550"/>
                <a:gd name="connsiteX2" fmla="*/ 962025 w 962025"/>
                <a:gd name="connsiteY2" fmla="*/ 590550 h 590550"/>
                <a:gd name="connsiteX3" fmla="*/ 0 w 962025"/>
                <a:gd name="connsiteY3" fmla="*/ 590550 h 590550"/>
                <a:gd name="connsiteX0" fmla="*/ 0 w 7705725"/>
                <a:gd name="connsiteY0" fmla="*/ 590550 h 2600325"/>
                <a:gd name="connsiteX1" fmla="*/ 481013 w 7705725"/>
                <a:gd name="connsiteY1" fmla="*/ 0 h 2600325"/>
                <a:gd name="connsiteX2" fmla="*/ 7705725 w 7705725"/>
                <a:gd name="connsiteY2" fmla="*/ 2600325 h 2600325"/>
                <a:gd name="connsiteX3" fmla="*/ 0 w 7705725"/>
                <a:gd name="connsiteY3" fmla="*/ 590550 h 2600325"/>
                <a:gd name="connsiteX0" fmla="*/ 366712 w 7224712"/>
                <a:gd name="connsiteY0" fmla="*/ 2600325 h 2600325"/>
                <a:gd name="connsiteX1" fmla="*/ 0 w 7224712"/>
                <a:gd name="connsiteY1" fmla="*/ 0 h 2600325"/>
                <a:gd name="connsiteX2" fmla="*/ 7224712 w 7224712"/>
                <a:gd name="connsiteY2" fmla="*/ 2600325 h 2600325"/>
                <a:gd name="connsiteX3" fmla="*/ 366712 w 7224712"/>
                <a:gd name="connsiteY3" fmla="*/ 2600325 h 2600325"/>
                <a:gd name="connsiteX0" fmla="*/ 0 w 6858000"/>
                <a:gd name="connsiteY0" fmla="*/ 2390775 h 2390775"/>
                <a:gd name="connsiteX1" fmla="*/ 1195388 w 6858000"/>
                <a:gd name="connsiteY1" fmla="*/ 0 h 2390775"/>
                <a:gd name="connsiteX2" fmla="*/ 6858000 w 6858000"/>
                <a:gd name="connsiteY2" fmla="*/ 2390775 h 2390775"/>
                <a:gd name="connsiteX3" fmla="*/ 0 w 6858000"/>
                <a:gd name="connsiteY3" fmla="*/ 2390775 h 2390775"/>
                <a:gd name="connsiteX0" fmla="*/ 0 w 6858000"/>
                <a:gd name="connsiteY0" fmla="*/ 1390650 h 1390650"/>
                <a:gd name="connsiteX1" fmla="*/ 4763 w 6858000"/>
                <a:gd name="connsiteY1" fmla="*/ 0 h 1390650"/>
                <a:gd name="connsiteX2" fmla="*/ 6858000 w 6858000"/>
                <a:gd name="connsiteY2" fmla="*/ 1390650 h 1390650"/>
                <a:gd name="connsiteX3" fmla="*/ 0 w 6858000"/>
                <a:gd name="connsiteY3" fmla="*/ 1390650 h 1390650"/>
                <a:gd name="connsiteX0" fmla="*/ 0 w 8686800"/>
                <a:gd name="connsiteY0" fmla="*/ 1390650 h 1390650"/>
                <a:gd name="connsiteX1" fmla="*/ 4763 w 8686800"/>
                <a:gd name="connsiteY1" fmla="*/ 0 h 1390650"/>
                <a:gd name="connsiteX2" fmla="*/ 8686800 w 8686800"/>
                <a:gd name="connsiteY2" fmla="*/ 1381125 h 1390650"/>
                <a:gd name="connsiteX3" fmla="*/ 0 w 8686800"/>
                <a:gd name="connsiteY3" fmla="*/ 1390650 h 1390650"/>
                <a:gd name="connsiteX0" fmla="*/ 4973 w 8691773"/>
                <a:gd name="connsiteY0" fmla="*/ 1362075 h 1362075"/>
                <a:gd name="connsiteX1" fmla="*/ 211 w 8691773"/>
                <a:gd name="connsiteY1" fmla="*/ 0 h 1362075"/>
                <a:gd name="connsiteX2" fmla="*/ 8691773 w 8691773"/>
                <a:gd name="connsiteY2" fmla="*/ 1352550 h 1362075"/>
                <a:gd name="connsiteX3" fmla="*/ 4973 w 8691773"/>
                <a:gd name="connsiteY3" fmla="*/ 1362075 h 1362075"/>
                <a:gd name="connsiteX0" fmla="*/ 33388 w 8691613"/>
                <a:gd name="connsiteY0" fmla="*/ 1352550 h 1352550"/>
                <a:gd name="connsiteX1" fmla="*/ 51 w 8691613"/>
                <a:gd name="connsiteY1" fmla="*/ 0 h 1352550"/>
                <a:gd name="connsiteX2" fmla="*/ 8691613 w 8691613"/>
                <a:gd name="connsiteY2" fmla="*/ 1352550 h 1352550"/>
                <a:gd name="connsiteX3" fmla="*/ 33388 w 8691613"/>
                <a:gd name="connsiteY3" fmla="*/ 1352550 h 1352550"/>
                <a:gd name="connsiteX0" fmla="*/ 14389 w 8691664"/>
                <a:gd name="connsiteY0" fmla="*/ 1362075 h 1362075"/>
                <a:gd name="connsiteX1" fmla="*/ 102 w 8691664"/>
                <a:gd name="connsiteY1" fmla="*/ 0 h 1362075"/>
                <a:gd name="connsiteX2" fmla="*/ 8691664 w 8691664"/>
                <a:gd name="connsiteY2" fmla="*/ 1352550 h 1362075"/>
                <a:gd name="connsiteX3" fmla="*/ 14389 w 8691664"/>
                <a:gd name="connsiteY3" fmla="*/ 1362075 h 1362075"/>
                <a:gd name="connsiteX0" fmla="*/ 4973 w 8691773"/>
                <a:gd name="connsiteY0" fmla="*/ 1352550 h 1352550"/>
                <a:gd name="connsiteX1" fmla="*/ 211 w 8691773"/>
                <a:gd name="connsiteY1" fmla="*/ 0 h 1352550"/>
                <a:gd name="connsiteX2" fmla="*/ 8691773 w 8691773"/>
                <a:gd name="connsiteY2" fmla="*/ 1352550 h 1352550"/>
                <a:gd name="connsiteX3" fmla="*/ 4973 w 8691773"/>
                <a:gd name="connsiteY3" fmla="*/ 1352550 h 1352550"/>
                <a:gd name="connsiteX0" fmla="*/ 457 w 8692020"/>
                <a:gd name="connsiteY0" fmla="*/ 1352550 h 1352550"/>
                <a:gd name="connsiteX1" fmla="*/ 458 w 8692020"/>
                <a:gd name="connsiteY1" fmla="*/ 0 h 1352550"/>
                <a:gd name="connsiteX2" fmla="*/ 8692020 w 8692020"/>
                <a:gd name="connsiteY2" fmla="*/ 1352550 h 1352550"/>
                <a:gd name="connsiteX3" fmla="*/ 457 w 8692020"/>
                <a:gd name="connsiteY3" fmla="*/ 1352550 h 1352550"/>
              </a:gdLst>
              <a:ahLst/>
              <a:cxnLst>
                <a:cxn ang="0">
                  <a:pos x="connsiteX0" y="connsiteY0"/>
                </a:cxn>
                <a:cxn ang="0">
                  <a:pos x="connsiteX1" y="connsiteY1"/>
                </a:cxn>
                <a:cxn ang="0">
                  <a:pos x="connsiteX2" y="connsiteY2"/>
                </a:cxn>
                <a:cxn ang="0">
                  <a:pos x="connsiteX3" y="connsiteY3"/>
                </a:cxn>
              </a:cxnLst>
              <a:rect l="l" t="t" r="r" b="b"/>
              <a:pathLst>
                <a:path w="8692020" h="1352550">
                  <a:moveTo>
                    <a:pt x="457" y="1352550"/>
                  </a:moveTo>
                  <a:cubicBezTo>
                    <a:pt x="2045" y="889000"/>
                    <a:pt x="-1130" y="463550"/>
                    <a:pt x="458" y="0"/>
                  </a:cubicBezTo>
                  <a:lnTo>
                    <a:pt x="8692020" y="1352550"/>
                  </a:lnTo>
                  <a:lnTo>
                    <a:pt x="457" y="1352550"/>
                  </a:lnTo>
                  <a:close/>
                </a:path>
              </a:pathLst>
            </a:custGeom>
            <a:solidFill>
              <a:srgbClr val="00A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Isosceles Triangle 10"/>
            <p:cNvSpPr/>
            <p:nvPr userDrawn="1"/>
          </p:nvSpPr>
          <p:spPr>
            <a:xfrm>
              <a:off x="2436086" y="4139142"/>
              <a:ext cx="6280276" cy="480483"/>
            </a:xfrm>
            <a:custGeom>
              <a:avLst/>
              <a:gdLst>
                <a:gd name="connsiteX0" fmla="*/ 0 w 6143623"/>
                <a:gd name="connsiteY0" fmla="*/ 1095375 h 1095375"/>
                <a:gd name="connsiteX1" fmla="*/ 3205190 w 6143623"/>
                <a:gd name="connsiteY1" fmla="*/ 0 h 1095375"/>
                <a:gd name="connsiteX2" fmla="*/ 6143623 w 6143623"/>
                <a:gd name="connsiteY2" fmla="*/ 1095375 h 1095375"/>
                <a:gd name="connsiteX3" fmla="*/ 0 w 6143623"/>
                <a:gd name="connsiteY3" fmla="*/ 1095375 h 1095375"/>
                <a:gd name="connsiteX0" fmla="*/ 0 w 6143623"/>
                <a:gd name="connsiteY0" fmla="*/ 381000 h 381000"/>
                <a:gd name="connsiteX1" fmla="*/ 3214715 w 6143623"/>
                <a:gd name="connsiteY1" fmla="*/ 0 h 381000"/>
                <a:gd name="connsiteX2" fmla="*/ 6143623 w 6143623"/>
                <a:gd name="connsiteY2" fmla="*/ 381000 h 381000"/>
                <a:gd name="connsiteX3" fmla="*/ 0 w 6143623"/>
                <a:gd name="connsiteY3" fmla="*/ 381000 h 381000"/>
                <a:gd name="connsiteX0" fmla="*/ 0 w 6143623"/>
                <a:gd name="connsiteY0" fmla="*/ 476250 h 476250"/>
                <a:gd name="connsiteX1" fmla="*/ 3100415 w 6143623"/>
                <a:gd name="connsiteY1" fmla="*/ 0 h 476250"/>
                <a:gd name="connsiteX2" fmla="*/ 6143623 w 6143623"/>
                <a:gd name="connsiteY2" fmla="*/ 476250 h 476250"/>
                <a:gd name="connsiteX3" fmla="*/ 0 w 6143623"/>
                <a:gd name="connsiteY3" fmla="*/ 476250 h 476250"/>
                <a:gd name="connsiteX0" fmla="*/ 0 w 6143623"/>
                <a:gd name="connsiteY0" fmla="*/ 426983 h 426983"/>
                <a:gd name="connsiteX1" fmla="*/ 3019453 w 6143623"/>
                <a:gd name="connsiteY1" fmla="*/ 0 h 426983"/>
                <a:gd name="connsiteX2" fmla="*/ 6143623 w 6143623"/>
                <a:gd name="connsiteY2" fmla="*/ 426983 h 426983"/>
                <a:gd name="connsiteX3" fmla="*/ 0 w 6143623"/>
                <a:gd name="connsiteY3" fmla="*/ 426983 h 426983"/>
                <a:gd name="connsiteX0" fmla="*/ 0 w 6143623"/>
                <a:gd name="connsiteY0" fmla="*/ 473904 h 473904"/>
                <a:gd name="connsiteX1" fmla="*/ 3014690 w 6143623"/>
                <a:gd name="connsiteY1" fmla="*/ 0 h 473904"/>
                <a:gd name="connsiteX2" fmla="*/ 6143623 w 6143623"/>
                <a:gd name="connsiteY2" fmla="*/ 473904 h 473904"/>
                <a:gd name="connsiteX3" fmla="*/ 0 w 6143623"/>
                <a:gd name="connsiteY3" fmla="*/ 473904 h 473904"/>
                <a:gd name="connsiteX0" fmla="*/ 0 w 6279355"/>
                <a:gd name="connsiteY0" fmla="*/ 471558 h 473904"/>
                <a:gd name="connsiteX1" fmla="*/ 3150422 w 6279355"/>
                <a:gd name="connsiteY1" fmla="*/ 0 h 473904"/>
                <a:gd name="connsiteX2" fmla="*/ 6279355 w 6279355"/>
                <a:gd name="connsiteY2" fmla="*/ 473904 h 473904"/>
                <a:gd name="connsiteX3" fmla="*/ 0 w 6279355"/>
                <a:gd name="connsiteY3" fmla="*/ 471558 h 473904"/>
              </a:gdLst>
              <a:ahLst/>
              <a:cxnLst>
                <a:cxn ang="0">
                  <a:pos x="connsiteX0" y="connsiteY0"/>
                </a:cxn>
                <a:cxn ang="0">
                  <a:pos x="connsiteX1" y="connsiteY1"/>
                </a:cxn>
                <a:cxn ang="0">
                  <a:pos x="connsiteX2" y="connsiteY2"/>
                </a:cxn>
                <a:cxn ang="0">
                  <a:pos x="connsiteX3" y="connsiteY3"/>
                </a:cxn>
              </a:cxnLst>
              <a:rect l="l" t="t" r="r" b="b"/>
              <a:pathLst>
                <a:path w="6279355" h="473904">
                  <a:moveTo>
                    <a:pt x="0" y="471558"/>
                  </a:moveTo>
                  <a:lnTo>
                    <a:pt x="3150422" y="0"/>
                  </a:lnTo>
                  <a:lnTo>
                    <a:pt x="6279355" y="473904"/>
                  </a:lnTo>
                  <a:lnTo>
                    <a:pt x="0" y="471558"/>
                  </a:lnTo>
                  <a:close/>
                </a:path>
              </a:pathLst>
            </a:custGeom>
            <a:solidFill>
              <a:srgbClr val="0CC0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pic>
        <p:nvPicPr>
          <p:cNvPr id="8" name="Picture 9"/>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72263" y="269875"/>
            <a:ext cx="1862137"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userDrawn="1"/>
        </p:nvSpPr>
        <p:spPr>
          <a:xfrm>
            <a:off x="5703888" y="4859338"/>
            <a:ext cx="2890837" cy="300037"/>
          </a:xfrm>
          <a:prstGeom prst="rect">
            <a:avLst/>
          </a:prstGeom>
          <a:noFill/>
        </p:spPr>
        <p:txBody>
          <a:bodyPr>
            <a:spAutoFit/>
          </a:bodyPr>
          <a:lstStyle/>
          <a:p>
            <a:pPr algn="ct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sp>
        <p:nvSpPr>
          <p:cNvPr id="2" name="Title 1"/>
          <p:cNvSpPr>
            <a:spLocks noGrp="1"/>
          </p:cNvSpPr>
          <p:nvPr>
            <p:ph type="title"/>
          </p:nvPr>
        </p:nvSpPr>
        <p:spPr>
          <a:xfrm>
            <a:off x="628650" y="1089422"/>
            <a:ext cx="7908131" cy="1246585"/>
          </a:xfrm>
        </p:spPr>
        <p:txBody>
          <a:bodyPr anchor="b">
            <a:normAutofit/>
          </a:bodyPr>
          <a:lstStyle>
            <a:lvl1pPr algn="r">
              <a:defRPr sz="3300" b="1" baseline="0">
                <a:latin typeface="+mn-lt"/>
                <a:cs typeface="Arial" panose="020B0604020202020204"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28651" y="3921919"/>
            <a:ext cx="4128407" cy="767953"/>
          </a:xfrm>
        </p:spPr>
        <p:txBody>
          <a:bodyPr/>
          <a:lstStyle>
            <a:lvl1pPr>
              <a:lnSpc>
                <a:spcPct val="85000"/>
              </a:lnSpc>
              <a:defRPr sz="1500">
                <a:solidFill>
                  <a:schemeClr val="tx1">
                    <a:lumMod val="65000"/>
                    <a:lumOff val="35000"/>
                  </a:schemeClr>
                </a:solidFill>
                <a:latin typeface="+mn-lt"/>
                <a:cs typeface="Arial" panose="020B0604020202020204" pitchFamily="34" charset="0"/>
              </a:defRPr>
            </a:lvl1pPr>
            <a:lvl2pPr>
              <a:defRPr>
                <a:solidFill>
                  <a:schemeClr val="tx1">
                    <a:lumMod val="65000"/>
                    <a:lumOff val="35000"/>
                  </a:schemeClr>
                </a:solidFill>
              </a:defRPr>
            </a:lvl2pPr>
            <a:lvl3pPr>
              <a:defRPr>
                <a:solidFill>
                  <a:schemeClr val="tx1">
                    <a:lumMod val="65000"/>
                    <a:lumOff val="35000"/>
                  </a:schemeClr>
                </a:solidFill>
              </a:defRPr>
            </a:lvl3pPr>
            <a:lvl4pPr>
              <a:defRPr>
                <a:solidFill>
                  <a:schemeClr val="tx1">
                    <a:lumMod val="65000"/>
                    <a:lumOff val="35000"/>
                  </a:schemeClr>
                </a:solidFill>
              </a:defRPr>
            </a:lvl4pPr>
            <a:lvl5pPr>
              <a:defRPr>
                <a:solidFill>
                  <a:schemeClr val="tx1">
                    <a:lumMod val="65000"/>
                    <a:lumOff val="35000"/>
                  </a:schemeClr>
                </a:solidFill>
              </a:defRPr>
            </a:lvl5pPr>
          </a:lstStyle>
          <a:p>
            <a:pPr lvl="0"/>
            <a:r>
              <a:rPr lang="en-US" smtClean="0"/>
              <a:t>Edit Master text styles</a:t>
            </a:r>
          </a:p>
        </p:txBody>
      </p:sp>
    </p:spTree>
    <p:extLst>
      <p:ext uri="{BB962C8B-B14F-4D97-AF65-F5344CB8AC3E}">
        <p14:creationId xmlns:p14="http://schemas.microsoft.com/office/powerpoint/2010/main" val="10043384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list">
    <p:spTree>
      <p:nvGrpSpPr>
        <p:cNvPr id="1" name=""/>
        <p:cNvGrpSpPr/>
        <p:nvPr/>
      </p:nvGrpSpPr>
      <p:grpSpPr>
        <a:xfrm>
          <a:off x="0" y="0"/>
          <a:ext cx="0" cy="0"/>
          <a:chOff x="0" y="0"/>
          <a:chExt cx="0" cy="0"/>
        </a:xfrm>
      </p:grpSpPr>
      <p:grpSp>
        <p:nvGrpSpPr>
          <p:cNvPr id="4" name="Group 5"/>
          <p:cNvGrpSpPr>
            <a:grpSpLocks/>
          </p:cNvGrpSpPr>
          <p:nvPr userDrawn="1"/>
        </p:nvGrpSpPr>
        <p:grpSpPr bwMode="auto">
          <a:xfrm>
            <a:off x="3175" y="4068763"/>
            <a:ext cx="9158288" cy="1128712"/>
            <a:chOff x="-247" y="3114675"/>
            <a:chExt cx="12211296" cy="1504950"/>
          </a:xfrm>
        </p:grpSpPr>
        <p:sp>
          <p:nvSpPr>
            <p:cNvPr id="5" name="Isosceles Triangle 3"/>
            <p:cNvSpPr/>
            <p:nvPr userDrawn="1"/>
          </p:nvSpPr>
          <p:spPr>
            <a:xfrm>
              <a:off x="2438202" y="3114675"/>
              <a:ext cx="9772847" cy="1504950"/>
            </a:xfrm>
            <a:custGeom>
              <a:avLst/>
              <a:gdLst>
                <a:gd name="connsiteX0" fmla="*/ 0 w 2724150"/>
                <a:gd name="connsiteY0" fmla="*/ 657225 h 657225"/>
                <a:gd name="connsiteX1" fmla="*/ 1362075 w 2724150"/>
                <a:gd name="connsiteY1" fmla="*/ 0 h 657225"/>
                <a:gd name="connsiteX2" fmla="*/ 2724150 w 2724150"/>
                <a:gd name="connsiteY2" fmla="*/ 657225 h 657225"/>
                <a:gd name="connsiteX3" fmla="*/ 0 w 2724150"/>
                <a:gd name="connsiteY3" fmla="*/ 657225 h 657225"/>
                <a:gd name="connsiteX0" fmla="*/ 0 w 2971800"/>
                <a:gd name="connsiteY0" fmla="*/ 657225 h 2247900"/>
                <a:gd name="connsiteX1" fmla="*/ 1362075 w 2971800"/>
                <a:gd name="connsiteY1" fmla="*/ 0 h 2247900"/>
                <a:gd name="connsiteX2" fmla="*/ 2971800 w 2971800"/>
                <a:gd name="connsiteY2" fmla="*/ 2247900 h 2247900"/>
                <a:gd name="connsiteX3" fmla="*/ 0 w 2971800"/>
                <a:gd name="connsiteY3" fmla="*/ 657225 h 2247900"/>
                <a:gd name="connsiteX0" fmla="*/ 0 w 2971800"/>
                <a:gd name="connsiteY0" fmla="*/ 0 h 1590675"/>
                <a:gd name="connsiteX1" fmla="*/ 2971800 w 2971800"/>
                <a:gd name="connsiteY1" fmla="*/ 85725 h 1590675"/>
                <a:gd name="connsiteX2" fmla="*/ 2971800 w 2971800"/>
                <a:gd name="connsiteY2" fmla="*/ 1590675 h 1590675"/>
                <a:gd name="connsiteX3" fmla="*/ 0 w 2971800"/>
                <a:gd name="connsiteY3" fmla="*/ 0 h 1590675"/>
                <a:gd name="connsiteX0" fmla="*/ 0 w 9772650"/>
                <a:gd name="connsiteY0" fmla="*/ 1504950 h 1504950"/>
                <a:gd name="connsiteX1" fmla="*/ 9772650 w 9772650"/>
                <a:gd name="connsiteY1" fmla="*/ 0 h 1504950"/>
                <a:gd name="connsiteX2" fmla="*/ 9772650 w 9772650"/>
                <a:gd name="connsiteY2" fmla="*/ 1504950 h 1504950"/>
                <a:gd name="connsiteX3" fmla="*/ 0 w 9772650"/>
                <a:gd name="connsiteY3" fmla="*/ 1504950 h 1504950"/>
              </a:gdLst>
              <a:ahLst/>
              <a:cxnLst>
                <a:cxn ang="0">
                  <a:pos x="connsiteX0" y="connsiteY0"/>
                </a:cxn>
                <a:cxn ang="0">
                  <a:pos x="connsiteX1" y="connsiteY1"/>
                </a:cxn>
                <a:cxn ang="0">
                  <a:pos x="connsiteX2" y="connsiteY2"/>
                </a:cxn>
                <a:cxn ang="0">
                  <a:pos x="connsiteX3" y="connsiteY3"/>
                </a:cxn>
              </a:cxnLst>
              <a:rect l="l" t="t" r="r" b="b"/>
              <a:pathLst>
                <a:path w="9772650" h="1504950">
                  <a:moveTo>
                    <a:pt x="0" y="1504950"/>
                  </a:moveTo>
                  <a:lnTo>
                    <a:pt x="9772650" y="0"/>
                  </a:lnTo>
                  <a:lnTo>
                    <a:pt x="9772650" y="1504950"/>
                  </a:lnTo>
                  <a:lnTo>
                    <a:pt x="0" y="1504950"/>
                  </a:lnTo>
                  <a:close/>
                </a:path>
              </a:pathLst>
            </a:custGeom>
            <a:gradFill>
              <a:gsLst>
                <a:gs pos="100000">
                  <a:srgbClr val="12478C"/>
                </a:gs>
                <a:gs pos="67000">
                  <a:srgbClr val="005DA6"/>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Isosceles Triangle 4"/>
            <p:cNvSpPr/>
            <p:nvPr userDrawn="1"/>
          </p:nvSpPr>
          <p:spPr>
            <a:xfrm>
              <a:off x="-247" y="3267075"/>
              <a:ext cx="8691208" cy="1352550"/>
            </a:xfrm>
            <a:custGeom>
              <a:avLst/>
              <a:gdLst>
                <a:gd name="connsiteX0" fmla="*/ 0 w 962025"/>
                <a:gd name="connsiteY0" fmla="*/ 590550 h 590550"/>
                <a:gd name="connsiteX1" fmla="*/ 481013 w 962025"/>
                <a:gd name="connsiteY1" fmla="*/ 0 h 590550"/>
                <a:gd name="connsiteX2" fmla="*/ 962025 w 962025"/>
                <a:gd name="connsiteY2" fmla="*/ 590550 h 590550"/>
                <a:gd name="connsiteX3" fmla="*/ 0 w 962025"/>
                <a:gd name="connsiteY3" fmla="*/ 590550 h 590550"/>
                <a:gd name="connsiteX0" fmla="*/ 0 w 7705725"/>
                <a:gd name="connsiteY0" fmla="*/ 590550 h 2600325"/>
                <a:gd name="connsiteX1" fmla="*/ 481013 w 7705725"/>
                <a:gd name="connsiteY1" fmla="*/ 0 h 2600325"/>
                <a:gd name="connsiteX2" fmla="*/ 7705725 w 7705725"/>
                <a:gd name="connsiteY2" fmla="*/ 2600325 h 2600325"/>
                <a:gd name="connsiteX3" fmla="*/ 0 w 7705725"/>
                <a:gd name="connsiteY3" fmla="*/ 590550 h 2600325"/>
                <a:gd name="connsiteX0" fmla="*/ 366712 w 7224712"/>
                <a:gd name="connsiteY0" fmla="*/ 2600325 h 2600325"/>
                <a:gd name="connsiteX1" fmla="*/ 0 w 7224712"/>
                <a:gd name="connsiteY1" fmla="*/ 0 h 2600325"/>
                <a:gd name="connsiteX2" fmla="*/ 7224712 w 7224712"/>
                <a:gd name="connsiteY2" fmla="*/ 2600325 h 2600325"/>
                <a:gd name="connsiteX3" fmla="*/ 366712 w 7224712"/>
                <a:gd name="connsiteY3" fmla="*/ 2600325 h 2600325"/>
                <a:gd name="connsiteX0" fmla="*/ 0 w 6858000"/>
                <a:gd name="connsiteY0" fmla="*/ 2390775 h 2390775"/>
                <a:gd name="connsiteX1" fmla="*/ 1195388 w 6858000"/>
                <a:gd name="connsiteY1" fmla="*/ 0 h 2390775"/>
                <a:gd name="connsiteX2" fmla="*/ 6858000 w 6858000"/>
                <a:gd name="connsiteY2" fmla="*/ 2390775 h 2390775"/>
                <a:gd name="connsiteX3" fmla="*/ 0 w 6858000"/>
                <a:gd name="connsiteY3" fmla="*/ 2390775 h 2390775"/>
                <a:gd name="connsiteX0" fmla="*/ 0 w 6858000"/>
                <a:gd name="connsiteY0" fmla="*/ 1390650 h 1390650"/>
                <a:gd name="connsiteX1" fmla="*/ 4763 w 6858000"/>
                <a:gd name="connsiteY1" fmla="*/ 0 h 1390650"/>
                <a:gd name="connsiteX2" fmla="*/ 6858000 w 6858000"/>
                <a:gd name="connsiteY2" fmla="*/ 1390650 h 1390650"/>
                <a:gd name="connsiteX3" fmla="*/ 0 w 6858000"/>
                <a:gd name="connsiteY3" fmla="*/ 1390650 h 1390650"/>
                <a:gd name="connsiteX0" fmla="*/ 0 w 8686800"/>
                <a:gd name="connsiteY0" fmla="*/ 1390650 h 1390650"/>
                <a:gd name="connsiteX1" fmla="*/ 4763 w 8686800"/>
                <a:gd name="connsiteY1" fmla="*/ 0 h 1390650"/>
                <a:gd name="connsiteX2" fmla="*/ 8686800 w 8686800"/>
                <a:gd name="connsiteY2" fmla="*/ 1381125 h 1390650"/>
                <a:gd name="connsiteX3" fmla="*/ 0 w 8686800"/>
                <a:gd name="connsiteY3" fmla="*/ 1390650 h 1390650"/>
                <a:gd name="connsiteX0" fmla="*/ 4973 w 8691773"/>
                <a:gd name="connsiteY0" fmla="*/ 1362075 h 1362075"/>
                <a:gd name="connsiteX1" fmla="*/ 211 w 8691773"/>
                <a:gd name="connsiteY1" fmla="*/ 0 h 1362075"/>
                <a:gd name="connsiteX2" fmla="*/ 8691773 w 8691773"/>
                <a:gd name="connsiteY2" fmla="*/ 1352550 h 1362075"/>
                <a:gd name="connsiteX3" fmla="*/ 4973 w 8691773"/>
                <a:gd name="connsiteY3" fmla="*/ 1362075 h 1362075"/>
                <a:gd name="connsiteX0" fmla="*/ 33388 w 8691613"/>
                <a:gd name="connsiteY0" fmla="*/ 1352550 h 1352550"/>
                <a:gd name="connsiteX1" fmla="*/ 51 w 8691613"/>
                <a:gd name="connsiteY1" fmla="*/ 0 h 1352550"/>
                <a:gd name="connsiteX2" fmla="*/ 8691613 w 8691613"/>
                <a:gd name="connsiteY2" fmla="*/ 1352550 h 1352550"/>
                <a:gd name="connsiteX3" fmla="*/ 33388 w 8691613"/>
                <a:gd name="connsiteY3" fmla="*/ 1352550 h 1352550"/>
                <a:gd name="connsiteX0" fmla="*/ 14389 w 8691664"/>
                <a:gd name="connsiteY0" fmla="*/ 1362075 h 1362075"/>
                <a:gd name="connsiteX1" fmla="*/ 102 w 8691664"/>
                <a:gd name="connsiteY1" fmla="*/ 0 h 1362075"/>
                <a:gd name="connsiteX2" fmla="*/ 8691664 w 8691664"/>
                <a:gd name="connsiteY2" fmla="*/ 1352550 h 1362075"/>
                <a:gd name="connsiteX3" fmla="*/ 14389 w 8691664"/>
                <a:gd name="connsiteY3" fmla="*/ 1362075 h 1362075"/>
                <a:gd name="connsiteX0" fmla="*/ 4973 w 8691773"/>
                <a:gd name="connsiteY0" fmla="*/ 1352550 h 1352550"/>
                <a:gd name="connsiteX1" fmla="*/ 211 w 8691773"/>
                <a:gd name="connsiteY1" fmla="*/ 0 h 1352550"/>
                <a:gd name="connsiteX2" fmla="*/ 8691773 w 8691773"/>
                <a:gd name="connsiteY2" fmla="*/ 1352550 h 1352550"/>
                <a:gd name="connsiteX3" fmla="*/ 4973 w 8691773"/>
                <a:gd name="connsiteY3" fmla="*/ 1352550 h 1352550"/>
                <a:gd name="connsiteX0" fmla="*/ 457 w 8692020"/>
                <a:gd name="connsiteY0" fmla="*/ 1352550 h 1352550"/>
                <a:gd name="connsiteX1" fmla="*/ 458 w 8692020"/>
                <a:gd name="connsiteY1" fmla="*/ 0 h 1352550"/>
                <a:gd name="connsiteX2" fmla="*/ 8692020 w 8692020"/>
                <a:gd name="connsiteY2" fmla="*/ 1352550 h 1352550"/>
                <a:gd name="connsiteX3" fmla="*/ 457 w 8692020"/>
                <a:gd name="connsiteY3" fmla="*/ 1352550 h 1352550"/>
              </a:gdLst>
              <a:ahLst/>
              <a:cxnLst>
                <a:cxn ang="0">
                  <a:pos x="connsiteX0" y="connsiteY0"/>
                </a:cxn>
                <a:cxn ang="0">
                  <a:pos x="connsiteX1" y="connsiteY1"/>
                </a:cxn>
                <a:cxn ang="0">
                  <a:pos x="connsiteX2" y="connsiteY2"/>
                </a:cxn>
                <a:cxn ang="0">
                  <a:pos x="connsiteX3" y="connsiteY3"/>
                </a:cxn>
              </a:cxnLst>
              <a:rect l="l" t="t" r="r" b="b"/>
              <a:pathLst>
                <a:path w="8692020" h="1352550">
                  <a:moveTo>
                    <a:pt x="457" y="1352550"/>
                  </a:moveTo>
                  <a:cubicBezTo>
                    <a:pt x="2045" y="889000"/>
                    <a:pt x="-1130" y="463550"/>
                    <a:pt x="458" y="0"/>
                  </a:cubicBezTo>
                  <a:lnTo>
                    <a:pt x="8692020" y="1352550"/>
                  </a:lnTo>
                  <a:lnTo>
                    <a:pt x="457" y="1352550"/>
                  </a:lnTo>
                  <a:close/>
                </a:path>
              </a:pathLst>
            </a:custGeom>
            <a:solidFill>
              <a:srgbClr val="00A7C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Isosceles Triangle 10"/>
            <p:cNvSpPr/>
            <p:nvPr userDrawn="1"/>
          </p:nvSpPr>
          <p:spPr>
            <a:xfrm>
              <a:off x="2436086" y="4139142"/>
              <a:ext cx="6280276" cy="480483"/>
            </a:xfrm>
            <a:custGeom>
              <a:avLst/>
              <a:gdLst>
                <a:gd name="connsiteX0" fmla="*/ 0 w 6143623"/>
                <a:gd name="connsiteY0" fmla="*/ 1095375 h 1095375"/>
                <a:gd name="connsiteX1" fmla="*/ 3205190 w 6143623"/>
                <a:gd name="connsiteY1" fmla="*/ 0 h 1095375"/>
                <a:gd name="connsiteX2" fmla="*/ 6143623 w 6143623"/>
                <a:gd name="connsiteY2" fmla="*/ 1095375 h 1095375"/>
                <a:gd name="connsiteX3" fmla="*/ 0 w 6143623"/>
                <a:gd name="connsiteY3" fmla="*/ 1095375 h 1095375"/>
                <a:gd name="connsiteX0" fmla="*/ 0 w 6143623"/>
                <a:gd name="connsiteY0" fmla="*/ 381000 h 381000"/>
                <a:gd name="connsiteX1" fmla="*/ 3214715 w 6143623"/>
                <a:gd name="connsiteY1" fmla="*/ 0 h 381000"/>
                <a:gd name="connsiteX2" fmla="*/ 6143623 w 6143623"/>
                <a:gd name="connsiteY2" fmla="*/ 381000 h 381000"/>
                <a:gd name="connsiteX3" fmla="*/ 0 w 6143623"/>
                <a:gd name="connsiteY3" fmla="*/ 381000 h 381000"/>
                <a:gd name="connsiteX0" fmla="*/ 0 w 6143623"/>
                <a:gd name="connsiteY0" fmla="*/ 476250 h 476250"/>
                <a:gd name="connsiteX1" fmla="*/ 3100415 w 6143623"/>
                <a:gd name="connsiteY1" fmla="*/ 0 h 476250"/>
                <a:gd name="connsiteX2" fmla="*/ 6143623 w 6143623"/>
                <a:gd name="connsiteY2" fmla="*/ 476250 h 476250"/>
                <a:gd name="connsiteX3" fmla="*/ 0 w 6143623"/>
                <a:gd name="connsiteY3" fmla="*/ 476250 h 476250"/>
                <a:gd name="connsiteX0" fmla="*/ 0 w 6143623"/>
                <a:gd name="connsiteY0" fmla="*/ 426983 h 426983"/>
                <a:gd name="connsiteX1" fmla="*/ 3019453 w 6143623"/>
                <a:gd name="connsiteY1" fmla="*/ 0 h 426983"/>
                <a:gd name="connsiteX2" fmla="*/ 6143623 w 6143623"/>
                <a:gd name="connsiteY2" fmla="*/ 426983 h 426983"/>
                <a:gd name="connsiteX3" fmla="*/ 0 w 6143623"/>
                <a:gd name="connsiteY3" fmla="*/ 426983 h 426983"/>
                <a:gd name="connsiteX0" fmla="*/ 0 w 6143623"/>
                <a:gd name="connsiteY0" fmla="*/ 473904 h 473904"/>
                <a:gd name="connsiteX1" fmla="*/ 3014690 w 6143623"/>
                <a:gd name="connsiteY1" fmla="*/ 0 h 473904"/>
                <a:gd name="connsiteX2" fmla="*/ 6143623 w 6143623"/>
                <a:gd name="connsiteY2" fmla="*/ 473904 h 473904"/>
                <a:gd name="connsiteX3" fmla="*/ 0 w 6143623"/>
                <a:gd name="connsiteY3" fmla="*/ 473904 h 473904"/>
                <a:gd name="connsiteX0" fmla="*/ 0 w 6279355"/>
                <a:gd name="connsiteY0" fmla="*/ 471558 h 473904"/>
                <a:gd name="connsiteX1" fmla="*/ 3150422 w 6279355"/>
                <a:gd name="connsiteY1" fmla="*/ 0 h 473904"/>
                <a:gd name="connsiteX2" fmla="*/ 6279355 w 6279355"/>
                <a:gd name="connsiteY2" fmla="*/ 473904 h 473904"/>
                <a:gd name="connsiteX3" fmla="*/ 0 w 6279355"/>
                <a:gd name="connsiteY3" fmla="*/ 471558 h 473904"/>
              </a:gdLst>
              <a:ahLst/>
              <a:cxnLst>
                <a:cxn ang="0">
                  <a:pos x="connsiteX0" y="connsiteY0"/>
                </a:cxn>
                <a:cxn ang="0">
                  <a:pos x="connsiteX1" y="connsiteY1"/>
                </a:cxn>
                <a:cxn ang="0">
                  <a:pos x="connsiteX2" y="connsiteY2"/>
                </a:cxn>
                <a:cxn ang="0">
                  <a:pos x="connsiteX3" y="connsiteY3"/>
                </a:cxn>
              </a:cxnLst>
              <a:rect l="l" t="t" r="r" b="b"/>
              <a:pathLst>
                <a:path w="6279355" h="473904">
                  <a:moveTo>
                    <a:pt x="0" y="471558"/>
                  </a:moveTo>
                  <a:lnTo>
                    <a:pt x="3150422" y="0"/>
                  </a:lnTo>
                  <a:lnTo>
                    <a:pt x="6279355" y="473904"/>
                  </a:lnTo>
                  <a:lnTo>
                    <a:pt x="0" y="471558"/>
                  </a:lnTo>
                  <a:close/>
                </a:path>
              </a:pathLst>
            </a:custGeom>
            <a:solidFill>
              <a:srgbClr val="0CC0D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pSp>
      <p:pic>
        <p:nvPicPr>
          <p:cNvPr id="8" name="Picture 9"/>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672263" y="269875"/>
            <a:ext cx="1862137" cy="45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userDrawn="1"/>
        </p:nvSpPr>
        <p:spPr>
          <a:xfrm>
            <a:off x="5703888" y="4859338"/>
            <a:ext cx="2890837" cy="300037"/>
          </a:xfrm>
          <a:prstGeom prst="rect">
            <a:avLst/>
          </a:prstGeom>
          <a:noFill/>
        </p:spPr>
        <p:txBody>
          <a:bodyPr>
            <a:spAutoFit/>
          </a:bodyPr>
          <a:lstStyle/>
          <a:p>
            <a:pPr algn="ct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sp>
        <p:nvSpPr>
          <p:cNvPr id="2" name="Title 1"/>
          <p:cNvSpPr>
            <a:spLocks noGrp="1"/>
          </p:cNvSpPr>
          <p:nvPr>
            <p:ph type="title"/>
          </p:nvPr>
        </p:nvSpPr>
        <p:spPr>
          <a:xfrm>
            <a:off x="628650" y="1089422"/>
            <a:ext cx="7908131" cy="1246585"/>
          </a:xfrm>
        </p:spPr>
        <p:txBody>
          <a:bodyPr anchor="b">
            <a:normAutofit/>
          </a:bodyPr>
          <a:lstStyle>
            <a:lvl1pPr algn="r">
              <a:defRPr sz="3300" b="1" baseline="0">
                <a:latin typeface="+mn-lt"/>
                <a:cs typeface="Arial" panose="020B0604020202020204" pitchFamily="34" charset="0"/>
              </a:defRPr>
            </a:lvl1pPr>
          </a:lstStyle>
          <a:p>
            <a:r>
              <a:rPr lang="en-US" dirty="0" smtClean="0"/>
              <a:t>Click to edit Master title style</a:t>
            </a:r>
            <a:endParaRPr lang="en-US" dirty="0"/>
          </a:p>
        </p:txBody>
      </p:sp>
      <p:sp>
        <p:nvSpPr>
          <p:cNvPr id="10" name="Subtitle 2"/>
          <p:cNvSpPr>
            <a:spLocks noGrp="1"/>
          </p:cNvSpPr>
          <p:nvPr>
            <p:ph type="subTitle" idx="1"/>
          </p:nvPr>
        </p:nvSpPr>
        <p:spPr>
          <a:xfrm>
            <a:off x="628650" y="2813356"/>
            <a:ext cx="6293365" cy="1131079"/>
          </a:xfrm>
          <a:prstGeom prst="rect">
            <a:avLst/>
          </a:prstGeom>
        </p:spPr>
        <p:txBody>
          <a:bodyPr lIns="0" rIns="0" anchor="b">
            <a:spAutoFit/>
          </a:bodyPr>
          <a:lstStyle>
            <a:lvl1pPr marL="0" indent="0" algn="l">
              <a:lnSpc>
                <a:spcPct val="100000"/>
              </a:lnSpc>
              <a:spcBef>
                <a:spcPts val="0"/>
              </a:spcBef>
              <a:spcAft>
                <a:spcPts val="0"/>
              </a:spcAft>
              <a:buNone/>
              <a:defRPr sz="1350" baseline="0">
                <a:solidFill>
                  <a:srgbClr val="000000"/>
                </a:solidFill>
              </a:defRPr>
            </a:lvl1pPr>
            <a:lvl2pPr marL="342900" marR="0" indent="0" algn="l" defTabSz="342900" rtl="0" eaLnBrk="1" fontAlgn="auto" latinLnBrk="0" hangingPunct="1">
              <a:lnSpc>
                <a:spcPct val="100000"/>
              </a:lnSpc>
              <a:spcBef>
                <a:spcPts val="0"/>
              </a:spcBef>
              <a:spcAft>
                <a:spcPts val="0"/>
              </a:spcAft>
              <a:buClr>
                <a:schemeClr val="accent1"/>
              </a:buClr>
              <a:buSzTx/>
              <a:buFont typeface="Arial"/>
              <a:buNone/>
              <a:tabLst/>
              <a:defRPr sz="1350">
                <a:solidFill>
                  <a:srgbClr val="000000"/>
                </a:solidFill>
              </a:defRPr>
            </a:lvl2pPr>
            <a:lvl3pPr marL="685800" indent="0" algn="l">
              <a:lnSpc>
                <a:spcPct val="100000"/>
              </a:lnSpc>
              <a:spcBef>
                <a:spcPts val="0"/>
              </a:spcBef>
              <a:spcAft>
                <a:spcPts val="0"/>
              </a:spcAft>
              <a:buNone/>
              <a:defRPr sz="1350">
                <a:solidFill>
                  <a:srgbClr val="000000"/>
                </a:solidFill>
              </a:defRPr>
            </a:lvl3pPr>
            <a:lvl4pPr marL="1028700" indent="0" algn="l">
              <a:lnSpc>
                <a:spcPct val="100000"/>
              </a:lnSpc>
              <a:spcBef>
                <a:spcPts val="0"/>
              </a:spcBef>
              <a:spcAft>
                <a:spcPts val="0"/>
              </a:spcAft>
              <a:buNone/>
              <a:defRPr sz="1350">
                <a:solidFill>
                  <a:srgbClr val="000000"/>
                </a:solidFill>
              </a:defRPr>
            </a:lvl4pPr>
            <a:lvl5pPr marL="1371600" indent="0" algn="l">
              <a:lnSpc>
                <a:spcPct val="100000"/>
              </a:lnSpc>
              <a:spcBef>
                <a:spcPts val="0"/>
              </a:spcBef>
              <a:spcAft>
                <a:spcPts val="0"/>
              </a:spcAft>
              <a:buNone/>
              <a:defRPr sz="1350">
                <a:solidFill>
                  <a:srgbClr val="000000"/>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pPr lvl="0"/>
            <a:r>
              <a:rPr lang="en-US" smtClean="0"/>
              <a:t>Click to edit Master subtitle style</a:t>
            </a:r>
            <a:endParaRPr lang="en-US" dirty="0"/>
          </a:p>
        </p:txBody>
      </p:sp>
    </p:spTree>
    <p:extLst>
      <p:ext uri="{BB962C8B-B14F-4D97-AF65-F5344CB8AC3E}">
        <p14:creationId xmlns:p14="http://schemas.microsoft.com/office/powerpoint/2010/main" val="14189990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4" name="Rectangle 3"/>
          <p:cNvSpPr/>
          <p:nvPr userDrawn="1"/>
        </p:nvSpPr>
        <p:spPr>
          <a:xfrm>
            <a:off x="0" y="0"/>
            <a:ext cx="9144000" cy="5143500"/>
          </a:xfrm>
          <a:prstGeom prst="rect">
            <a:avLst/>
          </a:prstGeom>
          <a:solidFill>
            <a:srgbClr val="005DA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Isosceles Triangle 5"/>
          <p:cNvSpPr/>
          <p:nvPr userDrawn="1"/>
        </p:nvSpPr>
        <p:spPr>
          <a:xfrm flipV="1">
            <a:off x="-3175" y="0"/>
            <a:ext cx="1566863" cy="5167313"/>
          </a:xfrm>
          <a:custGeom>
            <a:avLst/>
            <a:gdLst>
              <a:gd name="connsiteX0" fmla="*/ 0 w 2084522"/>
              <a:gd name="connsiteY0" fmla="*/ 6943241 h 6943241"/>
              <a:gd name="connsiteX1" fmla="*/ 1042261 w 2084522"/>
              <a:gd name="connsiteY1" fmla="*/ 0 h 6943241"/>
              <a:gd name="connsiteX2" fmla="*/ 2084522 w 2084522"/>
              <a:gd name="connsiteY2" fmla="*/ 6943241 h 6943241"/>
              <a:gd name="connsiteX3" fmla="*/ 0 w 2084522"/>
              <a:gd name="connsiteY3" fmla="*/ 6943241 h 6943241"/>
              <a:gd name="connsiteX0" fmla="*/ 3874 w 2088396"/>
              <a:gd name="connsiteY0" fmla="*/ 6888997 h 6888997"/>
              <a:gd name="connsiteX1" fmla="*/ 0 w 2088396"/>
              <a:gd name="connsiteY1" fmla="*/ 0 h 6888997"/>
              <a:gd name="connsiteX2" fmla="*/ 2088396 w 2088396"/>
              <a:gd name="connsiteY2" fmla="*/ 6888997 h 6888997"/>
              <a:gd name="connsiteX3" fmla="*/ 3874 w 2088396"/>
              <a:gd name="connsiteY3" fmla="*/ 6888997 h 6888997"/>
            </a:gdLst>
            <a:ahLst/>
            <a:cxnLst>
              <a:cxn ang="0">
                <a:pos x="connsiteX0" y="connsiteY0"/>
              </a:cxn>
              <a:cxn ang="0">
                <a:pos x="connsiteX1" y="connsiteY1"/>
              </a:cxn>
              <a:cxn ang="0">
                <a:pos x="connsiteX2" y="connsiteY2"/>
              </a:cxn>
              <a:cxn ang="0">
                <a:pos x="connsiteX3" y="connsiteY3"/>
              </a:cxn>
            </a:cxnLst>
            <a:rect l="l" t="t" r="r" b="b"/>
            <a:pathLst>
              <a:path w="2088396" h="6888997">
                <a:moveTo>
                  <a:pt x="3874" y="6888997"/>
                </a:moveTo>
                <a:cubicBezTo>
                  <a:pt x="2583" y="4592665"/>
                  <a:pt x="1291" y="2296332"/>
                  <a:pt x="0" y="0"/>
                </a:cubicBezTo>
                <a:lnTo>
                  <a:pt x="2088396" y="6888997"/>
                </a:lnTo>
                <a:lnTo>
                  <a:pt x="3874" y="6888997"/>
                </a:lnTo>
                <a:close/>
              </a:path>
            </a:pathLst>
          </a:custGeom>
          <a:solidFill>
            <a:srgbClr val="00A7C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ight Triangle 6"/>
          <p:cNvSpPr/>
          <p:nvPr userDrawn="1"/>
        </p:nvSpPr>
        <p:spPr>
          <a:xfrm>
            <a:off x="0" y="0"/>
            <a:ext cx="1192213" cy="1801813"/>
          </a:xfrm>
          <a:custGeom>
            <a:avLst/>
            <a:gdLst>
              <a:gd name="connsiteX0" fmla="*/ 0 w 1596325"/>
              <a:gd name="connsiteY0" fmla="*/ 1565329 h 1565329"/>
              <a:gd name="connsiteX1" fmla="*/ 0 w 1596325"/>
              <a:gd name="connsiteY1" fmla="*/ 0 h 1565329"/>
              <a:gd name="connsiteX2" fmla="*/ 1596325 w 1596325"/>
              <a:gd name="connsiteY2" fmla="*/ 1565329 h 1565329"/>
              <a:gd name="connsiteX3" fmla="*/ 0 w 1596325"/>
              <a:gd name="connsiteY3" fmla="*/ 1565329 h 1565329"/>
              <a:gd name="connsiteX0" fmla="*/ 7749 w 1596325"/>
              <a:gd name="connsiteY0" fmla="*/ 2402237 h 2402237"/>
              <a:gd name="connsiteX1" fmla="*/ 0 w 1596325"/>
              <a:gd name="connsiteY1" fmla="*/ 0 h 2402237"/>
              <a:gd name="connsiteX2" fmla="*/ 1596325 w 1596325"/>
              <a:gd name="connsiteY2" fmla="*/ 1565329 h 2402237"/>
              <a:gd name="connsiteX3" fmla="*/ 7749 w 1596325"/>
              <a:gd name="connsiteY3" fmla="*/ 2402237 h 2402237"/>
              <a:gd name="connsiteX0" fmla="*/ 7749 w 1588576"/>
              <a:gd name="connsiteY0" fmla="*/ 2402237 h 2402237"/>
              <a:gd name="connsiteX1" fmla="*/ 0 w 1588576"/>
              <a:gd name="connsiteY1" fmla="*/ 0 h 2402237"/>
              <a:gd name="connsiteX2" fmla="*/ 1588576 w 1588576"/>
              <a:gd name="connsiteY2" fmla="*/ 1573078 h 2402237"/>
              <a:gd name="connsiteX3" fmla="*/ 7749 w 1588576"/>
              <a:gd name="connsiteY3" fmla="*/ 2402237 h 2402237"/>
            </a:gdLst>
            <a:ahLst/>
            <a:cxnLst>
              <a:cxn ang="0">
                <a:pos x="connsiteX0" y="connsiteY0"/>
              </a:cxn>
              <a:cxn ang="0">
                <a:pos x="connsiteX1" y="connsiteY1"/>
              </a:cxn>
              <a:cxn ang="0">
                <a:pos x="connsiteX2" y="connsiteY2"/>
              </a:cxn>
              <a:cxn ang="0">
                <a:pos x="connsiteX3" y="connsiteY3"/>
              </a:cxn>
            </a:cxnLst>
            <a:rect l="l" t="t" r="r" b="b"/>
            <a:pathLst>
              <a:path w="1588576" h="2402237">
                <a:moveTo>
                  <a:pt x="7749" y="2402237"/>
                </a:moveTo>
                <a:lnTo>
                  <a:pt x="0" y="0"/>
                </a:lnTo>
                <a:lnTo>
                  <a:pt x="1588576" y="1573078"/>
                </a:lnTo>
                <a:lnTo>
                  <a:pt x="7749" y="2402237"/>
                </a:lnTo>
                <a:close/>
              </a:path>
            </a:pathLst>
          </a:custGeom>
          <a:solidFill>
            <a:srgbClr val="0F4B91">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Isosceles Triangle 4"/>
          <p:cNvSpPr/>
          <p:nvPr userDrawn="1"/>
        </p:nvSpPr>
        <p:spPr>
          <a:xfrm>
            <a:off x="0" y="1179513"/>
            <a:ext cx="1952625" cy="3963987"/>
          </a:xfrm>
          <a:custGeom>
            <a:avLst/>
            <a:gdLst>
              <a:gd name="connsiteX0" fmla="*/ 0 w 2603715"/>
              <a:gd name="connsiteY0" fmla="*/ 6858000 h 6858000"/>
              <a:gd name="connsiteX1" fmla="*/ 1301858 w 2603715"/>
              <a:gd name="connsiteY1" fmla="*/ 0 h 6858000"/>
              <a:gd name="connsiteX2" fmla="*/ 2603715 w 2603715"/>
              <a:gd name="connsiteY2" fmla="*/ 6858000 h 6858000"/>
              <a:gd name="connsiteX3" fmla="*/ 0 w 2603715"/>
              <a:gd name="connsiteY3" fmla="*/ 6858000 h 6858000"/>
              <a:gd name="connsiteX0" fmla="*/ 0 w 2603715"/>
              <a:gd name="connsiteY0" fmla="*/ 5284922 h 5284922"/>
              <a:gd name="connsiteX1" fmla="*/ 1611824 w 2603715"/>
              <a:gd name="connsiteY1" fmla="*/ 0 h 5284922"/>
              <a:gd name="connsiteX2" fmla="*/ 2603715 w 2603715"/>
              <a:gd name="connsiteY2" fmla="*/ 5284922 h 5284922"/>
              <a:gd name="connsiteX3" fmla="*/ 0 w 2603715"/>
              <a:gd name="connsiteY3" fmla="*/ 5284922 h 5284922"/>
            </a:gdLst>
            <a:ahLst/>
            <a:cxnLst>
              <a:cxn ang="0">
                <a:pos x="connsiteX0" y="connsiteY0"/>
              </a:cxn>
              <a:cxn ang="0">
                <a:pos x="connsiteX1" y="connsiteY1"/>
              </a:cxn>
              <a:cxn ang="0">
                <a:pos x="connsiteX2" y="connsiteY2"/>
              </a:cxn>
              <a:cxn ang="0">
                <a:pos x="connsiteX3" y="connsiteY3"/>
              </a:cxn>
            </a:cxnLst>
            <a:rect l="l" t="t" r="r" b="b"/>
            <a:pathLst>
              <a:path w="2603715" h="5284922">
                <a:moveTo>
                  <a:pt x="0" y="5284922"/>
                </a:moveTo>
                <a:lnTo>
                  <a:pt x="1611824" y="0"/>
                </a:lnTo>
                <a:lnTo>
                  <a:pt x="2603715" y="5284922"/>
                </a:lnTo>
                <a:lnTo>
                  <a:pt x="0" y="5284922"/>
                </a:lnTo>
                <a:close/>
              </a:path>
            </a:pathLst>
          </a:custGeom>
          <a:gradFill>
            <a:gsLst>
              <a:gs pos="60000">
                <a:srgbClr val="0F4B91"/>
              </a:gs>
              <a:gs pos="100000">
                <a:srgbClr val="282B6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ight Triangle 7"/>
          <p:cNvSpPr/>
          <p:nvPr userDrawn="1"/>
        </p:nvSpPr>
        <p:spPr>
          <a:xfrm>
            <a:off x="-3175" y="2935288"/>
            <a:ext cx="2816225" cy="2208212"/>
          </a:xfrm>
          <a:prstGeom prst="rtTriangl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userDrawn="1"/>
        </p:nvSpPr>
        <p:spPr>
          <a:xfrm>
            <a:off x="-3175" y="0"/>
            <a:ext cx="9147175" cy="1922463"/>
          </a:xfrm>
          <a:prstGeom prst="rect">
            <a:avLst/>
          </a:prstGeom>
          <a:gradFill>
            <a:gsLst>
              <a:gs pos="0">
                <a:srgbClr val="0F4B91"/>
              </a:gs>
              <a:gs pos="100000">
                <a:srgbClr val="0F4B91">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10" name="TextBox 9"/>
          <p:cNvSpPr txBox="1"/>
          <p:nvPr userDrawn="1"/>
        </p:nvSpPr>
        <p:spPr>
          <a:xfrm>
            <a:off x="5899150" y="4859338"/>
            <a:ext cx="2840038" cy="300037"/>
          </a:xfrm>
          <a:prstGeom prst="rect">
            <a:avLst/>
          </a:prstGeom>
          <a:noFill/>
        </p:spPr>
        <p:txBody>
          <a:bodyPr>
            <a:spAutoFit/>
          </a:bodyPr>
          <a:lstStyle/>
          <a:p>
            <a:pP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sp>
        <p:nvSpPr>
          <p:cNvPr id="3" name="Subtitle 2"/>
          <p:cNvSpPr>
            <a:spLocks noGrp="1"/>
          </p:cNvSpPr>
          <p:nvPr>
            <p:ph type="subTitle" idx="1"/>
          </p:nvPr>
        </p:nvSpPr>
        <p:spPr>
          <a:xfrm>
            <a:off x="629842" y="2701528"/>
            <a:ext cx="7884317" cy="1241822"/>
          </a:xfrm>
        </p:spPr>
        <p:txBody>
          <a:bodyPr/>
          <a:lstStyle>
            <a:lvl1pPr marL="0" indent="0" algn="ctr">
              <a:buNone/>
              <a:defRPr sz="1950" baseline="0">
                <a:solidFill>
                  <a:schemeClr val="bg1"/>
                </a:solidFill>
                <a:latin typeface="+mn-lt"/>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2" name="Title 1"/>
          <p:cNvSpPr>
            <a:spLocks noGrp="1"/>
          </p:cNvSpPr>
          <p:nvPr>
            <p:ph type="ctrTitle"/>
          </p:nvPr>
        </p:nvSpPr>
        <p:spPr>
          <a:xfrm>
            <a:off x="629841" y="841772"/>
            <a:ext cx="7884318" cy="1790700"/>
          </a:xfrm>
        </p:spPr>
        <p:txBody>
          <a:bodyPr anchor="b">
            <a:normAutofit/>
          </a:bodyPr>
          <a:lstStyle>
            <a:lvl1pPr algn="ctr">
              <a:defRPr sz="3225" b="1">
                <a:solidFill>
                  <a:schemeClr val="bg1"/>
                </a:solidFill>
                <a:latin typeface="+mj-lt"/>
                <a:cs typeface="Arial" panose="020B06040202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24289470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Section Header, numbered">
    <p:spTree>
      <p:nvGrpSpPr>
        <p:cNvPr id="1" name=""/>
        <p:cNvGrpSpPr/>
        <p:nvPr/>
      </p:nvGrpSpPr>
      <p:grpSpPr>
        <a:xfrm>
          <a:off x="0" y="0"/>
          <a:ext cx="0" cy="0"/>
          <a:chOff x="0" y="0"/>
          <a:chExt cx="0" cy="0"/>
        </a:xfrm>
      </p:grpSpPr>
      <p:sp>
        <p:nvSpPr>
          <p:cNvPr id="4" name="Rectangle 3"/>
          <p:cNvSpPr/>
          <p:nvPr userDrawn="1"/>
        </p:nvSpPr>
        <p:spPr>
          <a:xfrm>
            <a:off x="0" y="0"/>
            <a:ext cx="9144000" cy="5143500"/>
          </a:xfrm>
          <a:prstGeom prst="rect">
            <a:avLst/>
          </a:prstGeom>
          <a:solidFill>
            <a:srgbClr val="005DA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 name="Isosceles Triangle 5"/>
          <p:cNvSpPr/>
          <p:nvPr userDrawn="1"/>
        </p:nvSpPr>
        <p:spPr>
          <a:xfrm flipV="1">
            <a:off x="-3175" y="0"/>
            <a:ext cx="1566863" cy="5167313"/>
          </a:xfrm>
          <a:custGeom>
            <a:avLst/>
            <a:gdLst>
              <a:gd name="connsiteX0" fmla="*/ 0 w 2084522"/>
              <a:gd name="connsiteY0" fmla="*/ 6943241 h 6943241"/>
              <a:gd name="connsiteX1" fmla="*/ 1042261 w 2084522"/>
              <a:gd name="connsiteY1" fmla="*/ 0 h 6943241"/>
              <a:gd name="connsiteX2" fmla="*/ 2084522 w 2084522"/>
              <a:gd name="connsiteY2" fmla="*/ 6943241 h 6943241"/>
              <a:gd name="connsiteX3" fmla="*/ 0 w 2084522"/>
              <a:gd name="connsiteY3" fmla="*/ 6943241 h 6943241"/>
              <a:gd name="connsiteX0" fmla="*/ 3874 w 2088396"/>
              <a:gd name="connsiteY0" fmla="*/ 6888997 h 6888997"/>
              <a:gd name="connsiteX1" fmla="*/ 0 w 2088396"/>
              <a:gd name="connsiteY1" fmla="*/ 0 h 6888997"/>
              <a:gd name="connsiteX2" fmla="*/ 2088396 w 2088396"/>
              <a:gd name="connsiteY2" fmla="*/ 6888997 h 6888997"/>
              <a:gd name="connsiteX3" fmla="*/ 3874 w 2088396"/>
              <a:gd name="connsiteY3" fmla="*/ 6888997 h 6888997"/>
            </a:gdLst>
            <a:ahLst/>
            <a:cxnLst>
              <a:cxn ang="0">
                <a:pos x="connsiteX0" y="connsiteY0"/>
              </a:cxn>
              <a:cxn ang="0">
                <a:pos x="connsiteX1" y="connsiteY1"/>
              </a:cxn>
              <a:cxn ang="0">
                <a:pos x="connsiteX2" y="connsiteY2"/>
              </a:cxn>
              <a:cxn ang="0">
                <a:pos x="connsiteX3" y="connsiteY3"/>
              </a:cxn>
            </a:cxnLst>
            <a:rect l="l" t="t" r="r" b="b"/>
            <a:pathLst>
              <a:path w="2088396" h="6888997">
                <a:moveTo>
                  <a:pt x="3874" y="6888997"/>
                </a:moveTo>
                <a:cubicBezTo>
                  <a:pt x="2583" y="4592665"/>
                  <a:pt x="1291" y="2296332"/>
                  <a:pt x="0" y="0"/>
                </a:cubicBezTo>
                <a:lnTo>
                  <a:pt x="2088396" y="6888997"/>
                </a:lnTo>
                <a:lnTo>
                  <a:pt x="3874" y="6888997"/>
                </a:lnTo>
                <a:close/>
              </a:path>
            </a:pathLst>
          </a:custGeom>
          <a:solidFill>
            <a:srgbClr val="00A7CF">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6" name="Right Triangle 6"/>
          <p:cNvSpPr/>
          <p:nvPr userDrawn="1"/>
        </p:nvSpPr>
        <p:spPr>
          <a:xfrm>
            <a:off x="0" y="0"/>
            <a:ext cx="1192213" cy="1801813"/>
          </a:xfrm>
          <a:custGeom>
            <a:avLst/>
            <a:gdLst>
              <a:gd name="connsiteX0" fmla="*/ 0 w 1596325"/>
              <a:gd name="connsiteY0" fmla="*/ 1565329 h 1565329"/>
              <a:gd name="connsiteX1" fmla="*/ 0 w 1596325"/>
              <a:gd name="connsiteY1" fmla="*/ 0 h 1565329"/>
              <a:gd name="connsiteX2" fmla="*/ 1596325 w 1596325"/>
              <a:gd name="connsiteY2" fmla="*/ 1565329 h 1565329"/>
              <a:gd name="connsiteX3" fmla="*/ 0 w 1596325"/>
              <a:gd name="connsiteY3" fmla="*/ 1565329 h 1565329"/>
              <a:gd name="connsiteX0" fmla="*/ 7749 w 1596325"/>
              <a:gd name="connsiteY0" fmla="*/ 2402237 h 2402237"/>
              <a:gd name="connsiteX1" fmla="*/ 0 w 1596325"/>
              <a:gd name="connsiteY1" fmla="*/ 0 h 2402237"/>
              <a:gd name="connsiteX2" fmla="*/ 1596325 w 1596325"/>
              <a:gd name="connsiteY2" fmla="*/ 1565329 h 2402237"/>
              <a:gd name="connsiteX3" fmla="*/ 7749 w 1596325"/>
              <a:gd name="connsiteY3" fmla="*/ 2402237 h 2402237"/>
              <a:gd name="connsiteX0" fmla="*/ 7749 w 1588576"/>
              <a:gd name="connsiteY0" fmla="*/ 2402237 h 2402237"/>
              <a:gd name="connsiteX1" fmla="*/ 0 w 1588576"/>
              <a:gd name="connsiteY1" fmla="*/ 0 h 2402237"/>
              <a:gd name="connsiteX2" fmla="*/ 1588576 w 1588576"/>
              <a:gd name="connsiteY2" fmla="*/ 1573078 h 2402237"/>
              <a:gd name="connsiteX3" fmla="*/ 7749 w 1588576"/>
              <a:gd name="connsiteY3" fmla="*/ 2402237 h 2402237"/>
            </a:gdLst>
            <a:ahLst/>
            <a:cxnLst>
              <a:cxn ang="0">
                <a:pos x="connsiteX0" y="connsiteY0"/>
              </a:cxn>
              <a:cxn ang="0">
                <a:pos x="connsiteX1" y="connsiteY1"/>
              </a:cxn>
              <a:cxn ang="0">
                <a:pos x="connsiteX2" y="connsiteY2"/>
              </a:cxn>
              <a:cxn ang="0">
                <a:pos x="connsiteX3" y="connsiteY3"/>
              </a:cxn>
            </a:cxnLst>
            <a:rect l="l" t="t" r="r" b="b"/>
            <a:pathLst>
              <a:path w="1588576" h="2402237">
                <a:moveTo>
                  <a:pt x="7749" y="2402237"/>
                </a:moveTo>
                <a:lnTo>
                  <a:pt x="0" y="0"/>
                </a:lnTo>
                <a:lnTo>
                  <a:pt x="1588576" y="1573078"/>
                </a:lnTo>
                <a:lnTo>
                  <a:pt x="7749" y="2402237"/>
                </a:lnTo>
                <a:close/>
              </a:path>
            </a:pathLst>
          </a:custGeom>
          <a:solidFill>
            <a:srgbClr val="0F4B91">
              <a:alpha val="3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 name="Isosceles Triangle 4"/>
          <p:cNvSpPr/>
          <p:nvPr userDrawn="1"/>
        </p:nvSpPr>
        <p:spPr>
          <a:xfrm>
            <a:off x="0" y="1179513"/>
            <a:ext cx="1952625" cy="3963987"/>
          </a:xfrm>
          <a:custGeom>
            <a:avLst/>
            <a:gdLst>
              <a:gd name="connsiteX0" fmla="*/ 0 w 2603715"/>
              <a:gd name="connsiteY0" fmla="*/ 6858000 h 6858000"/>
              <a:gd name="connsiteX1" fmla="*/ 1301858 w 2603715"/>
              <a:gd name="connsiteY1" fmla="*/ 0 h 6858000"/>
              <a:gd name="connsiteX2" fmla="*/ 2603715 w 2603715"/>
              <a:gd name="connsiteY2" fmla="*/ 6858000 h 6858000"/>
              <a:gd name="connsiteX3" fmla="*/ 0 w 2603715"/>
              <a:gd name="connsiteY3" fmla="*/ 6858000 h 6858000"/>
              <a:gd name="connsiteX0" fmla="*/ 0 w 2603715"/>
              <a:gd name="connsiteY0" fmla="*/ 5284922 h 5284922"/>
              <a:gd name="connsiteX1" fmla="*/ 1611824 w 2603715"/>
              <a:gd name="connsiteY1" fmla="*/ 0 h 5284922"/>
              <a:gd name="connsiteX2" fmla="*/ 2603715 w 2603715"/>
              <a:gd name="connsiteY2" fmla="*/ 5284922 h 5284922"/>
              <a:gd name="connsiteX3" fmla="*/ 0 w 2603715"/>
              <a:gd name="connsiteY3" fmla="*/ 5284922 h 5284922"/>
            </a:gdLst>
            <a:ahLst/>
            <a:cxnLst>
              <a:cxn ang="0">
                <a:pos x="connsiteX0" y="connsiteY0"/>
              </a:cxn>
              <a:cxn ang="0">
                <a:pos x="connsiteX1" y="connsiteY1"/>
              </a:cxn>
              <a:cxn ang="0">
                <a:pos x="connsiteX2" y="connsiteY2"/>
              </a:cxn>
              <a:cxn ang="0">
                <a:pos x="connsiteX3" y="connsiteY3"/>
              </a:cxn>
            </a:cxnLst>
            <a:rect l="l" t="t" r="r" b="b"/>
            <a:pathLst>
              <a:path w="2603715" h="5284922">
                <a:moveTo>
                  <a:pt x="0" y="5284922"/>
                </a:moveTo>
                <a:lnTo>
                  <a:pt x="1611824" y="0"/>
                </a:lnTo>
                <a:lnTo>
                  <a:pt x="2603715" y="5284922"/>
                </a:lnTo>
                <a:lnTo>
                  <a:pt x="0" y="5284922"/>
                </a:lnTo>
                <a:close/>
              </a:path>
            </a:pathLst>
          </a:custGeom>
          <a:gradFill>
            <a:gsLst>
              <a:gs pos="60000">
                <a:srgbClr val="0F4B91"/>
              </a:gs>
              <a:gs pos="100000">
                <a:srgbClr val="282B6B"/>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 name="Right Triangle 7"/>
          <p:cNvSpPr/>
          <p:nvPr userDrawn="1"/>
        </p:nvSpPr>
        <p:spPr>
          <a:xfrm>
            <a:off x="-3175" y="2935288"/>
            <a:ext cx="2816225" cy="2208212"/>
          </a:xfrm>
          <a:prstGeom prst="rtTriangle">
            <a:avLst/>
          </a:prstGeom>
          <a:solidFill>
            <a:schemeClr val="accent1">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 name="Rectangle 8"/>
          <p:cNvSpPr/>
          <p:nvPr userDrawn="1"/>
        </p:nvSpPr>
        <p:spPr>
          <a:xfrm>
            <a:off x="-3175" y="0"/>
            <a:ext cx="9147175" cy="1922463"/>
          </a:xfrm>
          <a:prstGeom prst="rect">
            <a:avLst/>
          </a:prstGeom>
          <a:gradFill>
            <a:gsLst>
              <a:gs pos="0">
                <a:srgbClr val="0F4B91"/>
              </a:gs>
              <a:gs pos="100000">
                <a:srgbClr val="0F4B91">
                  <a:alpha val="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10" name="Straight Connector 9"/>
          <p:cNvCxnSpPr/>
          <p:nvPr userDrawn="1"/>
        </p:nvCxnSpPr>
        <p:spPr>
          <a:xfrm>
            <a:off x="1952625" y="2106613"/>
            <a:ext cx="0" cy="107315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TextBox 10"/>
          <p:cNvSpPr txBox="1"/>
          <p:nvPr userDrawn="1"/>
        </p:nvSpPr>
        <p:spPr>
          <a:xfrm>
            <a:off x="5899150" y="4859338"/>
            <a:ext cx="2840038" cy="300037"/>
          </a:xfrm>
          <a:prstGeom prst="rect">
            <a:avLst/>
          </a:prstGeom>
          <a:noFill/>
        </p:spPr>
        <p:txBody>
          <a:bodyPr>
            <a:spAutoFit/>
          </a:bodyPr>
          <a:lstStyle/>
          <a:p>
            <a:pP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sp>
        <p:nvSpPr>
          <p:cNvPr id="3" name="Subtitle 2"/>
          <p:cNvSpPr>
            <a:spLocks noGrp="1"/>
          </p:cNvSpPr>
          <p:nvPr>
            <p:ph type="subTitle" idx="1"/>
          </p:nvPr>
        </p:nvSpPr>
        <p:spPr>
          <a:xfrm>
            <a:off x="1156925" y="2279974"/>
            <a:ext cx="675690" cy="677465"/>
          </a:xfrm>
        </p:spPr>
        <p:txBody>
          <a:bodyPr/>
          <a:lstStyle>
            <a:lvl1pPr marL="0" indent="0" algn="r">
              <a:buNone/>
              <a:defRPr sz="4050">
                <a:solidFill>
                  <a:schemeClr val="bg1"/>
                </a:solidFill>
                <a:latin typeface="+mn-lt"/>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2" name="Title 1"/>
          <p:cNvSpPr>
            <a:spLocks noGrp="1"/>
          </p:cNvSpPr>
          <p:nvPr>
            <p:ph type="ctrTitle"/>
          </p:nvPr>
        </p:nvSpPr>
        <p:spPr>
          <a:xfrm>
            <a:off x="2028826" y="2319163"/>
            <a:ext cx="5864171" cy="489347"/>
          </a:xfrm>
        </p:spPr>
        <p:txBody>
          <a:bodyPr anchor="b">
            <a:normAutofit/>
          </a:bodyPr>
          <a:lstStyle>
            <a:lvl1pPr algn="l">
              <a:defRPr sz="2700" b="1">
                <a:solidFill>
                  <a:schemeClr val="bg1"/>
                </a:solidFill>
                <a:latin typeface="+mj-lt"/>
                <a:cs typeface="Arial" panose="020B0604020202020204"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36092567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13230060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5343336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885825"/>
            <a:ext cx="3857625" cy="185737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Content Placeholder 2"/>
          <p:cNvSpPr>
            <a:spLocks noGrp="1"/>
          </p:cNvSpPr>
          <p:nvPr>
            <p:ph idx="13"/>
          </p:nvPr>
        </p:nvSpPr>
        <p:spPr>
          <a:xfrm>
            <a:off x="4672012" y="885825"/>
            <a:ext cx="3843338" cy="18573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413887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217922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ight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Content Placeholder 2"/>
          <p:cNvSpPr>
            <a:spLocks noGrp="1"/>
          </p:cNvSpPr>
          <p:nvPr>
            <p:ph idx="13"/>
          </p:nvPr>
        </p:nvSpPr>
        <p:spPr>
          <a:xfrm>
            <a:off x="4672012" y="885825"/>
            <a:ext cx="3843338" cy="18573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30506879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Left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28650" y="885825"/>
            <a:ext cx="3857625" cy="185737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41130476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horizont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885825"/>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5" name="Content Placeholder 2"/>
          <p:cNvSpPr>
            <a:spLocks noGrp="1"/>
          </p:cNvSpPr>
          <p:nvPr>
            <p:ph idx="13"/>
          </p:nvPr>
        </p:nvSpPr>
        <p:spPr>
          <a:xfrm>
            <a:off x="628650" y="2757488"/>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1026075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ottom Content, horizont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Content Placeholder 2"/>
          <p:cNvSpPr>
            <a:spLocks noGrp="1"/>
          </p:cNvSpPr>
          <p:nvPr>
            <p:ph idx="13"/>
          </p:nvPr>
        </p:nvSpPr>
        <p:spPr>
          <a:xfrm>
            <a:off x="628650" y="2757488"/>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82148192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 Content, 2 top">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Content Placeholder 2"/>
          <p:cNvSpPr>
            <a:spLocks noGrp="1"/>
          </p:cNvSpPr>
          <p:nvPr>
            <p:ph idx="13"/>
          </p:nvPr>
        </p:nvSpPr>
        <p:spPr>
          <a:xfrm>
            <a:off x="628650" y="2757488"/>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Content Placeholder 2"/>
          <p:cNvSpPr>
            <a:spLocks noGrp="1"/>
          </p:cNvSpPr>
          <p:nvPr>
            <p:ph idx="1"/>
          </p:nvPr>
        </p:nvSpPr>
        <p:spPr>
          <a:xfrm>
            <a:off x="628650" y="895092"/>
            <a:ext cx="3857625" cy="16001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Content Placeholder 2"/>
          <p:cNvSpPr>
            <a:spLocks noGrp="1"/>
          </p:cNvSpPr>
          <p:nvPr>
            <p:ph idx="14"/>
          </p:nvPr>
        </p:nvSpPr>
        <p:spPr>
          <a:xfrm>
            <a:off x="4672012" y="895091"/>
            <a:ext cx="3843338" cy="16001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3492696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 Content, 2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5" name="Content Placeholder 2"/>
          <p:cNvSpPr>
            <a:spLocks noGrp="1"/>
          </p:cNvSpPr>
          <p:nvPr>
            <p:ph idx="13"/>
          </p:nvPr>
        </p:nvSpPr>
        <p:spPr>
          <a:xfrm>
            <a:off x="628650" y="885825"/>
            <a:ext cx="7886700" cy="13573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7" name="Content Placeholder 2"/>
          <p:cNvSpPr>
            <a:spLocks noGrp="1"/>
          </p:cNvSpPr>
          <p:nvPr>
            <p:ph idx="1"/>
          </p:nvPr>
        </p:nvSpPr>
        <p:spPr>
          <a:xfrm>
            <a:off x="628650" y="2771776"/>
            <a:ext cx="3857625" cy="16001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8" name="Content Placeholder 2"/>
          <p:cNvSpPr>
            <a:spLocks noGrp="1"/>
          </p:cNvSpPr>
          <p:nvPr>
            <p:ph idx="14"/>
          </p:nvPr>
        </p:nvSpPr>
        <p:spPr>
          <a:xfrm>
            <a:off x="4672012" y="2771775"/>
            <a:ext cx="3843338" cy="160019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5974831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3 Content, 2 bottom">
    <p:spTree>
      <p:nvGrpSpPr>
        <p:cNvPr id="1" name=""/>
        <p:cNvGrpSpPr/>
        <p:nvPr/>
      </p:nvGrpSpPr>
      <p:grpSpPr>
        <a:xfrm>
          <a:off x="0" y="0"/>
          <a:ext cx="0" cy="0"/>
          <a:chOff x="0" y="0"/>
          <a:chExt cx="0" cy="0"/>
        </a:xfrm>
      </p:grpSpPr>
      <p:sp>
        <p:nvSpPr>
          <p:cNvPr id="2" name="Title 1"/>
          <p:cNvSpPr>
            <a:spLocks noGrp="1"/>
          </p:cNvSpPr>
          <p:nvPr>
            <p:ph type="title"/>
          </p:nvPr>
        </p:nvSpPr>
        <p:spPr>
          <a:xfrm>
            <a:off x="628650" y="285750"/>
            <a:ext cx="7886700" cy="514350"/>
          </a:xfrm>
        </p:spPr>
        <p:txBody>
          <a:bodyPr/>
          <a:lstStyle/>
          <a:p>
            <a:r>
              <a:rPr lang="en-US" dirty="0" smtClean="0"/>
              <a:t>Click to edit Master title style</a:t>
            </a:r>
            <a:endParaRPr lang="en-US" dirty="0"/>
          </a:p>
        </p:txBody>
      </p:sp>
      <p:sp>
        <p:nvSpPr>
          <p:cNvPr id="10" name="Text Placeholder 3"/>
          <p:cNvSpPr>
            <a:spLocks noGrp="1"/>
          </p:cNvSpPr>
          <p:nvPr>
            <p:ph type="body" sz="quarter" idx="10"/>
          </p:nvPr>
        </p:nvSpPr>
        <p:spPr>
          <a:xfrm>
            <a:off x="628651" y="885825"/>
            <a:ext cx="2553215" cy="893321"/>
          </a:xfrm>
        </p:spPr>
        <p:txBody>
          <a:bodyPr/>
          <a:lstStyle>
            <a:lvl1pPr marL="125016" indent="-125016">
              <a:lnSpc>
                <a:spcPct val="80000"/>
              </a:lnSpc>
              <a:spcAft>
                <a:spcPts val="450"/>
              </a:spcAft>
              <a:defRPr sz="1350"/>
            </a:lvl1pPr>
            <a:lvl2pPr marL="467916" indent="-176213">
              <a:lnSpc>
                <a:spcPct val="80000"/>
              </a:lnSpc>
              <a:spcAft>
                <a:spcPts val="450"/>
              </a:spcAft>
              <a:defRPr sz="1200"/>
            </a:lvl2pPr>
            <a:lvl3pPr marL="764381" indent="-171450">
              <a:lnSpc>
                <a:spcPct val="80000"/>
              </a:lnSpc>
              <a:spcAft>
                <a:spcPts val="450"/>
              </a:spcAft>
              <a:defRPr sz="1050"/>
            </a:lvl3pPr>
            <a:lvl4pPr marL="1107281" indent="-171450">
              <a:lnSpc>
                <a:spcPct val="80000"/>
              </a:lnSpc>
              <a:spcAft>
                <a:spcPts val="450"/>
              </a:spcAft>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6" name="Text Placeholder 3"/>
          <p:cNvSpPr>
            <a:spLocks noGrp="1"/>
          </p:cNvSpPr>
          <p:nvPr>
            <p:ph type="body" sz="quarter" idx="11"/>
          </p:nvPr>
        </p:nvSpPr>
        <p:spPr>
          <a:xfrm>
            <a:off x="3295393" y="885825"/>
            <a:ext cx="2553215" cy="893321"/>
          </a:xfrm>
        </p:spPr>
        <p:txBody>
          <a:bodyPr/>
          <a:lstStyle>
            <a:lvl1pPr marL="125016" indent="-125016">
              <a:lnSpc>
                <a:spcPct val="80000"/>
              </a:lnSpc>
              <a:spcAft>
                <a:spcPts val="450"/>
              </a:spcAft>
              <a:defRPr sz="1350"/>
            </a:lvl1pPr>
            <a:lvl2pPr marL="467916" indent="-176213">
              <a:lnSpc>
                <a:spcPct val="80000"/>
              </a:lnSpc>
              <a:spcAft>
                <a:spcPts val="450"/>
              </a:spcAft>
              <a:defRPr sz="1200"/>
            </a:lvl2pPr>
            <a:lvl3pPr marL="764381" indent="-171450">
              <a:lnSpc>
                <a:spcPct val="80000"/>
              </a:lnSpc>
              <a:spcAft>
                <a:spcPts val="450"/>
              </a:spcAft>
              <a:defRPr sz="1050"/>
            </a:lvl3pPr>
            <a:lvl4pPr marL="1107281" indent="-171450">
              <a:lnSpc>
                <a:spcPct val="80000"/>
              </a:lnSpc>
              <a:spcAft>
                <a:spcPts val="450"/>
              </a:spcAft>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7" name="Text Placeholder 3"/>
          <p:cNvSpPr>
            <a:spLocks noGrp="1"/>
          </p:cNvSpPr>
          <p:nvPr>
            <p:ph type="body" sz="quarter" idx="12"/>
          </p:nvPr>
        </p:nvSpPr>
        <p:spPr>
          <a:xfrm>
            <a:off x="5962135" y="885825"/>
            <a:ext cx="2553215" cy="893321"/>
          </a:xfrm>
        </p:spPr>
        <p:txBody>
          <a:bodyPr/>
          <a:lstStyle>
            <a:lvl1pPr marL="125016" indent="-125016">
              <a:lnSpc>
                <a:spcPct val="80000"/>
              </a:lnSpc>
              <a:spcAft>
                <a:spcPts val="450"/>
              </a:spcAft>
              <a:defRPr sz="1350"/>
            </a:lvl1pPr>
            <a:lvl2pPr marL="467916" indent="-176213">
              <a:lnSpc>
                <a:spcPct val="80000"/>
              </a:lnSpc>
              <a:spcAft>
                <a:spcPts val="450"/>
              </a:spcAft>
              <a:defRPr sz="1200"/>
            </a:lvl2pPr>
            <a:lvl3pPr marL="764381" indent="-171450">
              <a:lnSpc>
                <a:spcPct val="80000"/>
              </a:lnSpc>
              <a:spcAft>
                <a:spcPts val="450"/>
              </a:spcAft>
              <a:defRPr sz="1050"/>
            </a:lvl3pPr>
            <a:lvl4pPr marL="1107281" indent="-171450">
              <a:lnSpc>
                <a:spcPct val="80000"/>
              </a:lnSpc>
              <a:spcAft>
                <a:spcPts val="450"/>
              </a:spcAft>
              <a:defRPr sz="900"/>
            </a:lvl4pPr>
            <a:lvl5pPr>
              <a:defRPr sz="9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1960019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Map and Key">
    <p:spTree>
      <p:nvGrpSpPr>
        <p:cNvPr id="1" name=""/>
        <p:cNvGrpSpPr/>
        <p:nvPr/>
      </p:nvGrpSpPr>
      <p:grpSpPr>
        <a:xfrm>
          <a:off x="0" y="0"/>
          <a:ext cx="0" cy="0"/>
          <a:chOff x="0" y="0"/>
          <a:chExt cx="0" cy="0"/>
        </a:xfrm>
      </p:grpSpPr>
      <p:sp>
        <p:nvSpPr>
          <p:cNvPr id="3" name="Title 2"/>
          <p:cNvSpPr>
            <a:spLocks noGrp="1"/>
          </p:cNvSpPr>
          <p:nvPr>
            <p:ph type="title"/>
          </p:nvPr>
        </p:nvSpPr>
        <p:spPr>
          <a:xfrm>
            <a:off x="364924" y="411481"/>
            <a:ext cx="8391152" cy="234055"/>
          </a:xfrm>
        </p:spPr>
        <p:txBody>
          <a:bodyPr/>
          <a:lstStyle>
            <a:lvl1pPr>
              <a:defRPr/>
            </a:lvl1pPr>
          </a:lstStyle>
          <a:p>
            <a:r>
              <a:rPr lang="en-US" smtClean="0"/>
              <a:t>Click to edit Master title style</a:t>
            </a:r>
            <a:endParaRPr lang="en-US" dirty="0"/>
          </a:p>
        </p:txBody>
      </p:sp>
      <p:sp>
        <p:nvSpPr>
          <p:cNvPr id="4" name="Text Placeholder 4"/>
          <p:cNvSpPr>
            <a:spLocks noGrp="1"/>
          </p:cNvSpPr>
          <p:nvPr>
            <p:ph type="body" sz="quarter" idx="11"/>
          </p:nvPr>
        </p:nvSpPr>
        <p:spPr>
          <a:xfrm>
            <a:off x="4573589" y="756049"/>
            <a:ext cx="4182487" cy="819455"/>
          </a:xfrm>
        </p:spPr>
        <p:txBody>
          <a:bodyPr/>
          <a:lstStyle>
            <a:lvl1pPr marL="0" indent="0">
              <a:buNone/>
              <a:defRPr sz="1350" b="1">
                <a:solidFill>
                  <a:schemeClr val="tx2"/>
                </a:solidFill>
              </a:defRPr>
            </a:lvl1pPr>
            <a:lvl2pPr marL="261938" indent="0">
              <a:buNone/>
              <a:defRPr sz="1050"/>
            </a:lvl2pPr>
            <a:lvl3pPr marL="517922" indent="-171450">
              <a:spcAft>
                <a:spcPts val="0"/>
              </a:spcAft>
              <a:defRPr sz="1050"/>
            </a:lvl3pPr>
            <a:lvl4pPr marL="860822" indent="-171450">
              <a:spcAft>
                <a:spcPts val="0"/>
              </a:spcAft>
              <a:defRPr sz="1050"/>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endParaRPr lang="en-US" dirty="0"/>
          </a:p>
        </p:txBody>
      </p:sp>
    </p:spTree>
    <p:extLst>
      <p:ext uri="{BB962C8B-B14F-4D97-AF65-F5344CB8AC3E}">
        <p14:creationId xmlns:p14="http://schemas.microsoft.com/office/powerpoint/2010/main" val="14247378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0457835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Hedge slide">
    <p:spTree>
      <p:nvGrpSpPr>
        <p:cNvPr id="1" name=""/>
        <p:cNvGrpSpPr/>
        <p:nvPr/>
      </p:nvGrpSpPr>
      <p:grpSpPr>
        <a:xfrm>
          <a:off x="0" y="0"/>
          <a:ext cx="0" cy="0"/>
          <a:chOff x="0" y="0"/>
          <a:chExt cx="0" cy="0"/>
        </a:xfrm>
      </p:grpSpPr>
      <p:sp>
        <p:nvSpPr>
          <p:cNvPr id="2" name="Rectangle 1"/>
          <p:cNvSpPr/>
          <p:nvPr userDrawn="1"/>
        </p:nvSpPr>
        <p:spPr>
          <a:xfrm>
            <a:off x="628650" y="633413"/>
            <a:ext cx="7886700" cy="3487737"/>
          </a:xfrm>
          <a:prstGeom prst="rect">
            <a:avLst/>
          </a:prstGeom>
        </p:spPr>
        <p:txBody>
          <a:bodyPr lIns="0" tIns="0" rIns="0" bIns="0" anchor="b">
            <a:spAutoFit/>
          </a:bodyPr>
          <a:lstStyle/>
          <a:p>
            <a:pPr>
              <a:spcBef>
                <a:spcPts val="450"/>
              </a:spcBef>
              <a:tabLst>
                <a:tab pos="0" algn="l"/>
              </a:tabLst>
              <a:defRPr/>
            </a:pPr>
            <a:r>
              <a:rPr lang="en-US" sz="960" b="1" spc="60" dirty="0">
                <a:latin typeface="+mj-lt"/>
                <a:ea typeface="ヒラギノ角ゴ Pro W3"/>
                <a:cs typeface="Arial" pitchFamily="34" charset="0"/>
              </a:rPr>
              <a:t>Qualifications, Assumptions and Limiting Conditions (v.12.08.06):</a:t>
            </a:r>
          </a:p>
          <a:p>
            <a:pPr>
              <a:spcBef>
                <a:spcPts val="450"/>
              </a:spcBef>
              <a:tabLst>
                <a:tab pos="0" algn="l"/>
              </a:tabLst>
              <a:defRPr/>
            </a:pPr>
            <a:r>
              <a:rPr lang="en-US" sz="960" spc="60" dirty="0">
                <a:latin typeface="+mn-lt"/>
                <a:ea typeface="ヒラギノ角ゴ Pro W3"/>
                <a:cs typeface="Arial" pitchFamily="34" charset="0"/>
              </a:rPr>
              <a:t>This Report is not intended for general circulation or publication, nor is it to be used, reproduced, quoted or distributed for any purpose other than those that may be set forth herein without the prior written consent of Kaufman, Hall &amp; Associates, LLC. (“Kaufman Hall”).</a:t>
            </a:r>
          </a:p>
          <a:p>
            <a:pPr>
              <a:spcBef>
                <a:spcPts val="450"/>
              </a:spcBef>
              <a:tabLst>
                <a:tab pos="0" algn="l"/>
              </a:tabLst>
              <a:defRPr/>
            </a:pPr>
            <a:r>
              <a:rPr lang="en-US" sz="960" spc="60" dirty="0">
                <a:latin typeface="+mn-lt"/>
                <a:ea typeface="ヒラギノ角ゴ Pro W3"/>
                <a:cs typeface="Arial" pitchFamily="34" charset="0"/>
              </a:rPr>
              <a:t>All information, analysis and conclusions contained in this Report are provided “as-is/where-is” and “with all faults and defects”.  Information furnished by others, upon which all or portions of this report are based, is believed to be reliable but has not been verified by Kaufman Hall. No warranty is given as to the accuracy of such information. Public information and industry and statistical data, including without limitation, data are from sources Kaufman Hall deems to be reliable; however, neither Kaufman Hall nor any third party sourced, make any representation or warranty to you, whether express or implied, or arising by trade usage, course of dealing, or otherwise. This disclaimer includes, without limitation, any implied warranties of merchantability or fitness for a particular purpose (whether in respect of the data or the accuracy, timeliness or completeness of any information or conclusions contained in or obtained from, through, or in connection with this report), any warranties of non-infringement or any implied indemnities.</a:t>
            </a:r>
          </a:p>
          <a:p>
            <a:pPr>
              <a:spcBef>
                <a:spcPts val="450"/>
              </a:spcBef>
              <a:tabLst>
                <a:tab pos="0" algn="l"/>
              </a:tabLst>
              <a:defRPr/>
            </a:pPr>
            <a:r>
              <a:rPr lang="en-US" sz="960" spc="60" dirty="0">
                <a:latin typeface="+mn-lt"/>
                <a:ea typeface="ヒラギノ角ゴ Pro W3"/>
                <a:cs typeface="Arial" pitchFamily="34" charset="0"/>
              </a:rPr>
              <a:t>The findings contained in this report may contain predictions based on current data and historical trends. Any such predictions are subject to inherent risks and uncertainties. In particular, actual results could be impacted by future events which cannot be predicted or controlled, including, without limitation, changes in business strategies, the development of future products and services, changes in market and industry conditions, the outcome of contingencies, changes in management, changes in law or regulations. Kaufman Hall accepts no responsibility for actual results or future events.</a:t>
            </a:r>
          </a:p>
          <a:p>
            <a:pPr>
              <a:spcBef>
                <a:spcPts val="450"/>
              </a:spcBef>
              <a:tabLst>
                <a:tab pos="0" algn="l"/>
              </a:tabLst>
              <a:defRPr/>
            </a:pPr>
            <a:r>
              <a:rPr lang="en-US" sz="960" spc="60" dirty="0">
                <a:latin typeface="+mn-lt"/>
                <a:ea typeface="ヒラギノ角ゴ Pro W3"/>
                <a:cs typeface="Arial" pitchFamily="34" charset="0"/>
              </a:rPr>
              <a:t>The opinions expressed in this report are valid only for the purpose stated herein and as of the date of this report.</a:t>
            </a:r>
          </a:p>
          <a:p>
            <a:pPr>
              <a:spcBef>
                <a:spcPts val="450"/>
              </a:spcBef>
              <a:tabLst>
                <a:tab pos="0" algn="l"/>
              </a:tabLst>
              <a:defRPr/>
            </a:pPr>
            <a:r>
              <a:rPr lang="en-US" sz="960" spc="60" dirty="0">
                <a:latin typeface="+mn-lt"/>
                <a:ea typeface="ヒラギノ角ゴ Pro W3"/>
                <a:cs typeface="Arial" pitchFamily="34" charset="0"/>
              </a:rPr>
              <a:t>All decisions in connection with the implementation or use of advice or recommendations contained in this report are the sole responsibility of the client.</a:t>
            </a:r>
          </a:p>
          <a:p>
            <a:pPr>
              <a:spcBef>
                <a:spcPts val="450"/>
              </a:spcBef>
              <a:tabLst>
                <a:tab pos="0" algn="l"/>
              </a:tabLst>
              <a:defRPr/>
            </a:pPr>
            <a:r>
              <a:rPr lang="en-US" sz="960" spc="60" dirty="0">
                <a:latin typeface="+mn-lt"/>
                <a:ea typeface="ヒラギノ角ゴ Pro W3"/>
                <a:cs typeface="Arial" pitchFamily="34" charset="0"/>
              </a:rPr>
              <a:t>In no event will Kaufman Hall or any third party sourced by Kaufman Hall be liable to you for damages of any type arising out of the delivery or use of this Report or any of the data contained herein, whether known or unknown, foreseeable or unforeseeable</a:t>
            </a:r>
            <a:r>
              <a:rPr lang="en-US" sz="960" spc="60" dirty="0">
                <a:latin typeface="+mn-lt"/>
              </a:rPr>
              <a:t>.</a:t>
            </a:r>
          </a:p>
        </p:txBody>
      </p:sp>
    </p:spTree>
    <p:extLst>
      <p:ext uri="{BB962C8B-B14F-4D97-AF65-F5344CB8AC3E}">
        <p14:creationId xmlns:p14="http://schemas.microsoft.com/office/powerpoint/2010/main" val="3448498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503605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losing slide, Illinois">
    <p:spTree>
      <p:nvGrpSpPr>
        <p:cNvPr id="1" name=""/>
        <p:cNvGrpSpPr/>
        <p:nvPr/>
      </p:nvGrpSpPr>
      <p:grpSpPr>
        <a:xfrm>
          <a:off x="0" y="0"/>
          <a:ext cx="0" cy="0"/>
          <a:chOff x="0" y="0"/>
          <a:chExt cx="0" cy="0"/>
        </a:xfrm>
      </p:grpSpPr>
      <p:sp>
        <p:nvSpPr>
          <p:cNvPr id="2" name="Content Placeholder 2"/>
          <p:cNvSpPr txBox="1">
            <a:spLocks/>
          </p:cNvSpPr>
          <p:nvPr userDrawn="1"/>
        </p:nvSpPr>
        <p:spPr bwMode="auto">
          <a:xfrm>
            <a:off x="5086350" y="3884613"/>
            <a:ext cx="3429000"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342900" indent="-342900" algn="l" defTabSz="457200" rtl="0" eaLnBrk="0" fontAlgn="base" hangingPunct="0">
              <a:spcBef>
                <a:spcPct val="20000"/>
              </a:spcBef>
              <a:spcAft>
                <a:spcPct val="0"/>
              </a:spcAft>
              <a:defRPr sz="2400" kern="1200">
                <a:solidFill>
                  <a:srgbClr val="595959"/>
                </a:solidFill>
                <a:latin typeface="Arial"/>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charset="0"/>
              <a:buChar char="•"/>
              <a:defRPr sz="2000" kern="1200">
                <a:solidFill>
                  <a:srgbClr val="17375E"/>
                </a:solidFill>
                <a:latin typeface="Calibri"/>
                <a:ea typeface="ヒラギノ角ゴ Pro W3" charset="0"/>
                <a:cs typeface="+mn-cs"/>
              </a:defRPr>
            </a:lvl2pPr>
            <a:lvl3pPr marL="1143000" indent="-228600" algn="l" defTabSz="457200" rtl="0" eaLnBrk="0" fontAlgn="base" hangingPunct="0">
              <a:spcBef>
                <a:spcPct val="20000"/>
              </a:spcBef>
              <a:spcAft>
                <a:spcPct val="0"/>
              </a:spcAft>
              <a:buFont typeface="Wingdings" charset="0"/>
              <a:buChar char="Ø"/>
              <a:defRPr kern="1200">
                <a:solidFill>
                  <a:srgbClr val="17375E"/>
                </a:solidFill>
                <a:latin typeface="Calibri"/>
                <a:ea typeface="ヒラギノ角ゴ Pro W3" charset="0"/>
                <a:cs typeface="+mn-cs"/>
              </a:defRPr>
            </a:lvl3pPr>
            <a:lvl4pPr marL="16002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4pPr>
            <a:lvl5pPr marL="20574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5202 Old Orchard Road, Suite N700, Skokie, Illinois 60077</a:t>
            </a:r>
          </a:p>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847.441.8780 phone  </a:t>
            </a:r>
            <a:r>
              <a:rPr lang="en-US" sz="1050" dirty="0" smtClean="0">
                <a:solidFill>
                  <a:schemeClr val="tx1">
                    <a:lumMod val="65000"/>
                    <a:lumOff val="35000"/>
                  </a:schemeClr>
                </a:solidFill>
                <a:latin typeface="+mn-lt"/>
                <a:cs typeface="Arial"/>
              </a:rPr>
              <a:t>|  847.965.3511 fax</a:t>
            </a:r>
            <a:endParaRPr lang="en-US" sz="1050" dirty="0" smtClean="0">
              <a:solidFill>
                <a:schemeClr val="tx1">
                  <a:lumMod val="65000"/>
                  <a:lumOff val="35000"/>
                </a:schemeClr>
              </a:solidFill>
              <a:latin typeface="+mn-lt"/>
              <a:cs typeface="Calibri"/>
            </a:endParaRPr>
          </a:p>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www.kaufmanhall.com </a:t>
            </a:r>
            <a:endParaRPr lang="en-US" sz="1050" dirty="0">
              <a:solidFill>
                <a:schemeClr val="tx1">
                  <a:lumMod val="65000"/>
                  <a:lumOff val="35000"/>
                </a:schemeClr>
              </a:solidFill>
              <a:latin typeface="+mn-lt"/>
              <a:cs typeface="Calibri"/>
            </a:endParaRPr>
          </a:p>
        </p:txBody>
      </p:sp>
    </p:spTree>
    <p:extLst>
      <p:ext uri="{BB962C8B-B14F-4D97-AF65-F5344CB8AC3E}">
        <p14:creationId xmlns:p14="http://schemas.microsoft.com/office/powerpoint/2010/main" val="2965062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losing slide, Calif.">
    <p:spTree>
      <p:nvGrpSpPr>
        <p:cNvPr id="1" name=""/>
        <p:cNvGrpSpPr/>
        <p:nvPr/>
      </p:nvGrpSpPr>
      <p:grpSpPr>
        <a:xfrm>
          <a:off x="0" y="0"/>
          <a:ext cx="0" cy="0"/>
          <a:chOff x="0" y="0"/>
          <a:chExt cx="0" cy="0"/>
        </a:xfrm>
      </p:grpSpPr>
      <p:sp>
        <p:nvSpPr>
          <p:cNvPr id="2" name="Content Placeholder 2"/>
          <p:cNvSpPr txBox="1">
            <a:spLocks/>
          </p:cNvSpPr>
          <p:nvPr userDrawn="1"/>
        </p:nvSpPr>
        <p:spPr bwMode="auto">
          <a:xfrm>
            <a:off x="3994150" y="3884613"/>
            <a:ext cx="4521200"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342900" indent="-342900" algn="l" defTabSz="457200" rtl="0" eaLnBrk="0" fontAlgn="base" hangingPunct="0">
              <a:spcBef>
                <a:spcPct val="20000"/>
              </a:spcBef>
              <a:spcAft>
                <a:spcPct val="0"/>
              </a:spcAft>
              <a:defRPr sz="2400" kern="1200">
                <a:solidFill>
                  <a:srgbClr val="595959"/>
                </a:solidFill>
                <a:latin typeface="Arial"/>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charset="0"/>
              <a:buChar char="•"/>
              <a:defRPr sz="2000" kern="1200">
                <a:solidFill>
                  <a:srgbClr val="17375E"/>
                </a:solidFill>
                <a:latin typeface="Calibri"/>
                <a:ea typeface="ヒラギノ角ゴ Pro W3" charset="0"/>
                <a:cs typeface="+mn-cs"/>
              </a:defRPr>
            </a:lvl2pPr>
            <a:lvl3pPr marL="1143000" indent="-228600" algn="l" defTabSz="457200" rtl="0" eaLnBrk="0" fontAlgn="base" hangingPunct="0">
              <a:spcBef>
                <a:spcPct val="20000"/>
              </a:spcBef>
              <a:spcAft>
                <a:spcPct val="0"/>
              </a:spcAft>
              <a:buFont typeface="Wingdings" charset="0"/>
              <a:buChar char="Ø"/>
              <a:defRPr kern="1200">
                <a:solidFill>
                  <a:srgbClr val="17375E"/>
                </a:solidFill>
                <a:latin typeface="Calibri"/>
                <a:ea typeface="ヒラギノ角ゴ Pro W3" charset="0"/>
                <a:cs typeface="+mn-cs"/>
              </a:defRPr>
            </a:lvl3pPr>
            <a:lvl4pPr marL="16002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4pPr>
            <a:lvl5pPr marL="20574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eaLnBrk="1" fontAlgn="auto" hangingPunct="1">
              <a:lnSpc>
                <a:spcPct val="95000"/>
              </a:lnSpc>
              <a:spcAft>
                <a:spcPts val="0"/>
              </a:spcAft>
              <a:defRPr/>
            </a:pPr>
            <a:r>
              <a:rPr lang="es-ES_tradnl" sz="1050" dirty="0" smtClean="0">
                <a:solidFill>
                  <a:schemeClr val="tx1">
                    <a:lumMod val="65000"/>
                    <a:lumOff val="35000"/>
                  </a:schemeClr>
                </a:solidFill>
                <a:latin typeface="+mn-lt"/>
                <a:cs typeface="Calibri"/>
              </a:rPr>
              <a:t>2101 Rosecrans Avenue, Suite 6200, El Segundo, California 90245 </a:t>
            </a:r>
          </a:p>
          <a:p>
            <a:pPr marL="0" indent="0" algn="r" eaLnBrk="1" fontAlgn="auto" hangingPunct="1">
              <a:lnSpc>
                <a:spcPct val="95000"/>
              </a:lnSpc>
              <a:spcAft>
                <a:spcPts val="0"/>
              </a:spcAft>
              <a:defRPr/>
            </a:pPr>
            <a:r>
              <a:rPr lang="es-ES_tradnl" sz="1050" dirty="0" smtClean="0">
                <a:solidFill>
                  <a:schemeClr val="tx1">
                    <a:lumMod val="65000"/>
                    <a:lumOff val="35000"/>
                  </a:schemeClr>
                </a:solidFill>
                <a:latin typeface="+mn-lt"/>
                <a:cs typeface="Calibri"/>
              </a:rPr>
              <a:t>310.227.8988 phone</a:t>
            </a:r>
            <a:r>
              <a:rPr lang="en-US" sz="1050" dirty="0" smtClean="0">
                <a:solidFill>
                  <a:schemeClr val="tx1">
                    <a:lumMod val="65000"/>
                    <a:lumOff val="35000"/>
                  </a:schemeClr>
                </a:solidFill>
                <a:latin typeface="+mn-lt"/>
                <a:cs typeface="Calibri"/>
              </a:rPr>
              <a:t>  </a:t>
            </a:r>
            <a:r>
              <a:rPr lang="en-US" sz="1050" dirty="0" smtClean="0">
                <a:solidFill>
                  <a:schemeClr val="tx1">
                    <a:lumMod val="65000"/>
                    <a:lumOff val="35000"/>
                  </a:schemeClr>
                </a:solidFill>
                <a:latin typeface="+mn-lt"/>
                <a:cs typeface="Arial"/>
              </a:rPr>
              <a:t>|  </a:t>
            </a:r>
            <a:r>
              <a:rPr lang="es-ES_tradnl" sz="1050" dirty="0" smtClean="0">
                <a:solidFill>
                  <a:schemeClr val="tx1">
                    <a:lumMod val="65000"/>
                    <a:lumOff val="35000"/>
                  </a:schemeClr>
                </a:solidFill>
                <a:latin typeface="+mn-lt"/>
                <a:cs typeface="Calibri"/>
              </a:rPr>
              <a:t>847.965.3511 fax </a:t>
            </a:r>
          </a:p>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www.kaufmanhall.com </a:t>
            </a:r>
            <a:endParaRPr lang="en-US" sz="1050" dirty="0">
              <a:solidFill>
                <a:schemeClr val="tx1">
                  <a:lumMod val="65000"/>
                  <a:lumOff val="35000"/>
                </a:schemeClr>
              </a:solidFill>
              <a:latin typeface="+mn-lt"/>
              <a:cs typeface="Calibri"/>
            </a:endParaRPr>
          </a:p>
        </p:txBody>
      </p:sp>
    </p:spTree>
    <p:extLst>
      <p:ext uri="{BB962C8B-B14F-4D97-AF65-F5344CB8AC3E}">
        <p14:creationId xmlns:p14="http://schemas.microsoft.com/office/powerpoint/2010/main" val="127182983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losing slide, Oregon">
    <p:spTree>
      <p:nvGrpSpPr>
        <p:cNvPr id="1" name=""/>
        <p:cNvGrpSpPr/>
        <p:nvPr/>
      </p:nvGrpSpPr>
      <p:grpSpPr>
        <a:xfrm>
          <a:off x="0" y="0"/>
          <a:ext cx="0" cy="0"/>
          <a:chOff x="0" y="0"/>
          <a:chExt cx="0" cy="0"/>
        </a:xfrm>
      </p:grpSpPr>
      <p:sp>
        <p:nvSpPr>
          <p:cNvPr id="2" name="Content Placeholder 2"/>
          <p:cNvSpPr txBox="1">
            <a:spLocks/>
          </p:cNvSpPr>
          <p:nvPr userDrawn="1"/>
        </p:nvSpPr>
        <p:spPr bwMode="auto">
          <a:xfrm>
            <a:off x="3994150" y="3884613"/>
            <a:ext cx="4521200" cy="525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342900" indent="-342900" algn="l" defTabSz="457200" rtl="0" eaLnBrk="0" fontAlgn="base" hangingPunct="0">
              <a:spcBef>
                <a:spcPct val="20000"/>
              </a:spcBef>
              <a:spcAft>
                <a:spcPct val="0"/>
              </a:spcAft>
              <a:defRPr sz="2400" kern="1200">
                <a:solidFill>
                  <a:srgbClr val="595959"/>
                </a:solidFill>
                <a:latin typeface="Arial"/>
                <a:ea typeface="ヒラギノ角ゴ Pro W3" charset="0"/>
                <a:cs typeface="ヒラギノ角ゴ Pro W3" charset="0"/>
              </a:defRPr>
            </a:lvl1pPr>
            <a:lvl2pPr marL="742950" indent="-285750" algn="l" defTabSz="457200" rtl="0" eaLnBrk="0" fontAlgn="base" hangingPunct="0">
              <a:spcBef>
                <a:spcPct val="20000"/>
              </a:spcBef>
              <a:spcAft>
                <a:spcPct val="0"/>
              </a:spcAft>
              <a:buFont typeface="Arial" charset="0"/>
              <a:buChar char="•"/>
              <a:defRPr sz="2000" kern="1200">
                <a:solidFill>
                  <a:srgbClr val="17375E"/>
                </a:solidFill>
                <a:latin typeface="Calibri"/>
                <a:ea typeface="ヒラギノ角ゴ Pro W3" charset="0"/>
                <a:cs typeface="+mn-cs"/>
              </a:defRPr>
            </a:lvl2pPr>
            <a:lvl3pPr marL="1143000" indent="-228600" algn="l" defTabSz="457200" rtl="0" eaLnBrk="0" fontAlgn="base" hangingPunct="0">
              <a:spcBef>
                <a:spcPct val="20000"/>
              </a:spcBef>
              <a:spcAft>
                <a:spcPct val="0"/>
              </a:spcAft>
              <a:buFont typeface="Wingdings" charset="0"/>
              <a:buChar char="Ø"/>
              <a:defRPr kern="1200">
                <a:solidFill>
                  <a:srgbClr val="17375E"/>
                </a:solidFill>
                <a:latin typeface="Calibri"/>
                <a:ea typeface="ヒラギノ角ゴ Pro W3" charset="0"/>
                <a:cs typeface="+mn-cs"/>
              </a:defRPr>
            </a:lvl3pPr>
            <a:lvl4pPr marL="16002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4pPr>
            <a:lvl5pPr marL="2057400" indent="-228600" algn="l" defTabSz="457200" rtl="0" eaLnBrk="0" fontAlgn="base" hangingPunct="0">
              <a:spcBef>
                <a:spcPct val="20000"/>
              </a:spcBef>
              <a:spcAft>
                <a:spcPct val="0"/>
              </a:spcAft>
              <a:buFont typeface="Arial" charset="0"/>
              <a:buChar char="»"/>
              <a:defRPr sz="1600" kern="1200">
                <a:solidFill>
                  <a:srgbClr val="17375E"/>
                </a:solidFill>
                <a:latin typeface="Calibri"/>
                <a:ea typeface="ヒラギノ角ゴ Pro W3"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r" eaLnBrk="1" fontAlgn="auto" hangingPunct="1">
              <a:lnSpc>
                <a:spcPct val="95000"/>
              </a:lnSpc>
              <a:spcAft>
                <a:spcPts val="0"/>
              </a:spcAft>
              <a:defRPr/>
            </a:pPr>
            <a:r>
              <a:rPr lang="es-ES_tradnl" sz="1050" dirty="0" smtClean="0">
                <a:solidFill>
                  <a:schemeClr val="tx1">
                    <a:lumMod val="65000"/>
                    <a:lumOff val="35000"/>
                  </a:schemeClr>
                </a:solidFill>
                <a:latin typeface="+mn-lt"/>
                <a:cs typeface="Calibri"/>
              </a:rPr>
              <a:t>10260 SW Greenburg Road, Suite 710, Portland, Oregon 97223</a:t>
            </a:r>
          </a:p>
          <a:p>
            <a:pPr marL="0" indent="0" algn="r" eaLnBrk="1" fontAlgn="auto" hangingPunct="1">
              <a:lnSpc>
                <a:spcPct val="95000"/>
              </a:lnSpc>
              <a:spcAft>
                <a:spcPts val="0"/>
              </a:spcAft>
              <a:defRPr/>
            </a:pPr>
            <a:r>
              <a:rPr lang="es-ES_tradnl" sz="1050" dirty="0" smtClean="0">
                <a:solidFill>
                  <a:schemeClr val="tx1">
                    <a:lumMod val="65000"/>
                    <a:lumOff val="35000"/>
                  </a:schemeClr>
                </a:solidFill>
                <a:latin typeface="+mn-lt"/>
                <a:cs typeface="Calibri"/>
              </a:rPr>
              <a:t>503.977.0234 phone</a:t>
            </a:r>
            <a:r>
              <a:rPr lang="en-US" sz="1050" dirty="0" smtClean="0">
                <a:solidFill>
                  <a:schemeClr val="tx1">
                    <a:lumMod val="65000"/>
                    <a:lumOff val="35000"/>
                  </a:schemeClr>
                </a:solidFill>
                <a:latin typeface="+mn-lt"/>
                <a:cs typeface="Calibri"/>
              </a:rPr>
              <a:t>  </a:t>
            </a:r>
            <a:r>
              <a:rPr lang="en-US" sz="1050" dirty="0" smtClean="0">
                <a:solidFill>
                  <a:schemeClr val="tx1">
                    <a:lumMod val="65000"/>
                    <a:lumOff val="35000"/>
                  </a:schemeClr>
                </a:solidFill>
                <a:latin typeface="+mn-lt"/>
                <a:cs typeface="Arial"/>
              </a:rPr>
              <a:t>|  </a:t>
            </a:r>
            <a:r>
              <a:rPr lang="en-US" sz="1050" dirty="0" smtClean="0">
                <a:solidFill>
                  <a:schemeClr val="tx1">
                    <a:lumMod val="65000"/>
                    <a:lumOff val="35000"/>
                  </a:schemeClr>
                </a:solidFill>
                <a:latin typeface="Calibri" panose="020F0502020204030204" pitchFamily="34" charset="0"/>
                <a:ea typeface="Calibri" panose="020F0502020204030204" pitchFamily="34" charset="0"/>
                <a:cs typeface="Times New Roman" panose="02020603050405020304" pitchFamily="18" charset="0"/>
              </a:rPr>
              <a:t>847.784.3389</a:t>
            </a:r>
            <a:r>
              <a:rPr lang="es-ES_tradnl" sz="1050" dirty="0" smtClean="0">
                <a:solidFill>
                  <a:schemeClr val="tx1">
                    <a:lumMod val="65000"/>
                    <a:lumOff val="35000"/>
                  </a:schemeClr>
                </a:solidFill>
                <a:latin typeface="+mn-lt"/>
                <a:cs typeface="Calibri"/>
              </a:rPr>
              <a:t> fax </a:t>
            </a:r>
          </a:p>
          <a:p>
            <a:pPr marL="0" indent="0" algn="r" eaLnBrk="1" fontAlgn="auto" hangingPunct="1">
              <a:lnSpc>
                <a:spcPct val="95000"/>
              </a:lnSpc>
              <a:spcAft>
                <a:spcPts val="0"/>
              </a:spcAft>
              <a:defRPr/>
            </a:pPr>
            <a:r>
              <a:rPr lang="en-US" sz="1050" dirty="0" smtClean="0">
                <a:solidFill>
                  <a:schemeClr val="tx1">
                    <a:lumMod val="65000"/>
                    <a:lumOff val="35000"/>
                  </a:schemeClr>
                </a:solidFill>
                <a:latin typeface="+mn-lt"/>
                <a:cs typeface="Calibri"/>
              </a:rPr>
              <a:t>www.kaufmanhall.com </a:t>
            </a:r>
            <a:endParaRPr lang="en-US" sz="1050" dirty="0">
              <a:solidFill>
                <a:schemeClr val="tx1">
                  <a:lumMod val="65000"/>
                  <a:lumOff val="35000"/>
                </a:schemeClr>
              </a:solidFill>
              <a:latin typeface="+mn-lt"/>
              <a:cs typeface="Calibri"/>
            </a:endParaRPr>
          </a:p>
        </p:txBody>
      </p:sp>
    </p:spTree>
    <p:extLst>
      <p:ext uri="{BB962C8B-B14F-4D97-AF65-F5344CB8AC3E}">
        <p14:creationId xmlns:p14="http://schemas.microsoft.com/office/powerpoint/2010/main" val="251867033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62469" name="Rectangle 5"/>
          <p:cNvSpPr>
            <a:spLocks noGrp="1" noChangeArrowheads="1"/>
          </p:cNvSpPr>
          <p:nvPr>
            <p:ph type="ctrTitle" sz="quarter"/>
          </p:nvPr>
        </p:nvSpPr>
        <p:spPr>
          <a:xfrm>
            <a:off x="685800" y="1485903"/>
            <a:ext cx="7772400" cy="1102519"/>
          </a:xfrm>
        </p:spPr>
        <p:txBody>
          <a:bodyPr/>
          <a:lstStyle>
            <a:lvl1pPr algn="ctr">
              <a:defRPr b="0">
                <a:latin typeface="Arial" pitchFamily="34" charset="0"/>
                <a:cs typeface="Arial" pitchFamily="34" charset="0"/>
              </a:defRPr>
            </a:lvl1pPr>
          </a:lstStyle>
          <a:p>
            <a:pPr lvl="0"/>
            <a:r>
              <a:rPr lang="en-US" noProof="0" dirty="0" smtClean="0"/>
              <a:t>Click to edit Master title style</a:t>
            </a:r>
          </a:p>
        </p:txBody>
      </p:sp>
      <p:sp>
        <p:nvSpPr>
          <p:cNvPr id="62470" name="Rectangle 6"/>
          <p:cNvSpPr>
            <a:spLocks noGrp="1" noChangeArrowheads="1"/>
          </p:cNvSpPr>
          <p:nvPr>
            <p:ph type="subTitle" sz="quarter" idx="1"/>
          </p:nvPr>
        </p:nvSpPr>
        <p:spPr>
          <a:xfrm>
            <a:off x="1371600" y="2800350"/>
            <a:ext cx="6400800" cy="1314450"/>
          </a:xfrm>
        </p:spPr>
        <p:txBody>
          <a:bodyPr/>
          <a:lstStyle>
            <a:lvl1pPr marL="0" indent="0" algn="ctr">
              <a:buFontTx/>
              <a:buNone/>
              <a:defRPr/>
            </a:lvl1pPr>
          </a:lstStyle>
          <a:p>
            <a:pPr lvl="0"/>
            <a:r>
              <a:rPr lang="en-US" noProof="0" smtClean="0"/>
              <a:t>Click to edit Master subtitle style</a:t>
            </a:r>
          </a:p>
        </p:txBody>
      </p:sp>
      <p:sp>
        <p:nvSpPr>
          <p:cNvPr id="4" name="Slide Number Placeholder 5"/>
          <p:cNvSpPr>
            <a:spLocks noGrp="1"/>
          </p:cNvSpPr>
          <p:nvPr>
            <p:ph type="sldNum" sz="quarter" idx="10"/>
          </p:nvPr>
        </p:nvSpPr>
        <p:spPr/>
        <p:txBody>
          <a:bodyPr/>
          <a:lstStyle>
            <a:lvl1pPr>
              <a:defRPr/>
            </a:lvl1pPr>
          </a:lstStyle>
          <a:p>
            <a:pPr>
              <a:defRPr/>
            </a:pPr>
            <a:fld id="{C622FD92-1E82-4A46-BF81-A540A056E2A1}" type="slidenum">
              <a:rPr lang="en-US" altLang="en-US"/>
              <a:pPr>
                <a:defRPr/>
              </a:pPr>
              <a:t>‹#›</a:t>
            </a:fld>
            <a:endParaRPr lang="en-US" altLang="en-US" dirty="0"/>
          </a:p>
        </p:txBody>
      </p:sp>
    </p:spTree>
    <p:extLst>
      <p:ext uri="{BB962C8B-B14F-4D97-AF65-F5344CB8AC3E}">
        <p14:creationId xmlns:p14="http://schemas.microsoft.com/office/powerpoint/2010/main" val="16207215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5"/>
          <p:cNvSpPr>
            <a:spLocks noGrp="1"/>
          </p:cNvSpPr>
          <p:nvPr>
            <p:ph type="sldNum" sz="quarter" idx="10"/>
          </p:nvPr>
        </p:nvSpPr>
        <p:spPr/>
        <p:txBody>
          <a:bodyPr/>
          <a:lstStyle>
            <a:lvl1pPr>
              <a:defRPr/>
            </a:lvl1pPr>
          </a:lstStyle>
          <a:p>
            <a:pPr>
              <a:defRPr/>
            </a:pPr>
            <a:fld id="{A1823F49-779A-476E-82BF-309B6052B022}" type="slidenum">
              <a:rPr lang="en-US" altLang="en-US"/>
              <a:pPr>
                <a:defRPr/>
              </a:pPr>
              <a:t>‹#›</a:t>
            </a:fld>
            <a:endParaRPr lang="en-US" altLang="en-US" dirty="0"/>
          </a:p>
        </p:txBody>
      </p:sp>
    </p:spTree>
    <p:extLst>
      <p:ext uri="{BB962C8B-B14F-4D97-AF65-F5344CB8AC3E}">
        <p14:creationId xmlns:p14="http://schemas.microsoft.com/office/powerpoint/2010/main" val="17710885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0"/>
            <a:ext cx="4038600"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5"/>
          <p:cNvSpPr>
            <a:spLocks noGrp="1"/>
          </p:cNvSpPr>
          <p:nvPr>
            <p:ph type="sldNum" sz="quarter" idx="10"/>
          </p:nvPr>
        </p:nvSpPr>
        <p:spPr/>
        <p:txBody>
          <a:bodyPr/>
          <a:lstStyle>
            <a:lvl1pPr>
              <a:defRPr/>
            </a:lvl1pPr>
          </a:lstStyle>
          <a:p>
            <a:pPr>
              <a:defRPr/>
            </a:pPr>
            <a:fld id="{4FA68F95-CEE3-4C30-B4D3-3A14D3469B8F}" type="slidenum">
              <a:rPr lang="en-US" altLang="en-US"/>
              <a:pPr>
                <a:defRPr/>
              </a:pPr>
              <a:t>‹#›</a:t>
            </a:fld>
            <a:endParaRPr lang="en-US" altLang="en-US" dirty="0"/>
          </a:p>
        </p:txBody>
      </p:sp>
    </p:spTree>
    <p:extLst>
      <p:ext uri="{BB962C8B-B14F-4D97-AF65-F5344CB8AC3E}">
        <p14:creationId xmlns:p14="http://schemas.microsoft.com/office/powerpoint/2010/main" val="21285627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0"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0"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5"/>
          <p:cNvSpPr>
            <a:spLocks noGrp="1"/>
          </p:cNvSpPr>
          <p:nvPr>
            <p:ph type="sldNum" sz="quarter" idx="10"/>
          </p:nvPr>
        </p:nvSpPr>
        <p:spPr/>
        <p:txBody>
          <a:bodyPr/>
          <a:lstStyle>
            <a:lvl1pPr>
              <a:defRPr/>
            </a:lvl1pPr>
          </a:lstStyle>
          <a:p>
            <a:pPr>
              <a:defRPr/>
            </a:pPr>
            <a:fld id="{1825499F-CF46-4301-96AF-D67BB88B1832}" type="slidenum">
              <a:rPr lang="en-US" altLang="en-US"/>
              <a:pPr>
                <a:defRPr/>
              </a:pPr>
              <a:t>‹#›</a:t>
            </a:fld>
            <a:endParaRPr lang="en-US" altLang="en-US" dirty="0"/>
          </a:p>
        </p:txBody>
      </p:sp>
    </p:spTree>
    <p:extLst>
      <p:ext uri="{BB962C8B-B14F-4D97-AF65-F5344CB8AC3E}">
        <p14:creationId xmlns:p14="http://schemas.microsoft.com/office/powerpoint/2010/main" val="125881641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5"/>
          <p:cNvSpPr>
            <a:spLocks noGrp="1"/>
          </p:cNvSpPr>
          <p:nvPr>
            <p:ph type="sldNum" sz="quarter" idx="10"/>
          </p:nvPr>
        </p:nvSpPr>
        <p:spPr/>
        <p:txBody>
          <a:bodyPr/>
          <a:lstStyle>
            <a:lvl1pPr>
              <a:defRPr/>
            </a:lvl1pPr>
          </a:lstStyle>
          <a:p>
            <a:pPr>
              <a:defRPr/>
            </a:pPr>
            <a:fld id="{B3BD5F0E-711F-4CAB-A8F0-E54C6628229D}" type="slidenum">
              <a:rPr lang="en-US" altLang="en-US"/>
              <a:pPr>
                <a:defRPr/>
              </a:pPr>
              <a:t>‹#›</a:t>
            </a:fld>
            <a:endParaRPr lang="en-US" altLang="en-US" dirty="0"/>
          </a:p>
        </p:txBody>
      </p:sp>
    </p:spTree>
    <p:extLst>
      <p:ext uri="{BB962C8B-B14F-4D97-AF65-F5344CB8AC3E}">
        <p14:creationId xmlns:p14="http://schemas.microsoft.com/office/powerpoint/2010/main" val="17276041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5"/>
          <p:cNvSpPr>
            <a:spLocks noGrp="1"/>
          </p:cNvSpPr>
          <p:nvPr>
            <p:ph type="sldNum" sz="quarter" idx="10"/>
          </p:nvPr>
        </p:nvSpPr>
        <p:spPr/>
        <p:txBody>
          <a:bodyPr/>
          <a:lstStyle>
            <a:lvl1pPr>
              <a:defRPr/>
            </a:lvl1pPr>
          </a:lstStyle>
          <a:p>
            <a:pPr>
              <a:defRPr/>
            </a:pPr>
            <a:fld id="{14917BF7-6658-49A3-A258-9327A7D46311}" type="slidenum">
              <a:rPr lang="en-US" altLang="en-US"/>
              <a:pPr>
                <a:defRPr/>
              </a:pPr>
              <a:t>‹#›</a:t>
            </a:fld>
            <a:endParaRPr lang="en-US" altLang="en-US" dirty="0"/>
          </a:p>
        </p:txBody>
      </p:sp>
    </p:spTree>
    <p:extLst>
      <p:ext uri="{BB962C8B-B14F-4D97-AF65-F5344CB8AC3E}">
        <p14:creationId xmlns:p14="http://schemas.microsoft.com/office/powerpoint/2010/main" val="2585062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124099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85441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05899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52234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5979605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26.xml"/><Relationship Id="rId1" Type="http://schemas.openxmlformats.org/officeDocument/2006/relationships/slideLayout" Target="../slideLayouts/slideLayout2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3.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slideLayout" Target="../slideLayouts/slideLayout41.xml"/><Relationship Id="rId1" Type="http://schemas.openxmlformats.org/officeDocument/2006/relationships/slideLayout" Target="../slideLayouts/slideLayout40.xml"/><Relationship Id="rId5" Type="http://schemas.openxmlformats.org/officeDocument/2006/relationships/image" Target="../media/image4.pn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45.xml"/><Relationship Id="rId7" Type="http://schemas.openxmlformats.org/officeDocument/2006/relationships/theme" Target="../theme/theme7.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5" Type="http://schemas.openxmlformats.org/officeDocument/2006/relationships/slideLayout" Target="../slideLayouts/slideLayout47.xml"/><Relationship Id="rId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200150"/>
            <a:ext cx="822960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7" name="Rectangle 5"/>
          <p:cNvSpPr>
            <a:spLocks noGrp="1" noChangeArrowheads="1"/>
          </p:cNvSpPr>
          <p:nvPr>
            <p:ph type="title"/>
          </p:nvPr>
        </p:nvSpPr>
        <p:spPr bwMode="auto">
          <a:xfrm>
            <a:off x="457200" y="228600"/>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 id="2147484020" r:id="rId10"/>
    <p:sldLayoutId id="2147484021" r:id="rId11"/>
  </p:sldLayoutIdLst>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2"/>
        </a:buClr>
        <a:buChar char="•"/>
        <a:defRPr sz="2000">
          <a:solidFill>
            <a:schemeClr val="tx1"/>
          </a:solidFill>
          <a:latin typeface="+mn-lt"/>
        </a:defRPr>
      </a:lvl5pPr>
      <a:lvl6pPr marL="2514600" indent="-228600" algn="l" rtl="0" fontAlgn="base">
        <a:spcBef>
          <a:spcPct val="20000"/>
        </a:spcBef>
        <a:spcAft>
          <a:spcPct val="0"/>
        </a:spcAft>
        <a:buClr>
          <a:schemeClr val="accent2"/>
        </a:buClr>
        <a:buChar char="•"/>
        <a:defRPr sz="2000">
          <a:solidFill>
            <a:schemeClr val="tx1"/>
          </a:solidFill>
          <a:latin typeface="+mn-lt"/>
        </a:defRPr>
      </a:lvl6pPr>
      <a:lvl7pPr marL="2971800" indent="-228600" algn="l" rtl="0" fontAlgn="base">
        <a:spcBef>
          <a:spcPct val="20000"/>
        </a:spcBef>
        <a:spcAft>
          <a:spcPct val="0"/>
        </a:spcAft>
        <a:buClr>
          <a:schemeClr val="accent2"/>
        </a:buClr>
        <a:buChar char="•"/>
        <a:defRPr sz="2000">
          <a:solidFill>
            <a:schemeClr val="tx1"/>
          </a:solidFill>
          <a:latin typeface="+mn-lt"/>
        </a:defRPr>
      </a:lvl7pPr>
      <a:lvl8pPr marL="3429000" indent="-228600" algn="l" rtl="0" fontAlgn="base">
        <a:spcBef>
          <a:spcPct val="20000"/>
        </a:spcBef>
        <a:spcAft>
          <a:spcPct val="0"/>
        </a:spcAft>
        <a:buClr>
          <a:schemeClr val="accent2"/>
        </a:buClr>
        <a:buChar char="•"/>
        <a:defRPr sz="2000">
          <a:solidFill>
            <a:schemeClr val="tx1"/>
          </a:solidFill>
          <a:latin typeface="+mn-lt"/>
        </a:defRPr>
      </a:lvl8pPr>
      <a:lvl9pPr marL="3886200" indent="-228600"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2050" name="Rectangle 3"/>
          <p:cNvSpPr>
            <a:spLocks noGrp="1" noChangeArrowheads="1"/>
          </p:cNvSpPr>
          <p:nvPr>
            <p:ph type="body" idx="1"/>
          </p:nvPr>
        </p:nvSpPr>
        <p:spPr bwMode="auto">
          <a:xfrm>
            <a:off x="457200" y="1200150"/>
            <a:ext cx="8229600" cy="3257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2051" name="Rectangle 5"/>
          <p:cNvSpPr>
            <a:spLocks noGrp="1" noChangeArrowheads="1"/>
          </p:cNvSpPr>
          <p:nvPr>
            <p:ph type="title"/>
          </p:nvPr>
        </p:nvSpPr>
        <p:spPr bwMode="auto">
          <a:xfrm>
            <a:off x="457200" y="228600"/>
            <a:ext cx="8229600" cy="857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Tree>
  </p:cSld>
  <p:clrMap bg1="lt1" tx1="dk1" bg2="lt2" tx2="dk2" accent1="accent1" accent2="accent2" accent3="accent3" accent4="accent4" accent5="accent5" accent6="accent6" hlink="hlink" folHlink="folHlink"/>
  <p:sldLayoutIdLst>
    <p:sldLayoutId id="2147484022" r:id="rId1"/>
    <p:sldLayoutId id="2147484023" r:id="rId2"/>
    <p:sldLayoutId id="2147484024" r:id="rId3"/>
    <p:sldLayoutId id="2147484025" r:id="rId4"/>
    <p:sldLayoutId id="2147484026" r:id="rId5"/>
    <p:sldLayoutId id="2147484027" r:id="rId6"/>
    <p:sldLayoutId id="2147484028" r:id="rId7"/>
    <p:sldLayoutId id="2147484029" r:id="rId8"/>
    <p:sldLayoutId id="2147484030" r:id="rId9"/>
    <p:sldLayoutId id="2147484031" r:id="rId10"/>
    <p:sldLayoutId id="2147484032" r:id="rId11"/>
  </p:sldLayoutIdLst>
  <p:hf hdr="0" ftr="0" dt="0"/>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189" algn="l" rtl="0" fontAlgn="base">
        <a:spcBef>
          <a:spcPct val="0"/>
        </a:spcBef>
        <a:spcAft>
          <a:spcPct val="0"/>
        </a:spcAft>
        <a:defRPr sz="4200">
          <a:solidFill>
            <a:schemeClr val="tx2"/>
          </a:solidFill>
          <a:latin typeface="Arial" charset="0"/>
        </a:defRPr>
      </a:lvl6pPr>
      <a:lvl7pPr marL="914378" algn="l" rtl="0" fontAlgn="base">
        <a:spcBef>
          <a:spcPct val="0"/>
        </a:spcBef>
        <a:spcAft>
          <a:spcPct val="0"/>
        </a:spcAft>
        <a:defRPr sz="4200">
          <a:solidFill>
            <a:schemeClr val="tx2"/>
          </a:solidFill>
          <a:latin typeface="Arial" charset="0"/>
        </a:defRPr>
      </a:lvl7pPr>
      <a:lvl8pPr marL="1371566" algn="l" rtl="0" fontAlgn="base">
        <a:spcBef>
          <a:spcPct val="0"/>
        </a:spcBef>
        <a:spcAft>
          <a:spcPct val="0"/>
        </a:spcAft>
        <a:defRPr sz="4200">
          <a:solidFill>
            <a:schemeClr val="tx2"/>
          </a:solidFill>
          <a:latin typeface="Arial" charset="0"/>
        </a:defRPr>
      </a:lvl8pPr>
      <a:lvl9pPr marL="1828754" algn="l" rtl="0" fontAlgn="base">
        <a:spcBef>
          <a:spcPct val="0"/>
        </a:spcBef>
        <a:spcAft>
          <a:spcPct val="0"/>
        </a:spcAft>
        <a:defRPr sz="4200">
          <a:solidFill>
            <a:schemeClr val="tx2"/>
          </a:solidFill>
          <a:latin typeface="Arial" charset="0"/>
        </a:defRPr>
      </a:lvl9pPr>
    </p:titleStyle>
    <p:bodyStyle>
      <a:lvl1pPr marL="341313" indent="-341313" algn="l" rtl="0" eaLnBrk="0" fontAlgn="base" hangingPunct="0">
        <a:spcBef>
          <a:spcPct val="20000"/>
        </a:spcBef>
        <a:spcAft>
          <a:spcPct val="0"/>
        </a:spcAft>
        <a:buClr>
          <a:schemeClr val="accent2"/>
        </a:buClr>
        <a:buChar char="•"/>
        <a:defRPr sz="3200">
          <a:solidFill>
            <a:schemeClr val="tx1"/>
          </a:solidFill>
          <a:latin typeface="+mn-lt"/>
          <a:ea typeface="+mn-ea"/>
          <a:cs typeface="+mn-cs"/>
        </a:defRPr>
      </a:lvl1pPr>
      <a:lvl2pPr marL="741363" indent="-284163" algn="l" rtl="0" eaLnBrk="0" fontAlgn="base" hangingPunct="0">
        <a:spcBef>
          <a:spcPct val="20000"/>
        </a:spcBef>
        <a:spcAft>
          <a:spcPct val="0"/>
        </a:spcAft>
        <a:buClr>
          <a:schemeClr val="accent2"/>
        </a:buClr>
        <a:buChar char="•"/>
        <a:defRPr sz="2800">
          <a:solidFill>
            <a:schemeClr val="tx1"/>
          </a:solidFill>
          <a:latin typeface="+mn-lt"/>
        </a:defRPr>
      </a:lvl2pPr>
      <a:lvl3pPr marL="1141413" indent="-227013" algn="l" rtl="0" eaLnBrk="0" fontAlgn="base" hangingPunct="0">
        <a:spcBef>
          <a:spcPct val="20000"/>
        </a:spcBef>
        <a:spcAft>
          <a:spcPct val="0"/>
        </a:spcAft>
        <a:buClr>
          <a:schemeClr val="accent2"/>
        </a:buClr>
        <a:buChar char="•"/>
        <a:defRPr sz="2400">
          <a:solidFill>
            <a:schemeClr val="tx1"/>
          </a:solidFill>
          <a:latin typeface="+mn-lt"/>
        </a:defRPr>
      </a:lvl3pPr>
      <a:lvl4pPr marL="1598613" indent="-227013" algn="l" rtl="0" eaLnBrk="0" fontAlgn="base" hangingPunct="0">
        <a:spcBef>
          <a:spcPct val="20000"/>
        </a:spcBef>
        <a:spcAft>
          <a:spcPct val="0"/>
        </a:spcAft>
        <a:buClr>
          <a:schemeClr val="accent2"/>
        </a:buClr>
        <a:buChar char="•"/>
        <a:defRPr sz="2000">
          <a:solidFill>
            <a:schemeClr val="tx1"/>
          </a:solidFill>
          <a:latin typeface="+mn-lt"/>
        </a:defRPr>
      </a:lvl4pPr>
      <a:lvl5pPr marL="2055813" indent="-227013" algn="l" rtl="0" eaLnBrk="0" fontAlgn="base" hangingPunct="0">
        <a:spcBef>
          <a:spcPct val="20000"/>
        </a:spcBef>
        <a:spcAft>
          <a:spcPct val="0"/>
        </a:spcAft>
        <a:buClr>
          <a:schemeClr val="accent2"/>
        </a:buClr>
        <a:buChar char="•"/>
        <a:defRPr sz="2000">
          <a:solidFill>
            <a:schemeClr val="tx1"/>
          </a:solidFill>
          <a:latin typeface="+mn-lt"/>
        </a:defRPr>
      </a:lvl5pPr>
      <a:lvl6pPr marL="2514537" indent="-228594" algn="l" rtl="0" fontAlgn="base">
        <a:spcBef>
          <a:spcPct val="20000"/>
        </a:spcBef>
        <a:spcAft>
          <a:spcPct val="0"/>
        </a:spcAft>
        <a:buClr>
          <a:schemeClr val="accent2"/>
        </a:buClr>
        <a:buChar char="•"/>
        <a:defRPr sz="2000">
          <a:solidFill>
            <a:schemeClr val="tx1"/>
          </a:solidFill>
          <a:latin typeface="+mn-lt"/>
        </a:defRPr>
      </a:lvl6pPr>
      <a:lvl7pPr marL="2971726" indent="-228594" algn="l" rtl="0" fontAlgn="base">
        <a:spcBef>
          <a:spcPct val="20000"/>
        </a:spcBef>
        <a:spcAft>
          <a:spcPct val="0"/>
        </a:spcAft>
        <a:buClr>
          <a:schemeClr val="accent2"/>
        </a:buClr>
        <a:buChar char="•"/>
        <a:defRPr sz="2000">
          <a:solidFill>
            <a:schemeClr val="tx1"/>
          </a:solidFill>
          <a:latin typeface="+mn-lt"/>
        </a:defRPr>
      </a:lvl7pPr>
      <a:lvl8pPr marL="3428915" indent="-228594" algn="l" rtl="0" fontAlgn="base">
        <a:spcBef>
          <a:spcPct val="20000"/>
        </a:spcBef>
        <a:spcAft>
          <a:spcPct val="0"/>
        </a:spcAft>
        <a:buClr>
          <a:schemeClr val="accent2"/>
        </a:buClr>
        <a:buChar char="•"/>
        <a:defRPr sz="2000">
          <a:solidFill>
            <a:schemeClr val="tx1"/>
          </a:solidFill>
          <a:latin typeface="+mn-lt"/>
        </a:defRPr>
      </a:lvl8pPr>
      <a:lvl9pPr marL="3886103" indent="-228594"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 name="Rectangle 4"/>
          <p:cNvSpPr/>
          <p:nvPr userDrawn="1"/>
        </p:nvSpPr>
        <p:spPr>
          <a:xfrm>
            <a:off x="3175" y="0"/>
            <a:ext cx="9140825" cy="3589338"/>
          </a:xfrm>
          <a:prstGeom prst="rect">
            <a:avLst/>
          </a:prstGeom>
          <a:gradFill flip="none" rotWithShape="1">
            <a:gsLst>
              <a:gs pos="100000">
                <a:srgbClr val="DDF2FF"/>
              </a:gs>
              <a:gs pos="58000">
                <a:schemeClr val="bg1"/>
              </a:gs>
            </a:gsLst>
            <a:lin ang="15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075" name="Title Placeholder 1"/>
          <p:cNvSpPr>
            <a:spLocks noGrp="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6" name="Text Placeholder 2"/>
          <p:cNvSpPr>
            <a:spLocks noGrp="1"/>
          </p:cNvSpPr>
          <p:nvPr>
            <p:ph type="body" idx="1"/>
          </p:nvPr>
        </p:nvSpPr>
        <p:spPr bwMode="auto">
          <a:xfrm>
            <a:off x="628650" y="1370013"/>
            <a:ext cx="78867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8650" y="4767263"/>
            <a:ext cx="3286125" cy="274637"/>
          </a:xfrm>
          <a:prstGeom prst="rect">
            <a:avLst/>
          </a:prstGeom>
        </p:spPr>
        <p:txBody>
          <a:bodyPr vert="horz" lIns="91440" tIns="45720" rIns="91440" bIns="45720" rtlCol="0" anchor="ctr"/>
          <a:lstStyle>
            <a:lvl1pPr algn="l">
              <a:defRPr sz="900">
                <a:solidFill>
                  <a:schemeClr val="bg1">
                    <a:lumMod val="65000"/>
                  </a:schemeClr>
                </a:solidFill>
              </a:defRPr>
            </a:lvl1pPr>
          </a:lstStyle>
          <a:p>
            <a:pPr>
              <a:defRPr/>
            </a:pPr>
            <a:endParaRPr lang="en-US" dirty="0"/>
          </a:p>
        </p:txBody>
      </p:sp>
    </p:spTree>
  </p:cSld>
  <p:clrMap bg1="lt1" tx1="dk1" bg2="lt2" tx2="dk2" accent1="accent1" accent2="accent2" accent3="accent3" accent4="accent4" accent5="accent5" accent6="accent6" hlink="hlink" folHlink="folHlink"/>
  <p:sldLayoutIdLst>
    <p:sldLayoutId id="2147484051" r:id="rId1"/>
    <p:sldLayoutId id="2147484052" r:id="rId2"/>
  </p:sldLayoutIdLst>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2400" b="1" kern="1200">
          <a:solidFill>
            <a:srgbClr val="282B6B"/>
          </a:solidFill>
          <a:latin typeface="+mn-lt"/>
          <a:ea typeface="+mj-ea"/>
          <a:cs typeface="Arial" panose="020B0604020202020204" pitchFamily="34" charset="0"/>
        </a:defRPr>
      </a:lvl1pPr>
      <a:lvl2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2pPr>
      <a:lvl3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3pPr>
      <a:lvl4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4pPr>
      <a:lvl5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5pPr>
      <a:lvl6pPr marL="457200" algn="l" defTabSz="685800" rtl="0" fontAlgn="base">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6pPr>
      <a:lvl7pPr marL="914400" algn="l" defTabSz="685800" rtl="0" fontAlgn="base">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7pPr>
      <a:lvl8pPr marL="1371600" algn="l" defTabSz="685800" rtl="0" fontAlgn="base">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8pPr>
      <a:lvl9pPr marL="1828800" algn="l" defTabSz="685800" rtl="0" fontAlgn="base">
        <a:lnSpc>
          <a:spcPct val="90000"/>
        </a:lnSpc>
        <a:spcBef>
          <a:spcPct val="0"/>
        </a:spcBef>
        <a:spcAft>
          <a:spcPct val="0"/>
        </a:spcAft>
        <a:defRPr sz="2400" b="1">
          <a:solidFill>
            <a:srgbClr val="282B6B"/>
          </a:solidFill>
          <a:latin typeface="Calibri" panose="020F0502020204030204" pitchFamily="34" charset="0"/>
          <a:cs typeface="Arial" panose="020B0604020202020204" pitchFamily="34" charset="0"/>
        </a:defRPr>
      </a:lvl9pPr>
    </p:titleStyle>
    <p:bodyStyle>
      <a:lvl1pPr algn="l" defTabSz="685800" rtl="0" eaLnBrk="0" fontAlgn="base" hangingPunct="0">
        <a:lnSpc>
          <a:spcPct val="90000"/>
        </a:lnSpc>
        <a:spcBef>
          <a:spcPts val="750"/>
        </a:spcBef>
        <a:spcAft>
          <a:spcPct val="0"/>
        </a:spcAft>
        <a:defRPr sz="2100" kern="1200">
          <a:solidFill>
            <a:srgbClr val="595959"/>
          </a:solidFill>
          <a:latin typeface="Calibri" panose="020F0502020204030204" pitchFamily="34" charset="0"/>
          <a:ea typeface="+mn-ea"/>
          <a:cs typeface="Arial" panose="020B0604020202020204" pitchFamily="34" charset="0"/>
        </a:defRPr>
      </a:lvl1pPr>
      <a:lvl2pPr marL="342900" algn="l" defTabSz="685800" rtl="0" eaLnBrk="0" fontAlgn="base" hangingPunct="0">
        <a:lnSpc>
          <a:spcPct val="90000"/>
        </a:lnSpc>
        <a:spcBef>
          <a:spcPts val="375"/>
        </a:spcBef>
        <a:spcAft>
          <a:spcPct val="0"/>
        </a:spcAft>
        <a:defRPr kern="1200">
          <a:solidFill>
            <a:srgbClr val="595959"/>
          </a:solidFill>
          <a:latin typeface="Calibri" panose="020F0502020204030204" pitchFamily="34" charset="0"/>
          <a:ea typeface="+mn-ea"/>
          <a:cs typeface="Arial" panose="020B0604020202020204" pitchFamily="34" charset="0"/>
        </a:defRPr>
      </a:lvl2pPr>
      <a:lvl3pPr marL="685800" algn="l" defTabSz="685800" rtl="0" eaLnBrk="0" fontAlgn="base" hangingPunct="0">
        <a:lnSpc>
          <a:spcPct val="90000"/>
        </a:lnSpc>
        <a:spcBef>
          <a:spcPts val="375"/>
        </a:spcBef>
        <a:spcAft>
          <a:spcPct val="0"/>
        </a:spcAft>
        <a:defRPr sz="1500" kern="1200">
          <a:solidFill>
            <a:srgbClr val="595959"/>
          </a:solidFill>
          <a:latin typeface="Calibri" panose="020F0502020204030204" pitchFamily="34" charset="0"/>
          <a:ea typeface="+mn-ea"/>
          <a:cs typeface="Arial" panose="020B0604020202020204" pitchFamily="34" charset="0"/>
        </a:defRPr>
      </a:lvl3pPr>
      <a:lvl4pPr marL="1028700" algn="l" defTabSz="685800" rtl="0" eaLnBrk="0" fontAlgn="base" hangingPunct="0">
        <a:lnSpc>
          <a:spcPct val="90000"/>
        </a:lnSpc>
        <a:spcBef>
          <a:spcPts val="375"/>
        </a:spcBef>
        <a:spcAft>
          <a:spcPct val="0"/>
        </a:spcAft>
        <a:defRPr sz="1300" kern="1200">
          <a:solidFill>
            <a:srgbClr val="595959"/>
          </a:solidFill>
          <a:latin typeface="Calibri" panose="020F0502020204030204" pitchFamily="34" charset="0"/>
          <a:ea typeface="+mn-ea"/>
          <a:cs typeface="Arial" panose="020B0604020202020204" pitchFamily="34" charset="0"/>
        </a:defRPr>
      </a:lvl4pPr>
      <a:lvl5pPr marL="1371600" algn="l" defTabSz="685800" rtl="0" eaLnBrk="0" fontAlgn="base" hangingPunct="0">
        <a:lnSpc>
          <a:spcPct val="90000"/>
        </a:lnSpc>
        <a:spcBef>
          <a:spcPts val="375"/>
        </a:spcBef>
        <a:spcAft>
          <a:spcPct val="0"/>
        </a:spcAft>
        <a:defRPr sz="1300" kern="1200">
          <a:solidFill>
            <a:srgbClr val="595959"/>
          </a:solidFill>
          <a:latin typeface="Calibri" panose="020F050202020403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628650" y="274638"/>
            <a:ext cx="78867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099" name="Text Placeholder 2"/>
          <p:cNvSpPr>
            <a:spLocks noGrp="1"/>
          </p:cNvSpPr>
          <p:nvPr>
            <p:ph type="body" idx="1"/>
          </p:nvPr>
        </p:nvSpPr>
        <p:spPr bwMode="auto">
          <a:xfrm>
            <a:off x="628650" y="1370013"/>
            <a:ext cx="5486400"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900">
                <a:solidFill>
                  <a:schemeClr val="bg1"/>
                </a:solidFill>
              </a:defRPr>
            </a:lvl1pPr>
          </a:lstStyle>
          <a:p>
            <a:pPr>
              <a:defRPr/>
            </a:pPr>
            <a:endParaRPr lang="en-US" dirty="0"/>
          </a:p>
        </p:txBody>
      </p:sp>
      <p:sp>
        <p:nvSpPr>
          <p:cNvPr id="5" name="Footer Placeholder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900">
                <a:solidFill>
                  <a:schemeClr val="bg1"/>
                </a:solidFill>
              </a:defRPr>
            </a:lvl1pPr>
          </a:lstStyle>
          <a:p>
            <a:pPr>
              <a:defRPr/>
            </a:pPr>
            <a:endParaRPr lang="en-US" dirty="0"/>
          </a:p>
        </p:txBody>
      </p:sp>
      <p:sp>
        <p:nvSpPr>
          <p:cNvPr id="6" name="Slide Number Placeholder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900">
                <a:solidFill>
                  <a:schemeClr val="tx1">
                    <a:tint val="75000"/>
                  </a:schemeClr>
                </a:solidFill>
              </a:defRPr>
            </a:lvl1pPr>
          </a:lstStyle>
          <a:p>
            <a:pPr>
              <a:defRPr/>
            </a:pPr>
            <a:fld id="{D42A5357-D583-462A-A4C9-7BCC2F205F6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4053" r:id="rId1"/>
    <p:sldLayoutId id="2147484054" r:id="rId2"/>
  </p:sldLayoutIdLst>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3300" kern="1200">
          <a:solidFill>
            <a:schemeClr val="bg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bg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bg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bg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bg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bg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bg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bg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bg1"/>
          </a:solidFill>
          <a:latin typeface="Calibri Light" panose="020F0302020204030204" pitchFamily="34" charset="0"/>
        </a:defRPr>
      </a:lvl9pPr>
    </p:titleStyle>
    <p:bodyStyle>
      <a:lvl1pPr algn="l" defTabSz="685800" rtl="0" eaLnBrk="0" fontAlgn="base" hangingPunct="0">
        <a:lnSpc>
          <a:spcPct val="90000"/>
        </a:lnSpc>
        <a:spcBef>
          <a:spcPts val="750"/>
        </a:spcBef>
        <a:spcAft>
          <a:spcPct val="0"/>
        </a:spcAft>
        <a:defRPr sz="2100" kern="1200">
          <a:solidFill>
            <a:schemeClr val="bg1"/>
          </a:solidFill>
          <a:latin typeface="+mn-lt"/>
          <a:ea typeface="+mn-ea"/>
          <a:cs typeface="+mn-cs"/>
        </a:defRPr>
      </a:lvl1pPr>
      <a:lvl2pPr marL="342900" algn="l" defTabSz="685800" rtl="0" eaLnBrk="0" fontAlgn="base" hangingPunct="0">
        <a:lnSpc>
          <a:spcPct val="90000"/>
        </a:lnSpc>
        <a:spcBef>
          <a:spcPts val="375"/>
        </a:spcBef>
        <a:spcAft>
          <a:spcPct val="0"/>
        </a:spcAft>
        <a:defRPr kern="1200">
          <a:solidFill>
            <a:schemeClr val="bg1"/>
          </a:solidFill>
          <a:latin typeface="+mn-lt"/>
          <a:ea typeface="+mn-ea"/>
          <a:cs typeface="+mn-cs"/>
        </a:defRPr>
      </a:lvl2pPr>
      <a:lvl3pPr marL="685800" algn="l" defTabSz="685800" rtl="0" eaLnBrk="0" fontAlgn="base" hangingPunct="0">
        <a:lnSpc>
          <a:spcPct val="90000"/>
        </a:lnSpc>
        <a:spcBef>
          <a:spcPts val="375"/>
        </a:spcBef>
        <a:spcAft>
          <a:spcPct val="0"/>
        </a:spcAft>
        <a:defRPr sz="1500" kern="1200">
          <a:solidFill>
            <a:schemeClr val="bg1"/>
          </a:solidFill>
          <a:latin typeface="+mn-lt"/>
          <a:ea typeface="+mn-ea"/>
          <a:cs typeface="+mn-cs"/>
        </a:defRPr>
      </a:lvl3pPr>
      <a:lvl4pPr marL="1028700" algn="l" defTabSz="685800" rtl="0" eaLnBrk="0" fontAlgn="base" hangingPunct="0">
        <a:lnSpc>
          <a:spcPct val="90000"/>
        </a:lnSpc>
        <a:spcBef>
          <a:spcPts val="375"/>
        </a:spcBef>
        <a:spcAft>
          <a:spcPct val="0"/>
        </a:spcAft>
        <a:defRPr sz="1300" kern="1200">
          <a:solidFill>
            <a:schemeClr val="bg1"/>
          </a:solidFill>
          <a:latin typeface="+mn-lt"/>
          <a:ea typeface="+mn-ea"/>
          <a:cs typeface="+mn-cs"/>
        </a:defRPr>
      </a:lvl4pPr>
      <a:lvl5pPr marL="1371600" algn="l" defTabSz="685800" rtl="0" eaLnBrk="0" fontAlgn="base" hangingPunct="0">
        <a:lnSpc>
          <a:spcPct val="90000"/>
        </a:lnSpc>
        <a:spcBef>
          <a:spcPts val="375"/>
        </a:spcBef>
        <a:spcAft>
          <a:spcPct val="0"/>
        </a:spcAft>
        <a:defRPr sz="130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Title Placeholder 1"/>
          <p:cNvSpPr>
            <a:spLocks noGrp="1"/>
          </p:cNvSpPr>
          <p:nvPr>
            <p:ph type="title"/>
          </p:nvPr>
        </p:nvSpPr>
        <p:spPr bwMode="auto">
          <a:xfrm>
            <a:off x="628650" y="285750"/>
            <a:ext cx="78867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bodyPr>
          <a:lstStyle/>
          <a:p>
            <a:pPr lvl="0"/>
            <a:r>
              <a:rPr lang="en-US" altLang="en-US" smtClean="0"/>
              <a:t>Click to edit Master title style</a:t>
            </a:r>
          </a:p>
        </p:txBody>
      </p:sp>
      <p:sp>
        <p:nvSpPr>
          <p:cNvPr id="5123" name="Text Placeholder 2"/>
          <p:cNvSpPr>
            <a:spLocks noGrp="1"/>
          </p:cNvSpPr>
          <p:nvPr>
            <p:ph type="body" idx="1"/>
          </p:nvPr>
        </p:nvSpPr>
        <p:spPr bwMode="auto">
          <a:xfrm>
            <a:off x="628650" y="885825"/>
            <a:ext cx="7886700" cy="374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p:txBody>
      </p:sp>
      <p:sp>
        <p:nvSpPr>
          <p:cNvPr id="7" name="Rectangle 6"/>
          <p:cNvSpPr/>
          <p:nvPr userDrawn="1"/>
        </p:nvSpPr>
        <p:spPr>
          <a:xfrm>
            <a:off x="0" y="4737100"/>
            <a:ext cx="9144000" cy="406400"/>
          </a:xfrm>
          <a:prstGeom prst="rect">
            <a:avLst/>
          </a:prstGeom>
          <a:solidFill>
            <a:srgbClr val="005D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
        <p:nvSpPr>
          <p:cNvPr id="8" name="Rectangle 10"/>
          <p:cNvSpPr/>
          <p:nvPr userDrawn="1"/>
        </p:nvSpPr>
        <p:spPr>
          <a:xfrm>
            <a:off x="1720850" y="4730750"/>
            <a:ext cx="3783013" cy="409575"/>
          </a:xfrm>
          <a:custGeom>
            <a:avLst/>
            <a:gdLst>
              <a:gd name="connsiteX0" fmla="*/ 0 w 3228229"/>
              <a:gd name="connsiteY0" fmla="*/ 0 h 457201"/>
              <a:gd name="connsiteX1" fmla="*/ 3228229 w 3228229"/>
              <a:gd name="connsiteY1" fmla="*/ 0 h 457201"/>
              <a:gd name="connsiteX2" fmla="*/ 3228229 w 3228229"/>
              <a:gd name="connsiteY2" fmla="*/ 457201 h 457201"/>
              <a:gd name="connsiteX3" fmla="*/ 0 w 3228229"/>
              <a:gd name="connsiteY3" fmla="*/ 457201 h 457201"/>
              <a:gd name="connsiteX4" fmla="*/ 0 w 3228229"/>
              <a:gd name="connsiteY4" fmla="*/ 0 h 457201"/>
              <a:gd name="connsiteX0" fmla="*/ 341906 w 3570135"/>
              <a:gd name="connsiteY0" fmla="*/ 0 h 457201"/>
              <a:gd name="connsiteX1" fmla="*/ 3570135 w 3570135"/>
              <a:gd name="connsiteY1" fmla="*/ 0 h 457201"/>
              <a:gd name="connsiteX2" fmla="*/ 3570135 w 3570135"/>
              <a:gd name="connsiteY2" fmla="*/ 457201 h 457201"/>
              <a:gd name="connsiteX3" fmla="*/ 0 w 3570135"/>
              <a:gd name="connsiteY3" fmla="*/ 457201 h 457201"/>
              <a:gd name="connsiteX4" fmla="*/ 341906 w 3570135"/>
              <a:gd name="connsiteY4" fmla="*/ 0 h 457201"/>
              <a:gd name="connsiteX0" fmla="*/ 437321 w 3570135"/>
              <a:gd name="connsiteY0" fmla="*/ 7983 h 457201"/>
              <a:gd name="connsiteX1" fmla="*/ 3570135 w 3570135"/>
              <a:gd name="connsiteY1" fmla="*/ 0 h 457201"/>
              <a:gd name="connsiteX2" fmla="*/ 3570135 w 3570135"/>
              <a:gd name="connsiteY2" fmla="*/ 457201 h 457201"/>
              <a:gd name="connsiteX3" fmla="*/ 0 w 3570135"/>
              <a:gd name="connsiteY3" fmla="*/ 457201 h 457201"/>
              <a:gd name="connsiteX4" fmla="*/ 437321 w 3570135"/>
              <a:gd name="connsiteY4" fmla="*/ 7983 h 457201"/>
              <a:gd name="connsiteX0" fmla="*/ 349856 w 3570135"/>
              <a:gd name="connsiteY0" fmla="*/ 7983 h 457201"/>
              <a:gd name="connsiteX1" fmla="*/ 3570135 w 3570135"/>
              <a:gd name="connsiteY1" fmla="*/ 0 h 457201"/>
              <a:gd name="connsiteX2" fmla="*/ 3570135 w 3570135"/>
              <a:gd name="connsiteY2" fmla="*/ 457201 h 457201"/>
              <a:gd name="connsiteX3" fmla="*/ 0 w 3570135"/>
              <a:gd name="connsiteY3" fmla="*/ 457201 h 457201"/>
              <a:gd name="connsiteX4" fmla="*/ 349856 w 3570135"/>
              <a:gd name="connsiteY4" fmla="*/ 7983 h 457201"/>
              <a:gd name="connsiteX0" fmla="*/ 530976 w 3570135"/>
              <a:gd name="connsiteY0" fmla="*/ 0 h 457201"/>
              <a:gd name="connsiteX1" fmla="*/ 3570135 w 3570135"/>
              <a:gd name="connsiteY1" fmla="*/ 0 h 457201"/>
              <a:gd name="connsiteX2" fmla="*/ 3570135 w 3570135"/>
              <a:gd name="connsiteY2" fmla="*/ 457201 h 457201"/>
              <a:gd name="connsiteX3" fmla="*/ 0 w 3570135"/>
              <a:gd name="connsiteY3" fmla="*/ 457201 h 457201"/>
              <a:gd name="connsiteX4" fmla="*/ 530976 w 3570135"/>
              <a:gd name="connsiteY4" fmla="*/ 0 h 457201"/>
              <a:gd name="connsiteX0" fmla="*/ 301508 w 3570135"/>
              <a:gd name="connsiteY0" fmla="*/ 12193 h 457201"/>
              <a:gd name="connsiteX1" fmla="*/ 3570135 w 3570135"/>
              <a:gd name="connsiteY1" fmla="*/ 0 h 457201"/>
              <a:gd name="connsiteX2" fmla="*/ 3570135 w 3570135"/>
              <a:gd name="connsiteY2" fmla="*/ 457201 h 457201"/>
              <a:gd name="connsiteX3" fmla="*/ 0 w 3570135"/>
              <a:gd name="connsiteY3" fmla="*/ 457201 h 457201"/>
              <a:gd name="connsiteX4" fmla="*/ 301508 w 3570135"/>
              <a:gd name="connsiteY4" fmla="*/ 12193 h 457201"/>
              <a:gd name="connsiteX0" fmla="*/ 307547 w 3570135"/>
              <a:gd name="connsiteY0" fmla="*/ 2272 h 457201"/>
              <a:gd name="connsiteX1" fmla="*/ 3570135 w 3570135"/>
              <a:gd name="connsiteY1" fmla="*/ 0 h 457201"/>
              <a:gd name="connsiteX2" fmla="*/ 3570135 w 3570135"/>
              <a:gd name="connsiteY2" fmla="*/ 457201 h 457201"/>
              <a:gd name="connsiteX3" fmla="*/ 0 w 3570135"/>
              <a:gd name="connsiteY3" fmla="*/ 457201 h 457201"/>
              <a:gd name="connsiteX4" fmla="*/ 307547 w 3570135"/>
              <a:gd name="connsiteY4" fmla="*/ 2272 h 457201"/>
              <a:gd name="connsiteX0" fmla="*/ 307547 w 3576174"/>
              <a:gd name="connsiteY0" fmla="*/ 0 h 454929"/>
              <a:gd name="connsiteX1" fmla="*/ 3576174 w 3576174"/>
              <a:gd name="connsiteY1" fmla="*/ 75119 h 454929"/>
              <a:gd name="connsiteX2" fmla="*/ 3570135 w 3576174"/>
              <a:gd name="connsiteY2" fmla="*/ 454929 h 454929"/>
              <a:gd name="connsiteX3" fmla="*/ 0 w 3576174"/>
              <a:gd name="connsiteY3" fmla="*/ 454929 h 454929"/>
              <a:gd name="connsiteX4" fmla="*/ 307547 w 3576174"/>
              <a:gd name="connsiteY4" fmla="*/ 0 h 454929"/>
              <a:gd name="connsiteX0" fmla="*/ 307547 w 3577684"/>
              <a:gd name="connsiteY0" fmla="*/ 0 h 454929"/>
              <a:gd name="connsiteX1" fmla="*/ 3577684 w 3577684"/>
              <a:gd name="connsiteY1" fmla="*/ 5666 h 454929"/>
              <a:gd name="connsiteX2" fmla="*/ 3570135 w 3577684"/>
              <a:gd name="connsiteY2" fmla="*/ 454929 h 454929"/>
              <a:gd name="connsiteX3" fmla="*/ 0 w 3577684"/>
              <a:gd name="connsiteY3" fmla="*/ 454929 h 454929"/>
              <a:gd name="connsiteX4" fmla="*/ 307547 w 3577684"/>
              <a:gd name="connsiteY4" fmla="*/ 0 h 454929"/>
              <a:gd name="connsiteX0" fmla="*/ 307547 w 3577684"/>
              <a:gd name="connsiteY0" fmla="*/ 0 h 454929"/>
              <a:gd name="connsiteX1" fmla="*/ 3577684 w 3577684"/>
              <a:gd name="connsiteY1" fmla="*/ 5666 h 454929"/>
              <a:gd name="connsiteX2" fmla="*/ 3183644 w 3577684"/>
              <a:gd name="connsiteY2" fmla="*/ 446991 h 454929"/>
              <a:gd name="connsiteX3" fmla="*/ 0 w 3577684"/>
              <a:gd name="connsiteY3" fmla="*/ 454929 h 454929"/>
              <a:gd name="connsiteX4" fmla="*/ 307547 w 3577684"/>
              <a:gd name="connsiteY4" fmla="*/ 0 h 454929"/>
              <a:gd name="connsiteX0" fmla="*/ 307547 w 3197232"/>
              <a:gd name="connsiteY0" fmla="*/ 0 h 454929"/>
              <a:gd name="connsiteX1" fmla="*/ 3197232 w 3197232"/>
              <a:gd name="connsiteY1" fmla="*/ 21541 h 454929"/>
              <a:gd name="connsiteX2" fmla="*/ 3183644 w 3197232"/>
              <a:gd name="connsiteY2" fmla="*/ 446991 h 454929"/>
              <a:gd name="connsiteX3" fmla="*/ 0 w 3197232"/>
              <a:gd name="connsiteY3" fmla="*/ 454929 h 454929"/>
              <a:gd name="connsiteX4" fmla="*/ 307547 w 3197232"/>
              <a:gd name="connsiteY4" fmla="*/ 0 h 454929"/>
              <a:gd name="connsiteX0" fmla="*/ 307547 w 3197232"/>
              <a:gd name="connsiteY0" fmla="*/ 0 h 454929"/>
              <a:gd name="connsiteX1" fmla="*/ 3197232 w 3197232"/>
              <a:gd name="connsiteY1" fmla="*/ 13603 h 454929"/>
              <a:gd name="connsiteX2" fmla="*/ 3183644 w 3197232"/>
              <a:gd name="connsiteY2" fmla="*/ 446991 h 454929"/>
              <a:gd name="connsiteX3" fmla="*/ 0 w 3197232"/>
              <a:gd name="connsiteY3" fmla="*/ 454929 h 454929"/>
              <a:gd name="connsiteX4" fmla="*/ 307547 w 3197232"/>
              <a:gd name="connsiteY4" fmla="*/ 0 h 4549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7232" h="454929">
                <a:moveTo>
                  <a:pt x="307547" y="0"/>
                </a:moveTo>
                <a:lnTo>
                  <a:pt x="3197232" y="13603"/>
                </a:lnTo>
                <a:lnTo>
                  <a:pt x="3183644" y="446991"/>
                </a:lnTo>
                <a:lnTo>
                  <a:pt x="0" y="454929"/>
                </a:lnTo>
                <a:lnTo>
                  <a:pt x="307547" y="0"/>
                </a:lnTo>
                <a:close/>
              </a:path>
            </a:pathLst>
          </a:custGeom>
          <a:gradFill>
            <a:gsLst>
              <a:gs pos="100000">
                <a:srgbClr val="00A7CF"/>
              </a:gs>
              <a:gs pos="0">
                <a:srgbClr val="005DA6"/>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
        <p:nvSpPr>
          <p:cNvPr id="9" name="Rectangle 8"/>
          <p:cNvSpPr/>
          <p:nvPr userDrawn="1"/>
        </p:nvSpPr>
        <p:spPr>
          <a:xfrm>
            <a:off x="5532438" y="4737100"/>
            <a:ext cx="3468687" cy="406400"/>
          </a:xfrm>
          <a:custGeom>
            <a:avLst/>
            <a:gdLst>
              <a:gd name="connsiteX0" fmla="*/ 0 w 3228228"/>
              <a:gd name="connsiteY0" fmla="*/ 0 h 457201"/>
              <a:gd name="connsiteX1" fmla="*/ 3228228 w 3228228"/>
              <a:gd name="connsiteY1" fmla="*/ 0 h 457201"/>
              <a:gd name="connsiteX2" fmla="*/ 3228228 w 3228228"/>
              <a:gd name="connsiteY2" fmla="*/ 457201 h 457201"/>
              <a:gd name="connsiteX3" fmla="*/ 0 w 3228228"/>
              <a:gd name="connsiteY3" fmla="*/ 457201 h 457201"/>
              <a:gd name="connsiteX4" fmla="*/ 0 w 3228228"/>
              <a:gd name="connsiteY4" fmla="*/ 0 h 457201"/>
              <a:gd name="connsiteX0" fmla="*/ 0 w 3562183"/>
              <a:gd name="connsiteY0" fmla="*/ 0 h 465152"/>
              <a:gd name="connsiteX1" fmla="*/ 3562183 w 3562183"/>
              <a:gd name="connsiteY1" fmla="*/ 7951 h 465152"/>
              <a:gd name="connsiteX2" fmla="*/ 3562183 w 3562183"/>
              <a:gd name="connsiteY2" fmla="*/ 465152 h 465152"/>
              <a:gd name="connsiteX3" fmla="*/ 333955 w 3562183"/>
              <a:gd name="connsiteY3" fmla="*/ 465152 h 465152"/>
              <a:gd name="connsiteX4" fmla="*/ 0 w 3562183"/>
              <a:gd name="connsiteY4" fmla="*/ 0 h 465152"/>
              <a:gd name="connsiteX0" fmla="*/ 0 w 3559802"/>
              <a:gd name="connsiteY0" fmla="*/ 3955 h 457201"/>
              <a:gd name="connsiteX1" fmla="*/ 3559802 w 3559802"/>
              <a:gd name="connsiteY1" fmla="*/ 0 h 457201"/>
              <a:gd name="connsiteX2" fmla="*/ 3559802 w 3559802"/>
              <a:gd name="connsiteY2" fmla="*/ 457201 h 457201"/>
              <a:gd name="connsiteX3" fmla="*/ 331574 w 3559802"/>
              <a:gd name="connsiteY3" fmla="*/ 457201 h 457201"/>
              <a:gd name="connsiteX4" fmla="*/ 0 w 3559802"/>
              <a:gd name="connsiteY4" fmla="*/ 3955 h 457201"/>
              <a:gd name="connsiteX0" fmla="*/ 0 w 3559802"/>
              <a:gd name="connsiteY0" fmla="*/ 3955 h 457201"/>
              <a:gd name="connsiteX1" fmla="*/ 3559802 w 3559802"/>
              <a:gd name="connsiteY1" fmla="*/ 0 h 457201"/>
              <a:gd name="connsiteX2" fmla="*/ 3559802 w 3559802"/>
              <a:gd name="connsiteY2" fmla="*/ 457201 h 457201"/>
              <a:gd name="connsiteX3" fmla="*/ 398249 w 3559802"/>
              <a:gd name="connsiteY3" fmla="*/ 457201 h 457201"/>
              <a:gd name="connsiteX4" fmla="*/ 0 w 3559802"/>
              <a:gd name="connsiteY4" fmla="*/ 3955 h 457201"/>
              <a:gd name="connsiteX0" fmla="*/ 0 w 3559802"/>
              <a:gd name="connsiteY0" fmla="*/ 0 h 457214"/>
              <a:gd name="connsiteX1" fmla="*/ 3559802 w 3559802"/>
              <a:gd name="connsiteY1" fmla="*/ 13 h 457214"/>
              <a:gd name="connsiteX2" fmla="*/ 3559802 w 3559802"/>
              <a:gd name="connsiteY2" fmla="*/ 457214 h 457214"/>
              <a:gd name="connsiteX3" fmla="*/ 398249 w 3559802"/>
              <a:gd name="connsiteY3" fmla="*/ 457214 h 457214"/>
              <a:gd name="connsiteX4" fmla="*/ 0 w 3559802"/>
              <a:gd name="connsiteY4" fmla="*/ 0 h 457214"/>
              <a:gd name="connsiteX0" fmla="*/ 0 w 3563473"/>
              <a:gd name="connsiteY0" fmla="*/ 3974 h 457201"/>
              <a:gd name="connsiteX1" fmla="*/ 3563473 w 3563473"/>
              <a:gd name="connsiteY1" fmla="*/ 0 h 457201"/>
              <a:gd name="connsiteX2" fmla="*/ 3563473 w 3563473"/>
              <a:gd name="connsiteY2" fmla="*/ 457201 h 457201"/>
              <a:gd name="connsiteX3" fmla="*/ 401920 w 3563473"/>
              <a:gd name="connsiteY3" fmla="*/ 457201 h 457201"/>
              <a:gd name="connsiteX4" fmla="*/ 0 w 3563473"/>
              <a:gd name="connsiteY4" fmla="*/ 3974 h 457201"/>
              <a:gd name="connsiteX0" fmla="*/ 0 w 3563473"/>
              <a:gd name="connsiteY0" fmla="*/ 11949 h 465176"/>
              <a:gd name="connsiteX1" fmla="*/ 3446025 w 3563473"/>
              <a:gd name="connsiteY1" fmla="*/ 0 h 465176"/>
              <a:gd name="connsiteX2" fmla="*/ 3563473 w 3563473"/>
              <a:gd name="connsiteY2" fmla="*/ 465176 h 465176"/>
              <a:gd name="connsiteX3" fmla="*/ 401920 w 3563473"/>
              <a:gd name="connsiteY3" fmla="*/ 465176 h 465176"/>
              <a:gd name="connsiteX4" fmla="*/ 0 w 3563473"/>
              <a:gd name="connsiteY4" fmla="*/ 11949 h 465176"/>
              <a:gd name="connsiteX0" fmla="*/ 0 w 3563473"/>
              <a:gd name="connsiteY0" fmla="*/ 0 h 453227"/>
              <a:gd name="connsiteX1" fmla="*/ 3556132 w 3563473"/>
              <a:gd name="connsiteY1" fmla="*/ 27924 h 453227"/>
              <a:gd name="connsiteX2" fmla="*/ 3563473 w 3563473"/>
              <a:gd name="connsiteY2" fmla="*/ 453227 h 453227"/>
              <a:gd name="connsiteX3" fmla="*/ 401920 w 3563473"/>
              <a:gd name="connsiteY3" fmla="*/ 453227 h 453227"/>
              <a:gd name="connsiteX4" fmla="*/ 0 w 3563473"/>
              <a:gd name="connsiteY4" fmla="*/ 0 h 4532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63473" h="453227">
                <a:moveTo>
                  <a:pt x="0" y="0"/>
                </a:moveTo>
                <a:lnTo>
                  <a:pt x="3556132" y="27924"/>
                </a:lnTo>
                <a:lnTo>
                  <a:pt x="3563473" y="453227"/>
                </a:lnTo>
                <a:lnTo>
                  <a:pt x="401920" y="453227"/>
                </a:lnTo>
                <a:lnTo>
                  <a:pt x="0" y="0"/>
                </a:lnTo>
                <a:close/>
              </a:path>
            </a:pathLst>
          </a:custGeom>
          <a:gradFill>
            <a:gsLst>
              <a:gs pos="100000">
                <a:srgbClr val="282B6B"/>
              </a:gs>
              <a:gs pos="0">
                <a:srgbClr val="005DA6"/>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25" dirty="0"/>
          </a:p>
        </p:txBody>
      </p:sp>
      <p:sp>
        <p:nvSpPr>
          <p:cNvPr id="5127" name="TextBox 9"/>
          <p:cNvSpPr txBox="1">
            <a:spLocks noChangeArrowheads="1"/>
          </p:cNvSpPr>
          <p:nvPr userDrawn="1"/>
        </p:nvSpPr>
        <p:spPr bwMode="auto">
          <a:xfrm>
            <a:off x="6121400" y="4868863"/>
            <a:ext cx="313213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defRPr/>
            </a:pPr>
            <a:r>
              <a:rPr lang="en-US" altLang="en-US" sz="600" dirty="0" smtClean="0">
                <a:solidFill>
                  <a:schemeClr val="bg1"/>
                </a:solidFill>
                <a:latin typeface="Calibri" panose="020F0502020204030204" pitchFamily="34" charset="0"/>
              </a:rPr>
              <a:t>CONFIDENTIAL – </a:t>
            </a:r>
            <a:r>
              <a:rPr lang="en-US" altLang="en-US" sz="600" dirty="0" smtClean="0">
                <a:solidFill>
                  <a:schemeClr val="bg1"/>
                </a:solidFill>
              </a:rPr>
              <a:t>©2018  Kaufman, Hall &amp; Associates, LLC. All rights reserved.</a:t>
            </a:r>
          </a:p>
        </p:txBody>
      </p:sp>
      <p:sp>
        <p:nvSpPr>
          <p:cNvPr id="12" name="TextBox 11"/>
          <p:cNvSpPr txBox="1"/>
          <p:nvPr userDrawn="1"/>
        </p:nvSpPr>
        <p:spPr>
          <a:xfrm>
            <a:off x="2041525" y="4835525"/>
            <a:ext cx="3443288" cy="254000"/>
          </a:xfrm>
          <a:prstGeom prst="rect">
            <a:avLst/>
          </a:prstGeom>
          <a:noFill/>
        </p:spPr>
        <p:txBody>
          <a:bodyPr>
            <a:spAutoFit/>
          </a:bodyPr>
          <a:lstStyle/>
          <a:p>
            <a:pPr>
              <a:defRPr/>
            </a:pPr>
            <a:r>
              <a:rPr lang="en-US" sz="1050" b="1" dirty="0">
                <a:solidFill>
                  <a:schemeClr val="bg1"/>
                </a:solidFill>
              </a:rPr>
              <a:t>Parkview Health</a:t>
            </a:r>
            <a:endParaRPr lang="en-US" sz="1050" dirty="0">
              <a:solidFill>
                <a:schemeClr val="bg1"/>
              </a:solidFill>
            </a:endParaRPr>
          </a:p>
        </p:txBody>
      </p:sp>
      <p:sp>
        <p:nvSpPr>
          <p:cNvPr id="5129" name="Rectangle 12"/>
          <p:cNvSpPr>
            <a:spLocks noChangeArrowheads="1"/>
          </p:cNvSpPr>
          <p:nvPr userDrawn="1"/>
        </p:nvSpPr>
        <p:spPr bwMode="auto">
          <a:xfrm>
            <a:off x="8601075" y="4829175"/>
            <a:ext cx="322263"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a:defRPr/>
            </a:pPr>
            <a:fld id="{8770AD05-2355-4D28-B616-B7D61EEA4C63}" type="slidenum">
              <a:rPr lang="en-US" altLang="en-US" sz="900" b="1" smtClean="0">
                <a:solidFill>
                  <a:schemeClr val="bg1"/>
                </a:solidFill>
                <a:latin typeface="Calibri" panose="020F0502020204030204" pitchFamily="34" charset="0"/>
              </a:rPr>
              <a:pPr algn="ctr">
                <a:defRPr/>
              </a:pPr>
              <a:t>‹#›</a:t>
            </a:fld>
            <a:endParaRPr lang="en-US" altLang="en-US" sz="900" b="1" dirty="0" smtClean="0">
              <a:solidFill>
                <a:schemeClr val="bg1"/>
              </a:solidFill>
            </a:endParaRPr>
          </a:p>
        </p:txBody>
      </p:sp>
      <p:pic>
        <p:nvPicPr>
          <p:cNvPr id="5130" name="Picture 13"/>
          <p:cNvPicPr>
            <a:picLocks noChangeAspect="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576263" y="4805363"/>
            <a:ext cx="1165225"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0"/>
          <p:cNvSpPr/>
          <p:nvPr userDrawn="1"/>
        </p:nvSpPr>
        <p:spPr>
          <a:xfrm flipH="1" flipV="1">
            <a:off x="5231386" y="4743514"/>
            <a:ext cx="1105391" cy="404336"/>
          </a:xfrm>
          <a:custGeom>
            <a:avLst/>
            <a:gdLst>
              <a:gd name="connsiteX0" fmla="*/ 0 w 3228229"/>
              <a:gd name="connsiteY0" fmla="*/ 0 h 457201"/>
              <a:gd name="connsiteX1" fmla="*/ 3228229 w 3228229"/>
              <a:gd name="connsiteY1" fmla="*/ 0 h 457201"/>
              <a:gd name="connsiteX2" fmla="*/ 3228229 w 3228229"/>
              <a:gd name="connsiteY2" fmla="*/ 457201 h 457201"/>
              <a:gd name="connsiteX3" fmla="*/ 0 w 3228229"/>
              <a:gd name="connsiteY3" fmla="*/ 457201 h 457201"/>
              <a:gd name="connsiteX4" fmla="*/ 0 w 3228229"/>
              <a:gd name="connsiteY4" fmla="*/ 0 h 457201"/>
              <a:gd name="connsiteX0" fmla="*/ 341906 w 3570135"/>
              <a:gd name="connsiteY0" fmla="*/ 0 h 457201"/>
              <a:gd name="connsiteX1" fmla="*/ 3570135 w 3570135"/>
              <a:gd name="connsiteY1" fmla="*/ 0 h 457201"/>
              <a:gd name="connsiteX2" fmla="*/ 3570135 w 3570135"/>
              <a:gd name="connsiteY2" fmla="*/ 457201 h 457201"/>
              <a:gd name="connsiteX3" fmla="*/ 0 w 3570135"/>
              <a:gd name="connsiteY3" fmla="*/ 457201 h 457201"/>
              <a:gd name="connsiteX4" fmla="*/ 341906 w 3570135"/>
              <a:gd name="connsiteY4" fmla="*/ 0 h 457201"/>
              <a:gd name="connsiteX0" fmla="*/ 437321 w 3570135"/>
              <a:gd name="connsiteY0" fmla="*/ 7983 h 457201"/>
              <a:gd name="connsiteX1" fmla="*/ 3570135 w 3570135"/>
              <a:gd name="connsiteY1" fmla="*/ 0 h 457201"/>
              <a:gd name="connsiteX2" fmla="*/ 3570135 w 3570135"/>
              <a:gd name="connsiteY2" fmla="*/ 457201 h 457201"/>
              <a:gd name="connsiteX3" fmla="*/ 0 w 3570135"/>
              <a:gd name="connsiteY3" fmla="*/ 457201 h 457201"/>
              <a:gd name="connsiteX4" fmla="*/ 437321 w 3570135"/>
              <a:gd name="connsiteY4" fmla="*/ 7983 h 457201"/>
              <a:gd name="connsiteX0" fmla="*/ 349856 w 3570135"/>
              <a:gd name="connsiteY0" fmla="*/ 7983 h 457201"/>
              <a:gd name="connsiteX1" fmla="*/ 3570135 w 3570135"/>
              <a:gd name="connsiteY1" fmla="*/ 0 h 457201"/>
              <a:gd name="connsiteX2" fmla="*/ 3570135 w 3570135"/>
              <a:gd name="connsiteY2" fmla="*/ 457201 h 457201"/>
              <a:gd name="connsiteX3" fmla="*/ 0 w 3570135"/>
              <a:gd name="connsiteY3" fmla="*/ 457201 h 457201"/>
              <a:gd name="connsiteX4" fmla="*/ 349856 w 3570135"/>
              <a:gd name="connsiteY4" fmla="*/ 7983 h 457201"/>
              <a:gd name="connsiteX0" fmla="*/ 530976 w 3570135"/>
              <a:gd name="connsiteY0" fmla="*/ 0 h 457201"/>
              <a:gd name="connsiteX1" fmla="*/ 3570135 w 3570135"/>
              <a:gd name="connsiteY1" fmla="*/ 0 h 457201"/>
              <a:gd name="connsiteX2" fmla="*/ 3570135 w 3570135"/>
              <a:gd name="connsiteY2" fmla="*/ 457201 h 457201"/>
              <a:gd name="connsiteX3" fmla="*/ 0 w 3570135"/>
              <a:gd name="connsiteY3" fmla="*/ 457201 h 457201"/>
              <a:gd name="connsiteX4" fmla="*/ 530976 w 3570135"/>
              <a:gd name="connsiteY4" fmla="*/ 0 h 457201"/>
              <a:gd name="connsiteX0" fmla="*/ 301508 w 3570135"/>
              <a:gd name="connsiteY0" fmla="*/ 12193 h 457201"/>
              <a:gd name="connsiteX1" fmla="*/ 3570135 w 3570135"/>
              <a:gd name="connsiteY1" fmla="*/ 0 h 457201"/>
              <a:gd name="connsiteX2" fmla="*/ 3570135 w 3570135"/>
              <a:gd name="connsiteY2" fmla="*/ 457201 h 457201"/>
              <a:gd name="connsiteX3" fmla="*/ 0 w 3570135"/>
              <a:gd name="connsiteY3" fmla="*/ 457201 h 457201"/>
              <a:gd name="connsiteX4" fmla="*/ 301508 w 3570135"/>
              <a:gd name="connsiteY4" fmla="*/ 12193 h 457201"/>
              <a:gd name="connsiteX0" fmla="*/ 1050856 w 3570135"/>
              <a:gd name="connsiteY0" fmla="*/ 18289 h 457201"/>
              <a:gd name="connsiteX1" fmla="*/ 3570135 w 3570135"/>
              <a:gd name="connsiteY1" fmla="*/ 0 h 457201"/>
              <a:gd name="connsiteX2" fmla="*/ 3570135 w 3570135"/>
              <a:gd name="connsiteY2" fmla="*/ 457201 h 457201"/>
              <a:gd name="connsiteX3" fmla="*/ 0 w 3570135"/>
              <a:gd name="connsiteY3" fmla="*/ 457201 h 457201"/>
              <a:gd name="connsiteX4" fmla="*/ 1050856 w 3570135"/>
              <a:gd name="connsiteY4" fmla="*/ 18289 h 457201"/>
              <a:gd name="connsiteX0" fmla="*/ 1101001 w 3570135"/>
              <a:gd name="connsiteY0" fmla="*/ 429 h 457201"/>
              <a:gd name="connsiteX1" fmla="*/ 3570135 w 3570135"/>
              <a:gd name="connsiteY1" fmla="*/ 0 h 457201"/>
              <a:gd name="connsiteX2" fmla="*/ 3570135 w 3570135"/>
              <a:gd name="connsiteY2" fmla="*/ 457201 h 457201"/>
              <a:gd name="connsiteX3" fmla="*/ 0 w 3570135"/>
              <a:gd name="connsiteY3" fmla="*/ 457201 h 457201"/>
              <a:gd name="connsiteX4" fmla="*/ 1101001 w 3570135"/>
              <a:gd name="connsiteY4" fmla="*/ 429 h 457201"/>
              <a:gd name="connsiteX0" fmla="*/ 1151147 w 3570135"/>
              <a:gd name="connsiteY0" fmla="*/ 0 h 492491"/>
              <a:gd name="connsiteX1" fmla="*/ 3570135 w 3570135"/>
              <a:gd name="connsiteY1" fmla="*/ 35290 h 492491"/>
              <a:gd name="connsiteX2" fmla="*/ 3570135 w 3570135"/>
              <a:gd name="connsiteY2" fmla="*/ 492491 h 492491"/>
              <a:gd name="connsiteX3" fmla="*/ 0 w 3570135"/>
              <a:gd name="connsiteY3" fmla="*/ 492491 h 492491"/>
              <a:gd name="connsiteX4" fmla="*/ 1151147 w 3570135"/>
              <a:gd name="connsiteY4" fmla="*/ 0 h 492491"/>
              <a:gd name="connsiteX0" fmla="*/ 1072347 w 3570135"/>
              <a:gd name="connsiteY0" fmla="*/ 429 h 457201"/>
              <a:gd name="connsiteX1" fmla="*/ 3570135 w 3570135"/>
              <a:gd name="connsiteY1" fmla="*/ 0 h 457201"/>
              <a:gd name="connsiteX2" fmla="*/ 3570135 w 3570135"/>
              <a:gd name="connsiteY2" fmla="*/ 457201 h 457201"/>
              <a:gd name="connsiteX3" fmla="*/ 0 w 3570135"/>
              <a:gd name="connsiteY3" fmla="*/ 457201 h 457201"/>
              <a:gd name="connsiteX4" fmla="*/ 1072347 w 3570135"/>
              <a:gd name="connsiteY4" fmla="*/ 429 h 457201"/>
              <a:gd name="connsiteX0" fmla="*/ 1093839 w 3591627"/>
              <a:gd name="connsiteY0" fmla="*/ 429 h 457201"/>
              <a:gd name="connsiteX1" fmla="*/ 3591627 w 3591627"/>
              <a:gd name="connsiteY1" fmla="*/ 0 h 457201"/>
              <a:gd name="connsiteX2" fmla="*/ 3591627 w 3591627"/>
              <a:gd name="connsiteY2" fmla="*/ 457201 h 457201"/>
              <a:gd name="connsiteX3" fmla="*/ 0 w 3591627"/>
              <a:gd name="connsiteY3" fmla="*/ 411560 h 457201"/>
              <a:gd name="connsiteX4" fmla="*/ 1093839 w 3591627"/>
              <a:gd name="connsiteY4" fmla="*/ 429 h 457201"/>
              <a:gd name="connsiteX0" fmla="*/ 1086673 w 3584461"/>
              <a:gd name="connsiteY0" fmla="*/ 429 h 457201"/>
              <a:gd name="connsiteX1" fmla="*/ 3584461 w 3584461"/>
              <a:gd name="connsiteY1" fmla="*/ 0 h 457201"/>
              <a:gd name="connsiteX2" fmla="*/ 3584461 w 3584461"/>
              <a:gd name="connsiteY2" fmla="*/ 457201 h 457201"/>
              <a:gd name="connsiteX3" fmla="*/ 0 w 3584461"/>
              <a:gd name="connsiteY3" fmla="*/ 449263 h 457201"/>
              <a:gd name="connsiteX4" fmla="*/ 1086673 w 3584461"/>
              <a:gd name="connsiteY4" fmla="*/ 429 h 457201"/>
              <a:gd name="connsiteX0" fmla="*/ 1086673 w 3584461"/>
              <a:gd name="connsiteY0" fmla="*/ 429 h 449263"/>
              <a:gd name="connsiteX1" fmla="*/ 3584461 w 3584461"/>
              <a:gd name="connsiteY1" fmla="*/ 0 h 449263"/>
              <a:gd name="connsiteX2" fmla="*/ 3562972 w 3584461"/>
              <a:gd name="connsiteY2" fmla="*/ 445295 h 449263"/>
              <a:gd name="connsiteX3" fmla="*/ 0 w 3584461"/>
              <a:gd name="connsiteY3" fmla="*/ 449263 h 449263"/>
              <a:gd name="connsiteX4" fmla="*/ 1086673 w 3584461"/>
              <a:gd name="connsiteY4" fmla="*/ 429 h 449263"/>
              <a:gd name="connsiteX0" fmla="*/ 1093836 w 3591624"/>
              <a:gd name="connsiteY0" fmla="*/ 429 h 453232"/>
              <a:gd name="connsiteX1" fmla="*/ 3591624 w 3591624"/>
              <a:gd name="connsiteY1" fmla="*/ 0 h 453232"/>
              <a:gd name="connsiteX2" fmla="*/ 3570135 w 3591624"/>
              <a:gd name="connsiteY2" fmla="*/ 445295 h 453232"/>
              <a:gd name="connsiteX3" fmla="*/ 0 w 3591624"/>
              <a:gd name="connsiteY3" fmla="*/ 453232 h 453232"/>
              <a:gd name="connsiteX4" fmla="*/ 1093836 w 3591624"/>
              <a:gd name="connsiteY4" fmla="*/ 429 h 453232"/>
              <a:gd name="connsiteX0" fmla="*/ 1093836 w 3591624"/>
              <a:gd name="connsiteY0" fmla="*/ 429 h 453232"/>
              <a:gd name="connsiteX1" fmla="*/ 3591624 w 3591624"/>
              <a:gd name="connsiteY1" fmla="*/ 0 h 453232"/>
              <a:gd name="connsiteX2" fmla="*/ 3562973 w 3591624"/>
              <a:gd name="connsiteY2" fmla="*/ 449264 h 453232"/>
              <a:gd name="connsiteX3" fmla="*/ 0 w 3591624"/>
              <a:gd name="connsiteY3" fmla="*/ 453232 h 453232"/>
              <a:gd name="connsiteX4" fmla="*/ 1093836 w 3591624"/>
              <a:gd name="connsiteY4" fmla="*/ 429 h 453232"/>
              <a:gd name="connsiteX0" fmla="*/ 1222779 w 3591624"/>
              <a:gd name="connsiteY0" fmla="*/ 429 h 453232"/>
              <a:gd name="connsiteX1" fmla="*/ 3591624 w 3591624"/>
              <a:gd name="connsiteY1" fmla="*/ 0 h 453232"/>
              <a:gd name="connsiteX2" fmla="*/ 3562973 w 3591624"/>
              <a:gd name="connsiteY2" fmla="*/ 449264 h 453232"/>
              <a:gd name="connsiteX3" fmla="*/ 0 w 3591624"/>
              <a:gd name="connsiteY3" fmla="*/ 453232 h 453232"/>
              <a:gd name="connsiteX4" fmla="*/ 1222779 w 3591624"/>
              <a:gd name="connsiteY4" fmla="*/ 429 h 453232"/>
              <a:gd name="connsiteX0" fmla="*/ 1323071 w 3591624"/>
              <a:gd name="connsiteY0" fmla="*/ 429 h 453232"/>
              <a:gd name="connsiteX1" fmla="*/ 3591624 w 3591624"/>
              <a:gd name="connsiteY1" fmla="*/ 0 h 453232"/>
              <a:gd name="connsiteX2" fmla="*/ 3562973 w 3591624"/>
              <a:gd name="connsiteY2" fmla="*/ 449264 h 453232"/>
              <a:gd name="connsiteX3" fmla="*/ 0 w 3591624"/>
              <a:gd name="connsiteY3" fmla="*/ 453232 h 453232"/>
              <a:gd name="connsiteX4" fmla="*/ 1323071 w 3591624"/>
              <a:gd name="connsiteY4" fmla="*/ 429 h 453232"/>
              <a:gd name="connsiteX0" fmla="*/ 1308745 w 3577298"/>
              <a:gd name="connsiteY0" fmla="*/ 429 h 449264"/>
              <a:gd name="connsiteX1" fmla="*/ 3577298 w 3577298"/>
              <a:gd name="connsiteY1" fmla="*/ 0 h 449264"/>
              <a:gd name="connsiteX2" fmla="*/ 3548647 w 3577298"/>
              <a:gd name="connsiteY2" fmla="*/ 449264 h 449264"/>
              <a:gd name="connsiteX3" fmla="*/ 0 w 3577298"/>
              <a:gd name="connsiteY3" fmla="*/ 409576 h 449264"/>
              <a:gd name="connsiteX4" fmla="*/ 1308745 w 3577298"/>
              <a:gd name="connsiteY4" fmla="*/ 429 h 449264"/>
              <a:gd name="connsiteX0" fmla="*/ 1323071 w 3591624"/>
              <a:gd name="connsiteY0" fmla="*/ 429 h 449264"/>
              <a:gd name="connsiteX1" fmla="*/ 3591624 w 3591624"/>
              <a:gd name="connsiteY1" fmla="*/ 0 h 449264"/>
              <a:gd name="connsiteX2" fmla="*/ 3562973 w 3591624"/>
              <a:gd name="connsiteY2" fmla="*/ 449264 h 449264"/>
              <a:gd name="connsiteX3" fmla="*/ 0 w 3591624"/>
              <a:gd name="connsiteY3" fmla="*/ 449264 h 449264"/>
              <a:gd name="connsiteX4" fmla="*/ 1323071 w 3591624"/>
              <a:gd name="connsiteY4" fmla="*/ 429 h 4492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1624" h="449264">
                <a:moveTo>
                  <a:pt x="1323071" y="429"/>
                </a:moveTo>
                <a:lnTo>
                  <a:pt x="3591624" y="0"/>
                </a:lnTo>
                <a:lnTo>
                  <a:pt x="3562973" y="449264"/>
                </a:lnTo>
                <a:lnTo>
                  <a:pt x="0" y="449264"/>
                </a:lnTo>
                <a:lnTo>
                  <a:pt x="1323071" y="429"/>
                </a:lnTo>
                <a:close/>
              </a:path>
            </a:pathLst>
          </a:custGeom>
          <a:gradFill>
            <a:gsLst>
              <a:gs pos="100000">
                <a:srgbClr val="00A7CF">
                  <a:alpha val="45000"/>
                </a:srgbClr>
              </a:gs>
              <a:gs pos="0">
                <a:srgbClr val="005DA6">
                  <a:alpha val="0"/>
                </a:srgb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 id="2147484055" r:id="rId13"/>
  </p:sldLayoutIdLst>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2400" b="1" kern="1200">
          <a:solidFill>
            <a:srgbClr val="282B6B"/>
          </a:solidFill>
          <a:latin typeface="+mn-lt"/>
          <a:ea typeface="+mj-ea"/>
          <a:cs typeface="+mj-cs"/>
        </a:defRPr>
      </a:lvl1pPr>
      <a:lvl2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defRPr>
      </a:lvl2pPr>
      <a:lvl3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defRPr>
      </a:lvl3pPr>
      <a:lvl4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defRPr>
      </a:lvl4pPr>
      <a:lvl5pPr algn="l" defTabSz="685800" rtl="0" eaLnBrk="0" fontAlgn="base" hangingPunct="0">
        <a:lnSpc>
          <a:spcPct val="90000"/>
        </a:lnSpc>
        <a:spcBef>
          <a:spcPct val="0"/>
        </a:spcBef>
        <a:spcAft>
          <a:spcPct val="0"/>
        </a:spcAft>
        <a:defRPr sz="2400" b="1">
          <a:solidFill>
            <a:srgbClr val="282B6B"/>
          </a:solidFill>
          <a:latin typeface="Calibri" panose="020F0502020204030204" pitchFamily="34" charset="0"/>
        </a:defRPr>
      </a:lvl5pPr>
      <a:lvl6pPr marL="457200" algn="l" defTabSz="685800" rtl="0" fontAlgn="base">
        <a:lnSpc>
          <a:spcPct val="90000"/>
        </a:lnSpc>
        <a:spcBef>
          <a:spcPct val="0"/>
        </a:spcBef>
        <a:spcAft>
          <a:spcPct val="0"/>
        </a:spcAft>
        <a:defRPr sz="2400" b="1">
          <a:solidFill>
            <a:srgbClr val="282B6B"/>
          </a:solidFill>
          <a:latin typeface="Calibri" panose="020F0502020204030204" pitchFamily="34" charset="0"/>
        </a:defRPr>
      </a:lvl6pPr>
      <a:lvl7pPr marL="914400" algn="l" defTabSz="685800" rtl="0" fontAlgn="base">
        <a:lnSpc>
          <a:spcPct val="90000"/>
        </a:lnSpc>
        <a:spcBef>
          <a:spcPct val="0"/>
        </a:spcBef>
        <a:spcAft>
          <a:spcPct val="0"/>
        </a:spcAft>
        <a:defRPr sz="2400" b="1">
          <a:solidFill>
            <a:srgbClr val="282B6B"/>
          </a:solidFill>
          <a:latin typeface="Calibri" panose="020F0502020204030204" pitchFamily="34" charset="0"/>
        </a:defRPr>
      </a:lvl7pPr>
      <a:lvl8pPr marL="1371600" algn="l" defTabSz="685800" rtl="0" fontAlgn="base">
        <a:lnSpc>
          <a:spcPct val="90000"/>
        </a:lnSpc>
        <a:spcBef>
          <a:spcPct val="0"/>
        </a:spcBef>
        <a:spcAft>
          <a:spcPct val="0"/>
        </a:spcAft>
        <a:defRPr sz="2400" b="1">
          <a:solidFill>
            <a:srgbClr val="282B6B"/>
          </a:solidFill>
          <a:latin typeface="Calibri" panose="020F0502020204030204" pitchFamily="34" charset="0"/>
        </a:defRPr>
      </a:lvl8pPr>
      <a:lvl9pPr marL="1828800" algn="l" defTabSz="685800" rtl="0" fontAlgn="base">
        <a:lnSpc>
          <a:spcPct val="90000"/>
        </a:lnSpc>
        <a:spcBef>
          <a:spcPct val="0"/>
        </a:spcBef>
        <a:spcAft>
          <a:spcPct val="0"/>
        </a:spcAft>
        <a:defRPr sz="2400" b="1">
          <a:solidFill>
            <a:srgbClr val="282B6B"/>
          </a:solidFill>
          <a:latin typeface="Calibri" panose="020F0502020204030204" pitchFamily="34" charset="0"/>
        </a:defRPr>
      </a:lvl9pPr>
    </p:titleStyle>
    <p:bodyStyle>
      <a:lvl1pPr marL="171450" indent="-171450" algn="l" defTabSz="685800" rtl="0" eaLnBrk="0" fontAlgn="base" hangingPunct="0">
        <a:lnSpc>
          <a:spcPct val="95000"/>
        </a:lnSpc>
        <a:spcBef>
          <a:spcPts val="750"/>
        </a:spcBef>
        <a:spcAft>
          <a:spcPts val="150"/>
        </a:spcAft>
        <a:buClr>
          <a:srgbClr val="005DA6"/>
        </a:buClr>
        <a:buFont typeface="Arial" panose="020B0604020202020204" pitchFamily="34" charset="0"/>
        <a:buChar char="•"/>
        <a:defRPr kern="1200">
          <a:solidFill>
            <a:schemeClr val="tx1"/>
          </a:solidFill>
          <a:latin typeface="+mn-lt"/>
          <a:ea typeface="+mn-ea"/>
          <a:cs typeface="+mn-cs"/>
        </a:defRPr>
      </a:lvl1pPr>
      <a:lvl2pPr marL="514350" indent="-171450" algn="l" defTabSz="685800" rtl="0" eaLnBrk="0" fontAlgn="base" hangingPunct="0">
        <a:lnSpc>
          <a:spcPct val="95000"/>
        </a:lnSpc>
        <a:spcBef>
          <a:spcPts val="375"/>
        </a:spcBef>
        <a:spcAft>
          <a:spcPts val="150"/>
        </a:spcAft>
        <a:buClr>
          <a:srgbClr val="005DA6"/>
        </a:buClr>
        <a:buFont typeface="Calibri" panose="020F0502020204030204" pitchFamily="34" charset="0"/>
        <a:buChar char="─"/>
        <a:defRPr sz="1600" kern="1200">
          <a:solidFill>
            <a:schemeClr val="tx1"/>
          </a:solidFill>
          <a:latin typeface="+mn-lt"/>
          <a:ea typeface="+mn-ea"/>
          <a:cs typeface="+mn-cs"/>
        </a:defRPr>
      </a:lvl2pPr>
      <a:lvl3pPr marL="857250" indent="-171450" algn="l" defTabSz="685800" rtl="0" eaLnBrk="0" fontAlgn="base" hangingPunct="0">
        <a:lnSpc>
          <a:spcPct val="95000"/>
        </a:lnSpc>
        <a:spcBef>
          <a:spcPts val="375"/>
        </a:spcBef>
        <a:spcAft>
          <a:spcPts val="150"/>
        </a:spcAft>
        <a:buClr>
          <a:srgbClr val="005DA6"/>
        </a:buClr>
        <a:buFont typeface="Arial" panose="020B0604020202020204" pitchFamily="34" charset="0"/>
        <a:buChar char="•"/>
        <a:defRPr sz="1300" kern="1200">
          <a:solidFill>
            <a:schemeClr val="tx1"/>
          </a:solidFill>
          <a:latin typeface="+mn-lt"/>
          <a:ea typeface="+mn-ea"/>
          <a:cs typeface="+mn-cs"/>
        </a:defRPr>
      </a:lvl3pPr>
      <a:lvl4pPr marL="1200150" indent="-171450" algn="l" defTabSz="685800" rtl="0" eaLnBrk="0" fontAlgn="base" hangingPunct="0">
        <a:lnSpc>
          <a:spcPct val="95000"/>
        </a:lnSpc>
        <a:spcBef>
          <a:spcPts val="375"/>
        </a:spcBef>
        <a:spcAft>
          <a:spcPts val="150"/>
        </a:spcAft>
        <a:buClr>
          <a:srgbClr val="005DA6"/>
        </a:buClr>
        <a:buFont typeface="Calibri" panose="020F050202020403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Clr>
          <a:srgbClr val="005DA6"/>
        </a:buClr>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4737100"/>
            <a:ext cx="9144000" cy="406400"/>
          </a:xfrm>
          <a:prstGeom prst="rect">
            <a:avLst/>
          </a:prstGeom>
          <a:solidFill>
            <a:srgbClr val="005D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dirty="0"/>
          </a:p>
        </p:txBody>
      </p:sp>
      <p:sp>
        <p:nvSpPr>
          <p:cNvPr id="10" name="TextBox 9"/>
          <p:cNvSpPr txBox="1"/>
          <p:nvPr userDrawn="1"/>
        </p:nvSpPr>
        <p:spPr>
          <a:xfrm>
            <a:off x="627063" y="4859338"/>
            <a:ext cx="3497262" cy="196850"/>
          </a:xfrm>
          <a:prstGeom prst="rect">
            <a:avLst/>
          </a:prstGeom>
          <a:noFill/>
        </p:spPr>
        <p:txBody>
          <a:bodyPr>
            <a:spAutoFit/>
          </a:bodyPr>
          <a:lstStyle/>
          <a:p>
            <a:pPr>
              <a:defRPr/>
            </a:pPr>
            <a:r>
              <a:rPr lang="en-US" sz="675" dirty="0">
                <a:solidFill>
                  <a:schemeClr val="bg1"/>
                </a:solidFill>
                <a:latin typeface="+mn-lt"/>
              </a:rPr>
              <a:t>CONFIDENTIAL – </a:t>
            </a:r>
            <a:r>
              <a:rPr lang="en-US" sz="675" dirty="0">
                <a:solidFill>
                  <a:schemeClr val="bg1"/>
                </a:solidFill>
              </a:rPr>
              <a:t>©2018  Kaufman, Hall &amp; Associates, LLC. All rights reserved.</a:t>
            </a:r>
          </a:p>
        </p:txBody>
      </p:sp>
      <p:pic>
        <p:nvPicPr>
          <p:cNvPr id="6148" name="Picture 15"/>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297113" y="2003425"/>
            <a:ext cx="4546600" cy="89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Lst>
  <p:timing>
    <p:tnLst>
      <p:par>
        <p:cTn id="1" dur="indefinite" restart="never" nodeType="tmRoot"/>
      </p:par>
    </p:tnLst>
  </p:timing>
  <p:hf hdr="0" ftr="0" dt="0"/>
  <p:txStyles>
    <p:titleStyle>
      <a:lvl1pPr algn="l" defTabSz="685800"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2pPr>
      <a:lvl3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3pPr>
      <a:lvl4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4pPr>
      <a:lvl5pPr algn="l" defTabSz="685800" rtl="0" eaLnBrk="0" fontAlgn="base" hangingPunct="0">
        <a:lnSpc>
          <a:spcPct val="90000"/>
        </a:lnSpc>
        <a:spcBef>
          <a:spcPct val="0"/>
        </a:spcBef>
        <a:spcAft>
          <a:spcPct val="0"/>
        </a:spcAft>
        <a:defRPr sz="3300">
          <a:solidFill>
            <a:schemeClr val="tx1"/>
          </a:solidFill>
          <a:latin typeface="Calibri Light" panose="020F0302020204030204" pitchFamily="34" charset="0"/>
        </a:defRPr>
      </a:lvl5pPr>
      <a:lvl6pPr marL="457200" algn="l" defTabSz="685800" rtl="0" fontAlgn="base">
        <a:lnSpc>
          <a:spcPct val="90000"/>
        </a:lnSpc>
        <a:spcBef>
          <a:spcPct val="0"/>
        </a:spcBef>
        <a:spcAft>
          <a:spcPct val="0"/>
        </a:spcAft>
        <a:defRPr sz="3300">
          <a:solidFill>
            <a:schemeClr val="tx1"/>
          </a:solidFill>
          <a:latin typeface="Calibri Light" panose="020F0302020204030204" pitchFamily="34" charset="0"/>
        </a:defRPr>
      </a:lvl6pPr>
      <a:lvl7pPr marL="914400" algn="l" defTabSz="685800" rtl="0" fontAlgn="base">
        <a:lnSpc>
          <a:spcPct val="90000"/>
        </a:lnSpc>
        <a:spcBef>
          <a:spcPct val="0"/>
        </a:spcBef>
        <a:spcAft>
          <a:spcPct val="0"/>
        </a:spcAft>
        <a:defRPr sz="3300">
          <a:solidFill>
            <a:schemeClr val="tx1"/>
          </a:solidFill>
          <a:latin typeface="Calibri Light" panose="020F0302020204030204" pitchFamily="34" charset="0"/>
        </a:defRPr>
      </a:lvl7pPr>
      <a:lvl8pPr marL="1371600" algn="l" defTabSz="685800" rtl="0" fontAlgn="base">
        <a:lnSpc>
          <a:spcPct val="90000"/>
        </a:lnSpc>
        <a:spcBef>
          <a:spcPct val="0"/>
        </a:spcBef>
        <a:spcAft>
          <a:spcPct val="0"/>
        </a:spcAft>
        <a:defRPr sz="3300">
          <a:solidFill>
            <a:schemeClr val="tx1"/>
          </a:solidFill>
          <a:latin typeface="Calibri Light" panose="020F0302020204030204" pitchFamily="34" charset="0"/>
        </a:defRPr>
      </a:lvl8pPr>
      <a:lvl9pPr marL="1828800" algn="l" defTabSz="685800" rtl="0" fontAlgn="base">
        <a:lnSpc>
          <a:spcPct val="90000"/>
        </a:lnSpc>
        <a:spcBef>
          <a:spcPct val="0"/>
        </a:spcBef>
        <a:spcAft>
          <a:spcPct val="0"/>
        </a:spcAft>
        <a:defRPr sz="3300">
          <a:solidFill>
            <a:schemeClr val="tx1"/>
          </a:solidFill>
          <a:latin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kern="1200">
          <a:solidFill>
            <a:schemeClr val="tx1"/>
          </a:solidFill>
          <a:latin typeface="+mn-lt"/>
          <a:ea typeface="+mn-ea"/>
          <a:cs typeface="+mn-cs"/>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7170" name="Rectangle 3"/>
          <p:cNvSpPr>
            <a:spLocks noGrp="1" noChangeArrowheads="1"/>
          </p:cNvSpPr>
          <p:nvPr>
            <p:ph type="body" idx="1"/>
          </p:nvPr>
        </p:nvSpPr>
        <p:spPr bwMode="auto">
          <a:xfrm>
            <a:off x="457200" y="1200150"/>
            <a:ext cx="822960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7171" name="Rectangle 5"/>
          <p:cNvSpPr>
            <a:spLocks noGrp="1" noChangeArrowheads="1"/>
          </p:cNvSpPr>
          <p:nvPr>
            <p:ph type="title"/>
          </p:nvPr>
        </p:nvSpPr>
        <p:spPr bwMode="auto">
          <a:xfrm>
            <a:off x="457200" y="228600"/>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 name="Slide Number Placeholder 5"/>
          <p:cNvSpPr>
            <a:spLocks noGrp="1"/>
          </p:cNvSpPr>
          <p:nvPr>
            <p:ph type="sldNum" sz="quarter" idx="4"/>
          </p:nvPr>
        </p:nvSpPr>
        <p:spPr>
          <a:xfrm>
            <a:off x="30163" y="4781550"/>
            <a:ext cx="2133600" cy="274638"/>
          </a:xfrm>
          <a:prstGeom prst="rect">
            <a:avLst/>
          </a:prstGeom>
        </p:spPr>
        <p:txBody>
          <a:bodyPr vert="horz" wrap="square" lIns="91440" tIns="45720" rIns="91440" bIns="45720" numCol="1" anchor="t" anchorCtr="0" compatLnSpc="1">
            <a:prstTxWarp prst="textNoShape">
              <a:avLst/>
            </a:prstTxWarp>
          </a:bodyPr>
          <a:lstStyle>
            <a:lvl1pPr eaLnBrk="1" hangingPunct="1">
              <a:defRPr sz="1100" b="1">
                <a:solidFill>
                  <a:srgbClr val="4D4D4D"/>
                </a:solidFill>
                <a:latin typeface="Arial" panose="020B0604020202020204" pitchFamily="34" charset="0"/>
                <a:ea typeface="MS PGothic" panose="020B0600070205080204" pitchFamily="34" charset="-128"/>
              </a:defRPr>
            </a:lvl1pPr>
          </a:lstStyle>
          <a:p>
            <a:pPr>
              <a:defRPr/>
            </a:pPr>
            <a:fld id="{47C19154-9A64-4D5A-9748-54E6111A09CB}" type="slidenum">
              <a:rPr lang="en-US" altLang="en-US"/>
              <a:pPr>
                <a:defRPr/>
              </a:pPr>
              <a:t>‹#›</a:t>
            </a:fld>
            <a:endParaRPr lang="en-US" altLang="en-US" dirty="0"/>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Lst>
  <p:hf hdr="0" ftr="0" dt="0"/>
  <p:txStyles>
    <p:titleStyle>
      <a:lvl1pPr algn="l" rtl="0" eaLnBrk="0" fontAlgn="base" hangingPunct="0">
        <a:spcBef>
          <a:spcPct val="0"/>
        </a:spcBef>
        <a:spcAft>
          <a:spcPct val="0"/>
        </a:spcAft>
        <a:defRPr sz="4200">
          <a:solidFill>
            <a:schemeClr val="tx2"/>
          </a:solidFill>
          <a:latin typeface="+mj-lt"/>
          <a:ea typeface="MS PGothic" panose="020B0600070205080204" pitchFamily="34" charset="-128"/>
          <a:cs typeface="MS PGothic" panose="020B0600070205080204" pitchFamily="34" charset="-128"/>
        </a:defRPr>
      </a:lvl1pPr>
      <a:lvl2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2pPr>
      <a:lvl3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3pPr>
      <a:lvl4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4pPr>
      <a:lvl5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2"/>
        </a:buClr>
        <a:buChar char="•"/>
        <a:defRPr sz="3200">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ea typeface="MS PGothic" panose="020B0600070205080204" pitchFamily="34" charset="-128"/>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S PGothic" panose="020B0600070205080204" pitchFamily="34" charset="-128"/>
        </a:defRPr>
      </a:lvl3pPr>
      <a:lvl4pPr marL="1600200" indent="-228600" algn="l" rtl="0" eaLnBrk="0" fontAlgn="base" hangingPunct="0">
        <a:spcBef>
          <a:spcPct val="20000"/>
        </a:spcBef>
        <a:spcAft>
          <a:spcPct val="0"/>
        </a:spcAft>
        <a:buClr>
          <a:schemeClr val="accent2"/>
        </a:buClr>
        <a:buChar char="•"/>
        <a:defRPr sz="2000">
          <a:solidFill>
            <a:schemeClr val="tx1"/>
          </a:solidFill>
          <a:latin typeface="+mn-lt"/>
          <a:ea typeface="MS PGothic" panose="020B0600070205080204" pitchFamily="34" charset="-128"/>
        </a:defRPr>
      </a:lvl4pPr>
      <a:lvl5pPr marL="2057400" indent="-228600" algn="l" rtl="0" eaLnBrk="0" fontAlgn="base" hangingPunct="0">
        <a:spcBef>
          <a:spcPct val="20000"/>
        </a:spcBef>
        <a:spcAft>
          <a:spcPct val="0"/>
        </a:spcAft>
        <a:buClr>
          <a:schemeClr val="accent2"/>
        </a:buClr>
        <a:buChar char="•"/>
        <a:defRPr sz="2000">
          <a:solidFill>
            <a:schemeClr val="tx1"/>
          </a:solidFill>
          <a:latin typeface="+mn-lt"/>
          <a:ea typeface="MS PGothic" panose="020B0600070205080204" pitchFamily="34" charset="-128"/>
        </a:defRPr>
      </a:lvl5pPr>
      <a:lvl6pPr marL="2514600" indent="-228600" algn="l" rtl="0" fontAlgn="base">
        <a:spcBef>
          <a:spcPct val="20000"/>
        </a:spcBef>
        <a:spcAft>
          <a:spcPct val="0"/>
        </a:spcAft>
        <a:buClr>
          <a:schemeClr val="accent2"/>
        </a:buClr>
        <a:buChar char="•"/>
        <a:defRPr sz="2000">
          <a:solidFill>
            <a:schemeClr val="tx1"/>
          </a:solidFill>
          <a:latin typeface="+mn-lt"/>
        </a:defRPr>
      </a:lvl6pPr>
      <a:lvl7pPr marL="2971800" indent="-228600" algn="l" rtl="0" fontAlgn="base">
        <a:spcBef>
          <a:spcPct val="20000"/>
        </a:spcBef>
        <a:spcAft>
          <a:spcPct val="0"/>
        </a:spcAft>
        <a:buClr>
          <a:schemeClr val="accent2"/>
        </a:buClr>
        <a:buChar char="•"/>
        <a:defRPr sz="2000">
          <a:solidFill>
            <a:schemeClr val="tx1"/>
          </a:solidFill>
          <a:latin typeface="+mn-lt"/>
        </a:defRPr>
      </a:lvl7pPr>
      <a:lvl8pPr marL="3429000" indent="-228600" algn="l" rtl="0" fontAlgn="base">
        <a:spcBef>
          <a:spcPct val="20000"/>
        </a:spcBef>
        <a:spcAft>
          <a:spcPct val="0"/>
        </a:spcAft>
        <a:buClr>
          <a:schemeClr val="accent2"/>
        </a:buClr>
        <a:buChar char="•"/>
        <a:defRPr sz="2000">
          <a:solidFill>
            <a:schemeClr val="tx1"/>
          </a:solidFill>
          <a:latin typeface="+mn-lt"/>
        </a:defRPr>
      </a:lvl8pPr>
      <a:lvl9pPr marL="3886200" indent="-228600" algn="l" rtl="0" fontAlgn="base">
        <a:spcBef>
          <a:spcPct val="20000"/>
        </a:spcBef>
        <a:spcAft>
          <a:spcPct val="0"/>
        </a:spcAft>
        <a:buClr>
          <a:schemeClr val="accent2"/>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mailto:Jeanne.Wickens@Parkview.com"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36"/>
          <p:cNvSpPr>
            <a:spLocks noGrp="1" noChangeArrowheads="1"/>
          </p:cNvSpPr>
          <p:nvPr>
            <p:ph type="ctrTitle" sz="quarter"/>
          </p:nvPr>
        </p:nvSpPr>
        <p:spPr>
          <a:xfrm>
            <a:off x="457200" y="1123950"/>
            <a:ext cx="8305800" cy="1447800"/>
          </a:xfrm>
        </p:spPr>
        <p:txBody>
          <a:bodyPr/>
          <a:lstStyle/>
          <a:p>
            <a:pPr eaLnBrk="1" hangingPunct="1"/>
            <a:r>
              <a:rPr lang="en-US" altLang="en-US" sz="4000" dirty="0" smtClean="0"/>
              <a:t>Thought Leaders Forum</a:t>
            </a:r>
            <a:br>
              <a:rPr lang="en-US" altLang="en-US" sz="4000" dirty="0" smtClean="0"/>
            </a:br>
            <a:r>
              <a:rPr lang="en-US" altLang="en-US" sz="4000" dirty="0" smtClean="0"/>
              <a:t>July 20, 2018</a:t>
            </a:r>
            <a:r>
              <a:rPr lang="en-US" altLang="en-US" sz="3600" dirty="0" smtClean="0"/>
              <a:t/>
            </a:r>
            <a:br>
              <a:rPr lang="en-US" altLang="en-US" sz="3600" dirty="0" smtClean="0"/>
            </a:br>
            <a:endParaRPr lang="en-US" altLang="en-US" sz="3600" i="1" dirty="0" smtClean="0"/>
          </a:p>
        </p:txBody>
      </p:sp>
      <p:sp>
        <p:nvSpPr>
          <p:cNvPr id="17411" name="Rectangle 37"/>
          <p:cNvSpPr>
            <a:spLocks noGrp="1" noChangeArrowheads="1"/>
          </p:cNvSpPr>
          <p:nvPr>
            <p:ph type="subTitle" sz="quarter" idx="1"/>
          </p:nvPr>
        </p:nvSpPr>
        <p:spPr>
          <a:xfrm>
            <a:off x="457200" y="2743200"/>
            <a:ext cx="8305800" cy="1257300"/>
          </a:xfrm>
        </p:spPr>
        <p:txBody>
          <a:bodyPr/>
          <a:lstStyle/>
          <a:p>
            <a:pPr eaLnBrk="1" hangingPunct="1"/>
            <a:r>
              <a:rPr lang="en-US" altLang="en-US" i="1" dirty="0" smtClean="0"/>
              <a:t>Presented By</a:t>
            </a:r>
            <a:br>
              <a:rPr lang="en-US" altLang="en-US" i="1" dirty="0" smtClean="0"/>
            </a:br>
            <a:r>
              <a:rPr lang="en-US" altLang="en-US" i="1" dirty="0" smtClean="0"/>
              <a:t>Parkview Signature Care</a:t>
            </a:r>
            <a:endParaRPr lang="en-US" alt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304800" y="1457325"/>
            <a:ext cx="5638800" cy="3381375"/>
          </a:xfrm>
        </p:spPr>
      </p:pic>
      <p:sp>
        <p:nvSpPr>
          <p:cNvPr id="108547" name="Title 1"/>
          <p:cNvSpPr>
            <a:spLocks noGrp="1"/>
          </p:cNvSpPr>
          <p:nvPr>
            <p:ph type="title"/>
          </p:nvPr>
        </p:nvSpPr>
        <p:spPr>
          <a:xfrm>
            <a:off x="457200" y="57150"/>
            <a:ext cx="8229600" cy="857250"/>
          </a:xfrm>
        </p:spPr>
        <p:txBody>
          <a:bodyPr/>
          <a:lstStyle/>
          <a:p>
            <a:pPr algn="ctr"/>
            <a:r>
              <a:rPr lang="en-US" altLang="en-US" sz="3200" b="1" dirty="0" smtClean="0"/>
              <a:t>Together We Can Create </a:t>
            </a:r>
          </a:p>
        </p:txBody>
      </p:sp>
      <p:sp>
        <p:nvSpPr>
          <p:cNvPr id="5" name="TextBox 4"/>
          <p:cNvSpPr txBox="1"/>
          <p:nvPr/>
        </p:nvSpPr>
        <p:spPr>
          <a:xfrm>
            <a:off x="6324600" y="1457325"/>
            <a:ext cx="2514600" cy="3140075"/>
          </a:xfrm>
          <a:prstGeom prst="rect">
            <a:avLst/>
          </a:prstGeom>
          <a:noFill/>
        </p:spPr>
        <p:txBody>
          <a:bodyPr>
            <a:spAutoFit/>
          </a:bodyPr>
          <a:lstStyle/>
          <a:p>
            <a:pPr>
              <a:defRPr/>
            </a:pPr>
            <a:r>
              <a:rPr lang="en-US" dirty="0"/>
              <a:t>Develop a Plan to:</a:t>
            </a:r>
          </a:p>
          <a:p>
            <a:pPr marL="285750" indent="-285750">
              <a:buFont typeface="Arial" panose="020B0604020202020204" pitchFamily="34" charset="0"/>
              <a:buChar char="•"/>
              <a:defRPr/>
            </a:pPr>
            <a:r>
              <a:rPr lang="en-US" dirty="0"/>
              <a:t>Keep Healthy Healthy</a:t>
            </a:r>
          </a:p>
          <a:p>
            <a:pPr marL="285750" indent="-285750">
              <a:buFont typeface="Arial" panose="020B0604020202020204" pitchFamily="34" charset="0"/>
              <a:buChar char="•"/>
              <a:defRPr/>
            </a:pPr>
            <a:r>
              <a:rPr lang="en-US" dirty="0"/>
              <a:t>Prevent Rising Health Risks from Rising</a:t>
            </a:r>
          </a:p>
          <a:p>
            <a:pPr marL="285750" indent="-285750">
              <a:buFont typeface="Arial" panose="020B0604020202020204" pitchFamily="34" charset="0"/>
              <a:buChar char="•"/>
              <a:defRPr/>
            </a:pPr>
            <a:r>
              <a:rPr lang="en-US" dirty="0"/>
              <a:t>Manage Chronic Care Conditions</a:t>
            </a:r>
          </a:p>
          <a:p>
            <a:pPr marL="285750" indent="-285750">
              <a:buFont typeface="Arial" panose="020B0604020202020204" pitchFamily="34" charset="0"/>
              <a:buChar char="•"/>
              <a:defRPr/>
            </a:pPr>
            <a:r>
              <a:rPr lang="en-US" dirty="0"/>
              <a:t>Address Social Determinants of Health</a:t>
            </a:r>
          </a:p>
        </p:txBody>
      </p:sp>
      <p:sp>
        <p:nvSpPr>
          <p:cNvPr id="108549" name="TextBox 5"/>
          <p:cNvSpPr txBox="1">
            <a:spLocks noChangeArrowheads="1"/>
          </p:cNvSpPr>
          <p:nvPr/>
        </p:nvSpPr>
        <p:spPr bwMode="auto">
          <a:xfrm>
            <a:off x="2133600" y="742950"/>
            <a:ext cx="502920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accent2"/>
              </a:buClr>
              <a:buChar char="•"/>
              <a:defRPr sz="3200">
                <a:solidFill>
                  <a:schemeClr val="tx1"/>
                </a:solidFill>
                <a:latin typeface="Arial" panose="020B0604020202020204" pitchFamily="34" charset="0"/>
              </a:defRPr>
            </a:lvl1pPr>
            <a:lvl2pPr marL="742950" indent="-285750">
              <a:spcBef>
                <a:spcPct val="20000"/>
              </a:spcBef>
              <a:buClr>
                <a:schemeClr val="accent2"/>
              </a:buClr>
              <a:buChar char="•"/>
              <a:defRPr sz="2800">
                <a:solidFill>
                  <a:schemeClr val="tx1"/>
                </a:solidFill>
                <a:latin typeface="Arial" panose="020B0604020202020204" pitchFamily="34" charset="0"/>
              </a:defRPr>
            </a:lvl2pPr>
            <a:lvl3pPr marL="1143000" indent="-228600">
              <a:spcBef>
                <a:spcPct val="20000"/>
              </a:spcBef>
              <a:buClr>
                <a:schemeClr val="accent2"/>
              </a:buClr>
              <a:buChar char="•"/>
              <a:defRPr sz="2400">
                <a:solidFill>
                  <a:schemeClr val="tx1"/>
                </a:solidFill>
                <a:latin typeface="Arial" panose="020B0604020202020204" pitchFamily="34" charset="0"/>
              </a:defRPr>
            </a:lvl3pPr>
            <a:lvl4pPr marL="1600200" indent="-228600">
              <a:spcBef>
                <a:spcPct val="20000"/>
              </a:spcBef>
              <a:buClr>
                <a:schemeClr val="accent2"/>
              </a:buClr>
              <a:buChar char="•"/>
              <a:defRPr sz="2000">
                <a:solidFill>
                  <a:schemeClr val="tx1"/>
                </a:solidFill>
                <a:latin typeface="Arial" panose="020B0604020202020204" pitchFamily="34" charset="0"/>
              </a:defRPr>
            </a:lvl4pPr>
            <a:lvl5pPr marL="2057400" indent="-228600">
              <a:spcBef>
                <a:spcPct val="20000"/>
              </a:spcBef>
              <a:buClr>
                <a:schemeClr val="accent2"/>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9pPr>
          </a:lstStyle>
          <a:p>
            <a:pPr>
              <a:spcBef>
                <a:spcPct val="0"/>
              </a:spcBef>
              <a:buClrTx/>
              <a:buFontTx/>
              <a:buNone/>
            </a:pPr>
            <a:r>
              <a:rPr lang="en-US" altLang="en-US" sz="2800" b="1" dirty="0">
                <a:solidFill>
                  <a:schemeClr val="tx2"/>
                </a:solidFill>
              </a:rPr>
              <a:t>Parkview Signature Care 2.0</a:t>
            </a:r>
          </a:p>
        </p:txBody>
      </p:sp>
    </p:spTree>
    <p:extLst>
      <p:ext uri="{BB962C8B-B14F-4D97-AF65-F5344CB8AC3E}">
        <p14:creationId xmlns:p14="http://schemas.microsoft.com/office/powerpoint/2010/main" val="8539679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Community Health Needs Assessment</a:t>
            </a:r>
            <a:br>
              <a:rPr lang="en-US" sz="3200" b="1" dirty="0" smtClean="0"/>
            </a:br>
            <a:r>
              <a:rPr lang="en-US" sz="3200" b="1" dirty="0" smtClean="0"/>
              <a:t>Top Health Issues</a:t>
            </a:r>
            <a:endParaRPr lang="en-US" sz="3200" b="1" dirty="0"/>
          </a:p>
        </p:txBody>
      </p:sp>
      <p:sp>
        <p:nvSpPr>
          <p:cNvPr id="4" name="Rectangle 3"/>
          <p:cNvSpPr/>
          <p:nvPr/>
        </p:nvSpPr>
        <p:spPr>
          <a:xfrm>
            <a:off x="3962401" y="1403638"/>
            <a:ext cx="1904998" cy="646331"/>
          </a:xfrm>
          <a:prstGeom prst="rect">
            <a:avLst/>
          </a:prstGeom>
        </p:spPr>
        <p:txBody>
          <a:bodyPr wrap="square">
            <a:spAutoFit/>
          </a:bodyPr>
          <a:lstStyle/>
          <a:p>
            <a:pPr algn="ctr"/>
            <a:r>
              <a:rPr lang="en-US" sz="3600" dirty="0">
                <a:ln w="0"/>
                <a:solidFill>
                  <a:srgbClr val="77B800"/>
                </a:solidFill>
                <a:effectLst>
                  <a:outerShdw blurRad="38100" dist="25400" dir="5400000" algn="ctr" rotWithShape="0">
                    <a:srgbClr val="6E747A">
                      <a:alpha val="43000"/>
                    </a:srgbClr>
                  </a:outerShdw>
                </a:effectLst>
                <a:latin typeface="Arial"/>
              </a:rPr>
              <a:t>Obesity</a:t>
            </a:r>
          </a:p>
        </p:txBody>
      </p:sp>
      <p:sp>
        <p:nvSpPr>
          <p:cNvPr id="5" name="Rectangle 4"/>
          <p:cNvSpPr/>
          <p:nvPr/>
        </p:nvSpPr>
        <p:spPr>
          <a:xfrm>
            <a:off x="761999" y="1403638"/>
            <a:ext cx="3389045" cy="646331"/>
          </a:xfrm>
          <a:prstGeom prst="rect">
            <a:avLst/>
          </a:prstGeom>
        </p:spPr>
        <p:txBody>
          <a:bodyPr wrap="square">
            <a:spAutoFit/>
          </a:bodyPr>
          <a:lstStyle/>
          <a:p>
            <a:r>
              <a:rPr lang="en-US" sz="3600" dirty="0">
                <a:ln w="0"/>
                <a:effectLst>
                  <a:outerShdw blurRad="38100" dist="19050" dir="2700000" algn="tl" rotWithShape="0">
                    <a:schemeClr val="dk1">
                      <a:alpha val="40000"/>
                    </a:schemeClr>
                  </a:outerShdw>
                </a:effectLst>
              </a:rPr>
              <a:t>Tobacco Use</a:t>
            </a:r>
            <a:endParaRPr lang="en-US" sz="3600" dirty="0"/>
          </a:p>
        </p:txBody>
      </p:sp>
      <p:sp>
        <p:nvSpPr>
          <p:cNvPr id="6" name="Rectangle 5"/>
          <p:cNvSpPr/>
          <p:nvPr/>
        </p:nvSpPr>
        <p:spPr>
          <a:xfrm>
            <a:off x="1066800" y="1930569"/>
            <a:ext cx="4267199" cy="523220"/>
          </a:xfrm>
          <a:prstGeom prst="rect">
            <a:avLst/>
          </a:prstGeom>
        </p:spPr>
        <p:txBody>
          <a:bodyPr wrap="square">
            <a:spAutoFit/>
          </a:bodyPr>
          <a:lstStyle/>
          <a:p>
            <a:pPr algn="ctr"/>
            <a:r>
              <a:rPr lang="en-US" sz="2800" b="1" dirty="0">
                <a:ln w="9525">
                  <a:solidFill>
                    <a:srgbClr val="FFFFFF"/>
                  </a:solidFill>
                  <a:prstDash val="solid"/>
                </a:ln>
                <a:solidFill>
                  <a:srgbClr val="BDD8AA"/>
                </a:solidFill>
                <a:effectLst>
                  <a:outerShdw blurRad="12700" dist="38100" dir="2700000" algn="tl" rotWithShape="0">
                    <a:srgbClr val="BDD8AA">
                      <a:lumMod val="60000"/>
                      <a:lumOff val="40000"/>
                    </a:srgbClr>
                  </a:outerShdw>
                </a:effectLst>
                <a:latin typeface="Arial"/>
              </a:rPr>
              <a:t>Cardiovascular disease</a:t>
            </a:r>
          </a:p>
        </p:txBody>
      </p:sp>
      <p:sp>
        <p:nvSpPr>
          <p:cNvPr id="7" name="Rectangle 6"/>
          <p:cNvSpPr/>
          <p:nvPr/>
        </p:nvSpPr>
        <p:spPr>
          <a:xfrm>
            <a:off x="5638800" y="1733550"/>
            <a:ext cx="1752600" cy="584775"/>
          </a:xfrm>
          <a:prstGeom prst="rect">
            <a:avLst/>
          </a:prstGeom>
        </p:spPr>
        <p:txBody>
          <a:bodyPr wrap="square">
            <a:spAutoFit/>
          </a:bodyPr>
          <a:lstStyle/>
          <a:p>
            <a:pPr algn="ctr"/>
            <a:r>
              <a:rPr lang="en-US" sz="3200" dirty="0">
                <a:ln w="0">
                  <a:solidFill>
                    <a:srgbClr val="076C8B"/>
                  </a:solidFill>
                </a:ln>
                <a:solidFill>
                  <a:srgbClr val="77B800"/>
                </a:solidFill>
                <a:effectLst>
                  <a:outerShdw blurRad="38100" dist="25400" dir="5400000" algn="ctr" rotWithShape="0">
                    <a:srgbClr val="6E747A">
                      <a:alpha val="43000"/>
                    </a:srgbClr>
                  </a:outerShdw>
                </a:effectLst>
                <a:latin typeface="Arial"/>
              </a:rPr>
              <a:t>Cancer</a:t>
            </a:r>
          </a:p>
        </p:txBody>
      </p:sp>
      <p:sp>
        <p:nvSpPr>
          <p:cNvPr id="9" name="Rectangle 8"/>
          <p:cNvSpPr/>
          <p:nvPr/>
        </p:nvSpPr>
        <p:spPr>
          <a:xfrm>
            <a:off x="1752601" y="2367757"/>
            <a:ext cx="1219200" cy="523220"/>
          </a:xfrm>
          <a:prstGeom prst="rect">
            <a:avLst/>
          </a:prstGeom>
        </p:spPr>
        <p:txBody>
          <a:bodyPr wrap="square">
            <a:spAutoFit/>
          </a:bodyPr>
          <a:lstStyle/>
          <a:p>
            <a:pPr algn="ctr"/>
            <a:r>
              <a:rPr lang="en-US" sz="2800" dirty="0">
                <a:ln w="0"/>
                <a:gradFill>
                  <a:gsLst>
                    <a:gs pos="21000">
                      <a:srgbClr val="53575C"/>
                    </a:gs>
                    <a:gs pos="88000">
                      <a:srgbClr val="C5C7CA"/>
                    </a:gs>
                  </a:gsLst>
                  <a:lin ang="5400000"/>
                </a:gradFill>
                <a:latin typeface="Arial"/>
              </a:rPr>
              <a:t>Aging</a:t>
            </a:r>
          </a:p>
        </p:txBody>
      </p:sp>
      <p:sp>
        <p:nvSpPr>
          <p:cNvPr id="10" name="Rectangle 9"/>
          <p:cNvSpPr/>
          <p:nvPr/>
        </p:nvSpPr>
        <p:spPr>
          <a:xfrm>
            <a:off x="5029200" y="2483078"/>
            <a:ext cx="2590800" cy="523220"/>
          </a:xfrm>
          <a:prstGeom prst="rect">
            <a:avLst/>
          </a:prstGeom>
        </p:spPr>
        <p:txBody>
          <a:bodyPr wrap="square">
            <a:spAutoFit/>
          </a:bodyPr>
          <a:lstStyle/>
          <a:p>
            <a:pPr algn="ctr"/>
            <a:r>
              <a:rPr lang="en-US" sz="2800" b="1" dirty="0">
                <a:ln w="10160">
                  <a:solidFill>
                    <a:srgbClr val="BDD8AA"/>
                  </a:solidFill>
                  <a:prstDash val="solid"/>
                </a:ln>
                <a:solidFill>
                  <a:schemeClr val="tx2"/>
                </a:solidFill>
                <a:effectLst>
                  <a:outerShdw blurRad="38100" dist="22860" dir="5400000" algn="tl" rotWithShape="0">
                    <a:srgbClr val="000000">
                      <a:alpha val="30000"/>
                    </a:srgbClr>
                  </a:outerShdw>
                </a:effectLst>
                <a:latin typeface="Arial"/>
              </a:rPr>
              <a:t>Mental Health</a:t>
            </a:r>
          </a:p>
        </p:txBody>
      </p:sp>
      <p:sp>
        <p:nvSpPr>
          <p:cNvPr id="11" name="Rectangle 10"/>
          <p:cNvSpPr/>
          <p:nvPr/>
        </p:nvSpPr>
        <p:spPr>
          <a:xfrm>
            <a:off x="2667000" y="2852409"/>
            <a:ext cx="1905000" cy="584775"/>
          </a:xfrm>
          <a:prstGeom prst="rect">
            <a:avLst/>
          </a:prstGeom>
        </p:spPr>
        <p:txBody>
          <a:bodyPr wrap="square">
            <a:spAutoFit/>
          </a:bodyPr>
          <a:lstStyle/>
          <a:p>
            <a:pPr algn="ctr"/>
            <a:r>
              <a:rPr lang="en-US" sz="3200" b="1" dirty="0">
                <a:ln w="12700">
                  <a:solidFill>
                    <a:srgbClr val="007836">
                      <a:lumMod val="75000"/>
                    </a:srgbClr>
                  </a:solidFill>
                  <a:prstDash val="solid"/>
                </a:ln>
                <a:pattFill prst="dkUpDiag">
                  <a:fgClr>
                    <a:srgbClr val="007836"/>
                  </a:fgClr>
                  <a:bgClr>
                    <a:srgbClr val="007836">
                      <a:lumMod val="20000"/>
                      <a:lumOff val="80000"/>
                    </a:srgbClr>
                  </a:bgClr>
                </a:pattFill>
                <a:effectLst>
                  <a:outerShdw dist="38100" dir="2640000" algn="bl" rotWithShape="0">
                    <a:srgbClr val="007836">
                      <a:lumMod val="75000"/>
                    </a:srgbClr>
                  </a:outerShdw>
                </a:effectLst>
                <a:latin typeface="Arial"/>
              </a:rPr>
              <a:t>Diabetes</a:t>
            </a:r>
          </a:p>
        </p:txBody>
      </p:sp>
      <p:sp>
        <p:nvSpPr>
          <p:cNvPr id="13" name="Rectangle 12"/>
          <p:cNvSpPr/>
          <p:nvPr/>
        </p:nvSpPr>
        <p:spPr>
          <a:xfrm>
            <a:off x="152400" y="3375629"/>
            <a:ext cx="3276600" cy="830997"/>
          </a:xfrm>
          <a:prstGeom prst="rect">
            <a:avLst/>
          </a:prstGeom>
        </p:spPr>
        <p:txBody>
          <a:bodyPr wrap="square">
            <a:spAutoFit/>
          </a:bodyPr>
          <a:lstStyle/>
          <a:p>
            <a:pPr algn="ctr"/>
            <a:r>
              <a:rPr lang="en-US" sz="2400" b="1" dirty="0">
                <a:ln w="9525">
                  <a:solidFill>
                    <a:srgbClr val="FFFFFF"/>
                  </a:solidFill>
                  <a:prstDash val="solid"/>
                </a:ln>
                <a:solidFill>
                  <a:srgbClr val="4D4D4D"/>
                </a:solidFill>
                <a:effectLst>
                  <a:outerShdw blurRad="12700" dist="38100" dir="2700000" algn="tl" rotWithShape="0">
                    <a:srgbClr val="FFFFFF">
                      <a:lumMod val="50000"/>
                    </a:srgbClr>
                  </a:outerShdw>
                </a:effectLst>
                <a:latin typeface="Arial"/>
              </a:rPr>
              <a:t>Healthcare access, cost and quality</a:t>
            </a:r>
          </a:p>
        </p:txBody>
      </p:sp>
      <p:sp>
        <p:nvSpPr>
          <p:cNvPr id="14" name="Rectangle 13"/>
          <p:cNvSpPr/>
          <p:nvPr/>
        </p:nvSpPr>
        <p:spPr>
          <a:xfrm>
            <a:off x="4151044" y="3320376"/>
            <a:ext cx="4654908" cy="461665"/>
          </a:xfrm>
          <a:prstGeom prst="rect">
            <a:avLst/>
          </a:prstGeom>
        </p:spPr>
        <p:txBody>
          <a:bodyPr wrap="square">
            <a:spAutoFit/>
          </a:bodyPr>
          <a:lstStyle/>
          <a:p>
            <a:pPr algn="ctr"/>
            <a:r>
              <a:rPr lang="en-US" sz="2400" b="1" dirty="0">
                <a:ln w="12700" cmpd="sng">
                  <a:solidFill>
                    <a:srgbClr val="404040"/>
                  </a:solidFill>
                  <a:prstDash val="solid"/>
                </a:ln>
                <a:gradFill>
                  <a:gsLst>
                    <a:gs pos="0">
                      <a:srgbClr val="404040"/>
                    </a:gs>
                    <a:gs pos="4000">
                      <a:srgbClr val="404040">
                        <a:lumMod val="60000"/>
                        <a:lumOff val="40000"/>
                      </a:srgbClr>
                    </a:gs>
                    <a:gs pos="87000">
                      <a:srgbClr val="404040">
                        <a:lumMod val="20000"/>
                        <a:lumOff val="80000"/>
                      </a:srgbClr>
                    </a:gs>
                  </a:gsLst>
                  <a:lin ang="5400000"/>
                </a:gradFill>
                <a:latin typeface="Arial"/>
              </a:rPr>
              <a:t>Sexually transmitted diseases</a:t>
            </a:r>
          </a:p>
        </p:txBody>
      </p:sp>
      <p:sp>
        <p:nvSpPr>
          <p:cNvPr id="15" name="Rectangle 14"/>
          <p:cNvSpPr/>
          <p:nvPr/>
        </p:nvSpPr>
        <p:spPr>
          <a:xfrm>
            <a:off x="3505200" y="3724196"/>
            <a:ext cx="4572000" cy="461665"/>
          </a:xfrm>
          <a:prstGeom prst="rect">
            <a:avLst/>
          </a:prstGeom>
        </p:spPr>
        <p:txBody>
          <a:bodyPr wrap="square">
            <a:spAutoFit/>
          </a:bodyPr>
          <a:lstStyle/>
          <a:p>
            <a:pPr algn="ctr"/>
            <a:r>
              <a:rPr lang="en-US" sz="2400" dirty="0">
                <a:ln w="0"/>
                <a:gradFill>
                  <a:gsLst>
                    <a:gs pos="0">
                      <a:srgbClr val="BDD8AA">
                        <a:lumMod val="50000"/>
                      </a:srgbClr>
                    </a:gs>
                    <a:gs pos="50000">
                      <a:srgbClr val="BDD8AA"/>
                    </a:gs>
                    <a:gs pos="100000">
                      <a:srgbClr val="BDD8AA">
                        <a:lumMod val="60000"/>
                        <a:lumOff val="40000"/>
                      </a:srgbClr>
                    </a:gs>
                  </a:gsLst>
                  <a:lin ang="5400000"/>
                </a:gradFill>
                <a:latin typeface="Arial"/>
              </a:rPr>
              <a:t>Maternal, child and infant care</a:t>
            </a:r>
          </a:p>
        </p:txBody>
      </p:sp>
      <p:sp>
        <p:nvSpPr>
          <p:cNvPr id="16" name="Rectangle 15"/>
          <p:cNvSpPr/>
          <p:nvPr/>
        </p:nvSpPr>
        <p:spPr>
          <a:xfrm>
            <a:off x="1143000" y="4400550"/>
            <a:ext cx="3657600" cy="461665"/>
          </a:xfrm>
          <a:prstGeom prst="rect">
            <a:avLst/>
          </a:prstGeom>
        </p:spPr>
        <p:txBody>
          <a:bodyPr wrap="square">
            <a:spAutoFit/>
          </a:bodyPr>
          <a:lstStyle/>
          <a:p>
            <a:pPr algn="ctr"/>
            <a:r>
              <a:rPr lang="en-US" sz="2400" b="1" spc="28" dirty="0">
                <a:ln w="0"/>
                <a:solidFill>
                  <a:srgbClr val="808080"/>
                </a:solidFill>
                <a:effectLst>
                  <a:innerShdw blurRad="63500" dist="50800" dir="13500000">
                    <a:srgbClr val="000000">
                      <a:alpha val="50000"/>
                    </a:srgbClr>
                  </a:innerShdw>
                </a:effectLst>
                <a:latin typeface="Arial"/>
              </a:rPr>
              <a:t>Chronic renal disease</a:t>
            </a:r>
          </a:p>
        </p:txBody>
      </p:sp>
      <p:sp>
        <p:nvSpPr>
          <p:cNvPr id="17" name="Rectangle 16"/>
          <p:cNvSpPr/>
          <p:nvPr/>
        </p:nvSpPr>
        <p:spPr>
          <a:xfrm>
            <a:off x="5333999" y="4188369"/>
            <a:ext cx="1031051" cy="369332"/>
          </a:xfrm>
          <a:prstGeom prst="rect">
            <a:avLst/>
          </a:prstGeom>
        </p:spPr>
        <p:txBody>
          <a:bodyPr wrap="none">
            <a:spAutoFit/>
          </a:bodyPr>
          <a:lstStyle/>
          <a:p>
            <a:pPr algn="ctr"/>
            <a:r>
              <a:rPr lang="en-US" b="1" dirty="0">
                <a:ln/>
                <a:solidFill>
                  <a:srgbClr val="404040"/>
                </a:solidFill>
                <a:latin typeface="Arial"/>
              </a:rPr>
              <a:t>Asthma</a:t>
            </a:r>
          </a:p>
        </p:txBody>
      </p:sp>
    </p:spTree>
    <p:extLst>
      <p:ext uri="{BB962C8B-B14F-4D97-AF65-F5344CB8AC3E}">
        <p14:creationId xmlns:p14="http://schemas.microsoft.com/office/powerpoint/2010/main" val="227733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t="7636" r="22955" b="8849"/>
          <a:stretch/>
        </p:blipFill>
        <p:spPr>
          <a:xfrm>
            <a:off x="609600" y="895350"/>
            <a:ext cx="7696200" cy="4692638"/>
          </a:xfrm>
          <a:prstGeom prst="rect">
            <a:avLst/>
          </a:prstGeom>
        </p:spPr>
      </p:pic>
      <p:sp>
        <p:nvSpPr>
          <p:cNvPr id="3" name="Title 1"/>
          <p:cNvSpPr txBox="1">
            <a:spLocks/>
          </p:cNvSpPr>
          <p:nvPr/>
        </p:nvSpPr>
        <p:spPr>
          <a:xfrm>
            <a:off x="457200" y="20955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marL="285750" indent="-285750" algn="ctr"/>
            <a:r>
              <a:rPr lang="en-US" altLang="en-US" sz="2800" b="1" kern="0" dirty="0" smtClean="0"/>
              <a:t>BMI Analysis</a:t>
            </a:r>
          </a:p>
        </p:txBody>
      </p:sp>
      <p:sp>
        <p:nvSpPr>
          <p:cNvPr id="5" name="TextBox 4"/>
          <p:cNvSpPr txBox="1"/>
          <p:nvPr/>
        </p:nvSpPr>
        <p:spPr>
          <a:xfrm>
            <a:off x="8305800" y="4248150"/>
            <a:ext cx="914400" cy="895350"/>
          </a:xfrm>
          <a:prstGeom prst="rect">
            <a:avLst/>
          </a:prstGeom>
          <a:solidFill>
            <a:schemeClr val="bg1"/>
          </a:solidFill>
          <a:ln>
            <a:solidFill>
              <a:schemeClr val="bg1"/>
            </a:solidFill>
          </a:ln>
        </p:spPr>
        <p:txBody>
          <a:bodyPr wrap="square" rtlCol="0">
            <a:spAutoFit/>
          </a:bodyPr>
          <a:lstStyle/>
          <a:p>
            <a:endParaRPr lang="en-US" dirty="0"/>
          </a:p>
        </p:txBody>
      </p:sp>
    </p:spTree>
    <p:extLst>
      <p:ext uri="{BB962C8B-B14F-4D97-AF65-F5344CB8AC3E}">
        <p14:creationId xmlns:p14="http://schemas.microsoft.com/office/powerpoint/2010/main" val="42383873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8241" r="22626" b="18179"/>
          <a:stretch/>
        </p:blipFill>
        <p:spPr>
          <a:xfrm>
            <a:off x="762000" y="986032"/>
            <a:ext cx="7772400" cy="4157468"/>
          </a:xfrm>
          <a:prstGeom prst="rect">
            <a:avLst/>
          </a:prstGeom>
        </p:spPr>
      </p:pic>
      <p:sp>
        <p:nvSpPr>
          <p:cNvPr id="3" name="Title 1"/>
          <p:cNvSpPr txBox="1">
            <a:spLocks/>
          </p:cNvSpPr>
          <p:nvPr/>
        </p:nvSpPr>
        <p:spPr>
          <a:xfrm>
            <a:off x="457200" y="20955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Arial" charset="0"/>
              </a:defRPr>
            </a:lvl2pPr>
            <a:lvl3pPr algn="l" rtl="0" eaLnBrk="0" fontAlgn="base" hangingPunct="0">
              <a:spcBef>
                <a:spcPct val="0"/>
              </a:spcBef>
              <a:spcAft>
                <a:spcPct val="0"/>
              </a:spcAft>
              <a:defRPr sz="4200">
                <a:solidFill>
                  <a:schemeClr val="tx2"/>
                </a:solidFill>
                <a:latin typeface="Arial" charset="0"/>
              </a:defRPr>
            </a:lvl3pPr>
            <a:lvl4pPr algn="l" rtl="0" eaLnBrk="0" fontAlgn="base" hangingPunct="0">
              <a:spcBef>
                <a:spcPct val="0"/>
              </a:spcBef>
              <a:spcAft>
                <a:spcPct val="0"/>
              </a:spcAft>
              <a:defRPr sz="4200">
                <a:solidFill>
                  <a:schemeClr val="tx2"/>
                </a:solidFill>
                <a:latin typeface="Arial" charset="0"/>
              </a:defRPr>
            </a:lvl4pPr>
            <a:lvl5pPr algn="l" rtl="0" eaLnBrk="0" fontAlgn="base" hangingPunct="0">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marL="285750" indent="-285750" algn="ctr"/>
            <a:r>
              <a:rPr lang="en-US" altLang="en-US" sz="3200" b="1" kern="0" dirty="0" smtClean="0"/>
              <a:t>BMI and Hospitalization</a:t>
            </a:r>
          </a:p>
        </p:txBody>
      </p:sp>
      <p:sp>
        <p:nvSpPr>
          <p:cNvPr id="4" name="TextBox 3"/>
          <p:cNvSpPr txBox="1"/>
          <p:nvPr/>
        </p:nvSpPr>
        <p:spPr>
          <a:xfrm>
            <a:off x="8458200" y="4400550"/>
            <a:ext cx="762000" cy="742950"/>
          </a:xfrm>
          <a:prstGeom prst="rect">
            <a:avLst/>
          </a:prstGeom>
          <a:solidFill>
            <a:schemeClr val="bg1"/>
          </a:solidFill>
          <a:ln>
            <a:solidFill>
              <a:schemeClr val="bg1"/>
            </a:solidFill>
          </a:ln>
        </p:spPr>
        <p:txBody>
          <a:bodyPr wrap="square" rtlCol="0">
            <a:spAutoFit/>
          </a:bodyPr>
          <a:lstStyle/>
          <a:p>
            <a:endParaRPr lang="en-US" dirty="0"/>
          </a:p>
        </p:txBody>
      </p:sp>
    </p:spTree>
    <p:extLst>
      <p:ext uri="{BB962C8B-B14F-4D97-AF65-F5344CB8AC3E}">
        <p14:creationId xmlns:p14="http://schemas.microsoft.com/office/powerpoint/2010/main" val="26352370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Virtual Health Types of Visits</a:t>
            </a:r>
            <a:endParaRPr lang="en-US" sz="3200" b="1" dirty="0"/>
          </a:p>
        </p:txBody>
      </p:sp>
      <p:sp>
        <p:nvSpPr>
          <p:cNvPr id="3" name="Content Placeholder 2"/>
          <p:cNvSpPr>
            <a:spLocks noGrp="1"/>
          </p:cNvSpPr>
          <p:nvPr>
            <p:ph idx="1"/>
          </p:nvPr>
        </p:nvSpPr>
        <p:spPr>
          <a:xfrm>
            <a:off x="508000" y="1447801"/>
            <a:ext cx="6968564" cy="3083222"/>
          </a:xfrm>
        </p:spPr>
        <p:txBody>
          <a:bodyPr>
            <a:normAutofit fontScale="55000" lnSpcReduction="20000"/>
          </a:bodyPr>
          <a:lstStyle/>
          <a:p>
            <a:pPr>
              <a:buClrTx/>
            </a:pPr>
            <a:r>
              <a:rPr lang="en-US" dirty="0" smtClean="0"/>
              <a:t>OnDemand visit – primary care from anywhere, typically video </a:t>
            </a:r>
          </a:p>
          <a:p>
            <a:pPr>
              <a:buClrTx/>
            </a:pPr>
            <a:endParaRPr lang="en-US" dirty="0"/>
          </a:p>
          <a:p>
            <a:pPr>
              <a:buClrTx/>
            </a:pPr>
            <a:r>
              <a:rPr lang="en-US" dirty="0" smtClean="0"/>
              <a:t>eVisit – asynchronous, questionnaire based treatment</a:t>
            </a:r>
          </a:p>
          <a:p>
            <a:pPr lvl="1">
              <a:buClrTx/>
            </a:pPr>
            <a:r>
              <a:rPr lang="en-US" dirty="0" smtClean="0"/>
              <a:t>Dermatology</a:t>
            </a:r>
          </a:p>
          <a:p>
            <a:pPr lvl="1">
              <a:buClrTx/>
            </a:pPr>
            <a:endParaRPr lang="en-US" dirty="0"/>
          </a:p>
          <a:p>
            <a:pPr>
              <a:buClrTx/>
            </a:pPr>
            <a:r>
              <a:rPr lang="en-US" dirty="0" smtClean="0"/>
              <a:t>Video Visit – real time, video to your home/work/anywhere</a:t>
            </a:r>
          </a:p>
          <a:p>
            <a:pPr lvl="1">
              <a:buClrTx/>
            </a:pPr>
            <a:r>
              <a:rPr lang="en-US" dirty="0" smtClean="0"/>
              <a:t>Population Health, EAP</a:t>
            </a:r>
          </a:p>
          <a:p>
            <a:pPr>
              <a:buClrTx/>
            </a:pPr>
            <a:endParaRPr lang="en-US" dirty="0"/>
          </a:p>
          <a:p>
            <a:pPr>
              <a:buClrTx/>
            </a:pPr>
            <a:r>
              <a:rPr lang="en-US" dirty="0" smtClean="0"/>
              <a:t>Connecting specialties to facilities – arranged, real time, video through Epic, cart</a:t>
            </a:r>
          </a:p>
          <a:p>
            <a:pPr lvl="1">
              <a:buClrTx/>
            </a:pPr>
            <a:r>
              <a:rPr lang="en-US" dirty="0" smtClean="0"/>
              <a:t>Neurology, Cardiology, Psych assessments, Inpatient psych, CRS </a:t>
            </a:r>
            <a:endParaRPr lang="en-US" dirty="0"/>
          </a:p>
        </p:txBody>
      </p:sp>
    </p:spTree>
    <p:extLst>
      <p:ext uri="{BB962C8B-B14F-4D97-AF65-F5344CB8AC3E}">
        <p14:creationId xmlns:p14="http://schemas.microsoft.com/office/powerpoint/2010/main" val="355149112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200" b="1" dirty="0" smtClean="0"/>
              <a:t>Value of Virtual </a:t>
            </a:r>
            <a:endParaRPr lang="en-US" sz="3200" b="1" dirty="0"/>
          </a:p>
        </p:txBody>
      </p:sp>
      <p:sp>
        <p:nvSpPr>
          <p:cNvPr id="3" name="Content Placeholder 2"/>
          <p:cNvSpPr>
            <a:spLocks noGrp="1"/>
          </p:cNvSpPr>
          <p:nvPr>
            <p:ph idx="1"/>
          </p:nvPr>
        </p:nvSpPr>
        <p:spPr/>
        <p:txBody>
          <a:bodyPr/>
          <a:lstStyle/>
          <a:p>
            <a:pPr>
              <a:buClrTx/>
            </a:pPr>
            <a:r>
              <a:rPr lang="en-US" sz="2200" dirty="0" smtClean="0"/>
              <a:t>Patient focused – Care and Convenience, on their terms </a:t>
            </a:r>
            <a:endParaRPr lang="en-US" sz="2200" dirty="0"/>
          </a:p>
          <a:p>
            <a:pPr>
              <a:buClrTx/>
            </a:pPr>
            <a:r>
              <a:rPr lang="en-US" sz="2200" dirty="0" smtClean="0"/>
              <a:t>Less travel - reduces non-productive work time</a:t>
            </a:r>
            <a:endParaRPr lang="en-US" sz="2200" dirty="0"/>
          </a:p>
          <a:p>
            <a:pPr>
              <a:buClrTx/>
            </a:pPr>
            <a:r>
              <a:rPr lang="en-US" sz="2200" dirty="0" smtClean="0"/>
              <a:t>Increased compliance </a:t>
            </a:r>
            <a:endParaRPr lang="en-US" sz="2200" dirty="0"/>
          </a:p>
          <a:p>
            <a:pPr>
              <a:buClrTx/>
            </a:pPr>
            <a:r>
              <a:rPr lang="en-US" sz="2200" dirty="0" smtClean="0"/>
              <a:t>Improved access </a:t>
            </a:r>
            <a:endParaRPr lang="en-US" sz="2200" dirty="0"/>
          </a:p>
          <a:p>
            <a:pPr>
              <a:buClrTx/>
            </a:pPr>
            <a:r>
              <a:rPr lang="en-US" sz="2200" dirty="0" smtClean="0"/>
              <a:t>Satisfied customers, loyalty </a:t>
            </a:r>
            <a:endParaRPr lang="en-US" sz="2200" dirty="0"/>
          </a:p>
        </p:txBody>
      </p:sp>
    </p:spTree>
    <p:extLst>
      <p:ext uri="{BB962C8B-B14F-4D97-AF65-F5344CB8AC3E}">
        <p14:creationId xmlns:p14="http://schemas.microsoft.com/office/powerpoint/2010/main" val="15939626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Parkview’s Connection Methods</a:t>
            </a:r>
            <a:endParaRPr lang="en-US" sz="3200" b="1" dirty="0"/>
          </a:p>
        </p:txBody>
      </p:sp>
      <p:pic>
        <p:nvPicPr>
          <p:cNvPr id="4" name="Picture 3"/>
          <p:cNvPicPr>
            <a:picLocks noChangeAspect="1"/>
          </p:cNvPicPr>
          <p:nvPr/>
        </p:nvPicPr>
        <p:blipFill>
          <a:blip r:embed="rId3"/>
          <a:stretch>
            <a:fillRect/>
          </a:stretch>
        </p:blipFill>
        <p:spPr>
          <a:xfrm>
            <a:off x="1813369" y="1447800"/>
            <a:ext cx="3596832" cy="1006368"/>
          </a:xfrm>
          <a:prstGeom prst="rect">
            <a:avLst/>
          </a:prstGeom>
        </p:spPr>
      </p:pic>
      <p:pic>
        <p:nvPicPr>
          <p:cNvPr id="5" name="Picture 4"/>
          <p:cNvPicPr>
            <a:picLocks noChangeAspect="1"/>
          </p:cNvPicPr>
          <p:nvPr/>
        </p:nvPicPr>
        <p:blipFill>
          <a:blip r:embed="rId4"/>
          <a:stretch>
            <a:fillRect/>
          </a:stretch>
        </p:blipFill>
        <p:spPr>
          <a:xfrm>
            <a:off x="3810000" y="3333750"/>
            <a:ext cx="2362200" cy="921002"/>
          </a:xfrm>
          <a:prstGeom prst="rect">
            <a:avLst/>
          </a:prstGeom>
        </p:spPr>
      </p:pic>
      <p:pic>
        <p:nvPicPr>
          <p:cNvPr id="1026" name="Picture 2" descr="Image result for parkview mychar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08102" y="2952750"/>
            <a:ext cx="1563823" cy="15638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22744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Title 1"/>
          <p:cNvSpPr>
            <a:spLocks noGrp="1"/>
          </p:cNvSpPr>
          <p:nvPr>
            <p:ph type="title"/>
          </p:nvPr>
        </p:nvSpPr>
        <p:spPr>
          <a:xfrm>
            <a:off x="457200" y="234836"/>
            <a:ext cx="8229600" cy="515851"/>
          </a:xfrm>
        </p:spPr>
        <p:txBody>
          <a:bodyPr/>
          <a:lstStyle/>
          <a:p>
            <a:pPr algn="ctr"/>
            <a:r>
              <a:rPr lang="en-US" altLang="en-US" sz="3200" b="1" dirty="0" smtClean="0">
                <a:solidFill>
                  <a:srgbClr val="007836"/>
                </a:solidFill>
              </a:rPr>
              <a:t/>
            </a:r>
            <a:br>
              <a:rPr lang="en-US" altLang="en-US" sz="3200" b="1" dirty="0" smtClean="0">
                <a:solidFill>
                  <a:srgbClr val="007836"/>
                </a:solidFill>
              </a:rPr>
            </a:br>
            <a:r>
              <a:rPr lang="en-US" altLang="en-US" sz="3200" b="1" dirty="0" smtClean="0">
                <a:solidFill>
                  <a:srgbClr val="007836"/>
                </a:solidFill>
              </a:rPr>
              <a:t>Recommend Charter Approval </a:t>
            </a:r>
            <a:br>
              <a:rPr lang="en-US" altLang="en-US" sz="3200" b="1" dirty="0" smtClean="0">
                <a:solidFill>
                  <a:srgbClr val="007836"/>
                </a:solidFill>
              </a:rPr>
            </a:br>
            <a:endParaRPr lang="en-US" altLang="en-US" sz="3200" dirty="0" smtClean="0"/>
          </a:p>
        </p:txBody>
      </p:sp>
      <p:pic>
        <p:nvPicPr>
          <p:cNvPr id="110595" name="Picture 3"/>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8826" y="1035031"/>
            <a:ext cx="32766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596" name="TextBox 4"/>
          <p:cNvSpPr txBox="1">
            <a:spLocks noChangeArrowheads="1"/>
          </p:cNvSpPr>
          <p:nvPr/>
        </p:nvSpPr>
        <p:spPr bwMode="auto">
          <a:xfrm>
            <a:off x="568826" y="1035031"/>
            <a:ext cx="1638300"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Char char="•"/>
              <a:defRPr sz="3200">
                <a:solidFill>
                  <a:schemeClr val="tx1"/>
                </a:solidFill>
                <a:latin typeface="Arial" panose="020B0604020202020204" pitchFamily="34" charset="0"/>
              </a:defRPr>
            </a:lvl1pPr>
            <a:lvl2pPr marL="742950" indent="-285750">
              <a:spcBef>
                <a:spcPct val="20000"/>
              </a:spcBef>
              <a:buClr>
                <a:schemeClr val="accent2"/>
              </a:buClr>
              <a:buChar char="•"/>
              <a:defRPr sz="2800">
                <a:solidFill>
                  <a:schemeClr val="tx1"/>
                </a:solidFill>
                <a:latin typeface="Arial" panose="020B0604020202020204" pitchFamily="34" charset="0"/>
              </a:defRPr>
            </a:lvl2pPr>
            <a:lvl3pPr marL="1143000" indent="-228600">
              <a:spcBef>
                <a:spcPct val="20000"/>
              </a:spcBef>
              <a:buClr>
                <a:schemeClr val="accent2"/>
              </a:buClr>
              <a:buChar char="•"/>
              <a:defRPr sz="2400">
                <a:solidFill>
                  <a:schemeClr val="tx1"/>
                </a:solidFill>
                <a:latin typeface="Arial" panose="020B0604020202020204" pitchFamily="34" charset="0"/>
              </a:defRPr>
            </a:lvl3pPr>
            <a:lvl4pPr marL="1600200" indent="-228600">
              <a:spcBef>
                <a:spcPct val="20000"/>
              </a:spcBef>
              <a:buClr>
                <a:schemeClr val="accent2"/>
              </a:buClr>
              <a:buChar char="•"/>
              <a:defRPr sz="2000">
                <a:solidFill>
                  <a:schemeClr val="tx1"/>
                </a:solidFill>
                <a:latin typeface="Arial" panose="020B0604020202020204" pitchFamily="34" charset="0"/>
              </a:defRPr>
            </a:lvl4pPr>
            <a:lvl5pPr marL="2057400" indent="-228600">
              <a:spcBef>
                <a:spcPct val="20000"/>
              </a:spcBef>
              <a:buClr>
                <a:schemeClr val="accent2"/>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9pPr>
          </a:lstStyle>
          <a:p>
            <a:pPr>
              <a:spcBef>
                <a:spcPct val="0"/>
              </a:spcBef>
              <a:buClrTx/>
              <a:buFontTx/>
              <a:buNone/>
            </a:pPr>
            <a:r>
              <a:rPr lang="en-US" altLang="en-US" sz="1600" b="1" dirty="0">
                <a:solidFill>
                  <a:schemeClr val="bg1"/>
                </a:solidFill>
              </a:rPr>
              <a:t>Employer Leadership </a:t>
            </a:r>
          </a:p>
          <a:p>
            <a:pPr>
              <a:spcBef>
                <a:spcPct val="0"/>
              </a:spcBef>
              <a:buClrTx/>
              <a:buFontTx/>
              <a:buNone/>
            </a:pPr>
            <a:r>
              <a:rPr lang="en-US" altLang="en-US" sz="1600" b="1" dirty="0">
                <a:solidFill>
                  <a:schemeClr val="bg1"/>
                </a:solidFill>
              </a:rPr>
              <a:t>Value Based Ins </a:t>
            </a:r>
          </a:p>
          <a:p>
            <a:pPr>
              <a:spcBef>
                <a:spcPct val="0"/>
              </a:spcBef>
              <a:buClrTx/>
              <a:buFontTx/>
              <a:buNone/>
            </a:pPr>
            <a:r>
              <a:rPr lang="en-US" altLang="en-US" sz="1600" b="1" dirty="0">
                <a:solidFill>
                  <a:schemeClr val="bg1"/>
                </a:solidFill>
              </a:rPr>
              <a:t>Design</a:t>
            </a:r>
          </a:p>
        </p:txBody>
      </p:sp>
      <p:sp>
        <p:nvSpPr>
          <p:cNvPr id="110597" name="TextBox 5"/>
          <p:cNvSpPr txBox="1">
            <a:spLocks noChangeArrowheads="1"/>
          </p:cNvSpPr>
          <p:nvPr/>
        </p:nvSpPr>
        <p:spPr bwMode="auto">
          <a:xfrm>
            <a:off x="2162258" y="1900883"/>
            <a:ext cx="17192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Char char="•"/>
              <a:defRPr sz="3200">
                <a:solidFill>
                  <a:schemeClr val="tx1"/>
                </a:solidFill>
                <a:latin typeface="Arial" panose="020B0604020202020204" pitchFamily="34" charset="0"/>
              </a:defRPr>
            </a:lvl1pPr>
            <a:lvl2pPr marL="742950" indent="-285750">
              <a:spcBef>
                <a:spcPct val="20000"/>
              </a:spcBef>
              <a:buClr>
                <a:schemeClr val="accent2"/>
              </a:buClr>
              <a:buChar char="•"/>
              <a:defRPr sz="2800">
                <a:solidFill>
                  <a:schemeClr val="tx1"/>
                </a:solidFill>
                <a:latin typeface="Arial" panose="020B0604020202020204" pitchFamily="34" charset="0"/>
              </a:defRPr>
            </a:lvl2pPr>
            <a:lvl3pPr marL="1143000" indent="-228600">
              <a:spcBef>
                <a:spcPct val="20000"/>
              </a:spcBef>
              <a:buClr>
                <a:schemeClr val="accent2"/>
              </a:buClr>
              <a:buChar char="•"/>
              <a:defRPr sz="2400">
                <a:solidFill>
                  <a:schemeClr val="tx1"/>
                </a:solidFill>
                <a:latin typeface="Arial" panose="020B0604020202020204" pitchFamily="34" charset="0"/>
              </a:defRPr>
            </a:lvl3pPr>
            <a:lvl4pPr marL="1600200" indent="-228600">
              <a:spcBef>
                <a:spcPct val="20000"/>
              </a:spcBef>
              <a:buClr>
                <a:schemeClr val="accent2"/>
              </a:buClr>
              <a:buChar char="•"/>
              <a:defRPr sz="2000">
                <a:solidFill>
                  <a:schemeClr val="tx1"/>
                </a:solidFill>
                <a:latin typeface="Arial" panose="020B0604020202020204" pitchFamily="34" charset="0"/>
              </a:defRPr>
            </a:lvl4pPr>
            <a:lvl5pPr marL="2057400" indent="-228600">
              <a:spcBef>
                <a:spcPct val="20000"/>
              </a:spcBef>
              <a:buClr>
                <a:schemeClr val="accent2"/>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9pPr>
          </a:lstStyle>
          <a:p>
            <a:pPr algn="r">
              <a:spcBef>
                <a:spcPct val="0"/>
              </a:spcBef>
              <a:buClrTx/>
              <a:buFontTx/>
              <a:buNone/>
            </a:pPr>
            <a:r>
              <a:rPr lang="en-US" altLang="en-US" sz="2000" b="1" dirty="0">
                <a:solidFill>
                  <a:schemeClr val="bg1"/>
                </a:solidFill>
              </a:rPr>
              <a:t>Engaged Employees</a:t>
            </a:r>
          </a:p>
        </p:txBody>
      </p:sp>
      <p:sp>
        <p:nvSpPr>
          <p:cNvPr id="110598" name="TextBox 6"/>
          <p:cNvSpPr txBox="1">
            <a:spLocks noChangeArrowheads="1"/>
          </p:cNvSpPr>
          <p:nvPr/>
        </p:nvSpPr>
        <p:spPr bwMode="auto">
          <a:xfrm>
            <a:off x="2080209" y="2987656"/>
            <a:ext cx="16383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Char char="•"/>
              <a:defRPr sz="3200">
                <a:solidFill>
                  <a:schemeClr val="tx1"/>
                </a:solidFill>
                <a:latin typeface="Arial" panose="020B0604020202020204" pitchFamily="34" charset="0"/>
              </a:defRPr>
            </a:lvl1pPr>
            <a:lvl2pPr marL="742950" indent="-285750">
              <a:spcBef>
                <a:spcPct val="20000"/>
              </a:spcBef>
              <a:buClr>
                <a:schemeClr val="accent2"/>
              </a:buClr>
              <a:buChar char="•"/>
              <a:defRPr sz="2800">
                <a:solidFill>
                  <a:schemeClr val="tx1"/>
                </a:solidFill>
                <a:latin typeface="Arial" panose="020B0604020202020204" pitchFamily="34" charset="0"/>
              </a:defRPr>
            </a:lvl2pPr>
            <a:lvl3pPr marL="1143000" indent="-228600">
              <a:spcBef>
                <a:spcPct val="20000"/>
              </a:spcBef>
              <a:buClr>
                <a:schemeClr val="accent2"/>
              </a:buClr>
              <a:buChar char="•"/>
              <a:defRPr sz="2400">
                <a:solidFill>
                  <a:schemeClr val="tx1"/>
                </a:solidFill>
                <a:latin typeface="Arial" panose="020B0604020202020204" pitchFamily="34" charset="0"/>
              </a:defRPr>
            </a:lvl3pPr>
            <a:lvl4pPr marL="1600200" indent="-228600">
              <a:spcBef>
                <a:spcPct val="20000"/>
              </a:spcBef>
              <a:buClr>
                <a:schemeClr val="accent2"/>
              </a:buClr>
              <a:buChar char="•"/>
              <a:defRPr sz="2000">
                <a:solidFill>
                  <a:schemeClr val="tx1"/>
                </a:solidFill>
                <a:latin typeface="Arial" panose="020B0604020202020204" pitchFamily="34" charset="0"/>
              </a:defRPr>
            </a:lvl4pPr>
            <a:lvl5pPr marL="2057400" indent="-228600">
              <a:spcBef>
                <a:spcPct val="20000"/>
              </a:spcBef>
              <a:buClr>
                <a:schemeClr val="accent2"/>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9pPr>
          </a:lstStyle>
          <a:p>
            <a:pPr algn="r">
              <a:spcBef>
                <a:spcPct val="0"/>
              </a:spcBef>
              <a:buClrTx/>
              <a:buFontTx/>
              <a:buNone/>
            </a:pPr>
            <a:r>
              <a:rPr lang="en-US" altLang="en-US" sz="2000" b="1" dirty="0">
                <a:solidFill>
                  <a:schemeClr val="bg1"/>
                </a:solidFill>
              </a:rPr>
              <a:t>Quality</a:t>
            </a:r>
          </a:p>
          <a:p>
            <a:pPr algn="r">
              <a:spcBef>
                <a:spcPct val="0"/>
              </a:spcBef>
              <a:buClrTx/>
              <a:buFontTx/>
              <a:buNone/>
            </a:pPr>
            <a:r>
              <a:rPr lang="en-US" altLang="en-US" sz="2000" b="1" dirty="0">
                <a:solidFill>
                  <a:schemeClr val="bg1"/>
                </a:solidFill>
              </a:rPr>
              <a:t>Health System Partner</a:t>
            </a:r>
          </a:p>
        </p:txBody>
      </p:sp>
      <p:sp>
        <p:nvSpPr>
          <p:cNvPr id="110599" name="TextBox 8"/>
          <p:cNvSpPr txBox="1">
            <a:spLocks noChangeArrowheads="1"/>
          </p:cNvSpPr>
          <p:nvPr/>
        </p:nvSpPr>
        <p:spPr bwMode="auto">
          <a:xfrm>
            <a:off x="637673" y="2951481"/>
            <a:ext cx="135572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accent2"/>
              </a:buClr>
              <a:buChar char="•"/>
              <a:defRPr sz="3200">
                <a:solidFill>
                  <a:schemeClr val="tx1"/>
                </a:solidFill>
                <a:latin typeface="Arial" panose="020B0604020202020204" pitchFamily="34" charset="0"/>
              </a:defRPr>
            </a:lvl1pPr>
            <a:lvl2pPr marL="742950" indent="-285750">
              <a:spcBef>
                <a:spcPct val="20000"/>
              </a:spcBef>
              <a:buClr>
                <a:schemeClr val="accent2"/>
              </a:buClr>
              <a:buChar char="•"/>
              <a:defRPr sz="2800">
                <a:solidFill>
                  <a:schemeClr val="tx1"/>
                </a:solidFill>
                <a:latin typeface="Arial" panose="020B0604020202020204" pitchFamily="34" charset="0"/>
              </a:defRPr>
            </a:lvl2pPr>
            <a:lvl3pPr marL="1143000" indent="-228600">
              <a:spcBef>
                <a:spcPct val="20000"/>
              </a:spcBef>
              <a:buClr>
                <a:schemeClr val="accent2"/>
              </a:buClr>
              <a:buChar char="•"/>
              <a:defRPr sz="2400">
                <a:solidFill>
                  <a:schemeClr val="tx1"/>
                </a:solidFill>
                <a:latin typeface="Arial" panose="020B0604020202020204" pitchFamily="34" charset="0"/>
              </a:defRPr>
            </a:lvl3pPr>
            <a:lvl4pPr marL="1600200" indent="-228600">
              <a:spcBef>
                <a:spcPct val="20000"/>
              </a:spcBef>
              <a:buClr>
                <a:schemeClr val="accent2"/>
              </a:buClr>
              <a:buChar char="•"/>
              <a:defRPr sz="2000">
                <a:solidFill>
                  <a:schemeClr val="tx1"/>
                </a:solidFill>
                <a:latin typeface="Arial" panose="020B0604020202020204" pitchFamily="34" charset="0"/>
              </a:defRPr>
            </a:lvl4pPr>
            <a:lvl5pPr marL="2057400" indent="-228600">
              <a:spcBef>
                <a:spcPct val="20000"/>
              </a:spcBef>
              <a:buClr>
                <a:schemeClr val="accent2"/>
              </a:buClr>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9pPr>
          </a:lstStyle>
          <a:p>
            <a:pPr>
              <a:spcBef>
                <a:spcPct val="0"/>
              </a:spcBef>
              <a:buClrTx/>
              <a:buFontTx/>
              <a:buNone/>
            </a:pPr>
            <a:r>
              <a:rPr lang="en-US" altLang="en-US" sz="2000" b="1" dirty="0">
                <a:solidFill>
                  <a:schemeClr val="bg1"/>
                </a:solidFill>
              </a:rPr>
              <a:t>Strong PPO Network Partner</a:t>
            </a:r>
          </a:p>
        </p:txBody>
      </p:sp>
      <p:sp>
        <p:nvSpPr>
          <p:cNvPr id="2" name="TextBox 1"/>
          <p:cNvSpPr txBox="1"/>
          <p:nvPr/>
        </p:nvSpPr>
        <p:spPr>
          <a:xfrm>
            <a:off x="4038600" y="971550"/>
            <a:ext cx="4495801" cy="3970318"/>
          </a:xfrm>
          <a:prstGeom prst="rect">
            <a:avLst/>
          </a:prstGeom>
          <a:noFill/>
        </p:spPr>
        <p:txBody>
          <a:bodyPr wrap="square" rtlCol="0">
            <a:spAutoFit/>
          </a:bodyPr>
          <a:lstStyle/>
          <a:p>
            <a:r>
              <a:rPr lang="en-US" dirty="0" smtClean="0"/>
              <a:t>Goals:</a:t>
            </a:r>
          </a:p>
          <a:p>
            <a:pPr marL="285750" indent="-285750">
              <a:buFont typeface="Arial" panose="020B0604020202020204" pitchFamily="34" charset="0"/>
              <a:buChar char="•"/>
            </a:pPr>
            <a:r>
              <a:rPr lang="en-US" dirty="0" smtClean="0"/>
              <a:t>Learn from each other and develop a common understanding</a:t>
            </a:r>
          </a:p>
          <a:p>
            <a:pPr marL="285750" indent="-285750">
              <a:buFont typeface="Arial" panose="020B0604020202020204" pitchFamily="34" charset="0"/>
              <a:buChar char="•"/>
            </a:pPr>
            <a:r>
              <a:rPr lang="en-US" dirty="0" smtClean="0"/>
              <a:t>Strengthen relationships</a:t>
            </a:r>
          </a:p>
          <a:p>
            <a:pPr marL="285750" indent="-285750">
              <a:buFont typeface="Arial" panose="020B0604020202020204" pitchFamily="34" charset="0"/>
              <a:buChar char="•"/>
            </a:pPr>
            <a:r>
              <a:rPr lang="en-US" dirty="0" smtClean="0"/>
              <a:t>Develop partnerships to develop new and innovative products/services to improve health </a:t>
            </a:r>
          </a:p>
          <a:p>
            <a:pPr marL="285750" indent="-285750">
              <a:buFont typeface="Arial" panose="020B0604020202020204" pitchFamily="34" charset="0"/>
              <a:buChar char="•"/>
            </a:pPr>
            <a:r>
              <a:rPr lang="en-US" dirty="0" smtClean="0"/>
              <a:t>Understand how to improve value of healthcare services (quality</a:t>
            </a:r>
            <a:r>
              <a:rPr lang="en-US" dirty="0"/>
              <a:t>, safety, service and </a:t>
            </a:r>
            <a:r>
              <a:rPr lang="en-US" dirty="0" smtClean="0"/>
              <a:t>cost)</a:t>
            </a:r>
          </a:p>
          <a:p>
            <a:pPr marL="285750" indent="-285750">
              <a:buFont typeface="Arial" panose="020B0604020202020204" pitchFamily="34" charset="0"/>
              <a:buChar char="•"/>
            </a:pPr>
            <a:r>
              <a:rPr lang="en-US" dirty="0" smtClean="0"/>
              <a:t>Advise Parkview on topics for Parkview’s Breakfast for Business initiative</a:t>
            </a:r>
            <a:endParaRPr lang="en-US" dirty="0"/>
          </a:p>
          <a:p>
            <a:pPr marL="285750"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28206848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b="1" dirty="0" smtClean="0"/>
              <a:t>Ground Rules</a:t>
            </a:r>
            <a:endParaRPr lang="en-US" sz="3200" b="1" dirty="0"/>
          </a:p>
        </p:txBody>
      </p:sp>
      <p:sp>
        <p:nvSpPr>
          <p:cNvPr id="3" name="Content Placeholder 2"/>
          <p:cNvSpPr>
            <a:spLocks noGrp="1"/>
          </p:cNvSpPr>
          <p:nvPr>
            <p:ph idx="1"/>
          </p:nvPr>
        </p:nvSpPr>
        <p:spPr/>
        <p:txBody>
          <a:bodyPr/>
          <a:lstStyle/>
          <a:p>
            <a:r>
              <a:rPr lang="en-US" dirty="0" smtClean="0"/>
              <a:t>Learn</a:t>
            </a:r>
          </a:p>
          <a:p>
            <a:r>
              <a:rPr lang="en-US" dirty="0" smtClean="0"/>
              <a:t>Innovative</a:t>
            </a:r>
          </a:p>
          <a:p>
            <a:r>
              <a:rPr lang="en-US" dirty="0" smtClean="0"/>
              <a:t>Partner</a:t>
            </a:r>
          </a:p>
          <a:p>
            <a:r>
              <a:rPr lang="en-US" dirty="0" smtClean="0"/>
              <a:t>Confidentiality</a:t>
            </a:r>
          </a:p>
          <a:p>
            <a:r>
              <a:rPr lang="en-US" dirty="0" smtClean="0"/>
              <a:t>Sensitivity</a:t>
            </a:r>
            <a:endParaRPr lang="en-US" dirty="0"/>
          </a:p>
        </p:txBody>
      </p:sp>
    </p:spTree>
    <p:extLst>
      <p:ext uri="{BB962C8B-B14F-4D97-AF65-F5344CB8AC3E}">
        <p14:creationId xmlns:p14="http://schemas.microsoft.com/office/powerpoint/2010/main" val="5438903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marL="285750" indent="-285750" algn="ctr"/>
            <a:r>
              <a:rPr lang="en-US" altLang="en-US" sz="2800" b="1" dirty="0" smtClean="0"/>
              <a:t>Survey Process</a:t>
            </a:r>
            <a:br>
              <a:rPr lang="en-US" altLang="en-US" sz="2800" b="1" dirty="0" smtClean="0"/>
            </a:br>
            <a:r>
              <a:rPr lang="en-US" altLang="en-US" sz="1400" b="1" dirty="0" smtClean="0"/>
              <a:t>______________________________________________________________________________</a:t>
            </a:r>
            <a:endParaRPr lang="en-US" altLang="en-US" sz="800" b="1" dirty="0" smtClean="0"/>
          </a:p>
        </p:txBody>
      </p:sp>
      <p:sp>
        <p:nvSpPr>
          <p:cNvPr id="32771" name="Content Placeholder 2"/>
          <p:cNvSpPr>
            <a:spLocks noGrp="1"/>
          </p:cNvSpPr>
          <p:nvPr>
            <p:ph idx="1"/>
          </p:nvPr>
        </p:nvSpPr>
        <p:spPr/>
        <p:txBody>
          <a:bodyPr/>
          <a:lstStyle/>
          <a:p>
            <a:pPr marL="0" indent="0">
              <a:spcBef>
                <a:spcPct val="0"/>
              </a:spcBef>
              <a:buFontTx/>
              <a:buAutoNum type="arabicPeriod"/>
            </a:pPr>
            <a:endParaRPr lang="en-US" altLang="en-US" sz="2400" dirty="0" smtClean="0"/>
          </a:p>
          <a:p>
            <a:pPr marL="0" indent="0">
              <a:spcBef>
                <a:spcPct val="0"/>
              </a:spcBef>
              <a:buFontTx/>
              <a:buAutoNum type="arabicPeriod"/>
            </a:pPr>
            <a:r>
              <a:rPr lang="en-US" altLang="en-US" sz="2400" dirty="0" smtClean="0"/>
              <a:t> Required – Cell Phone with Texting Capability</a:t>
            </a:r>
          </a:p>
          <a:p>
            <a:pPr lvl="1" indent="-342900">
              <a:spcBef>
                <a:spcPct val="0"/>
              </a:spcBef>
            </a:pPr>
            <a:r>
              <a:rPr lang="en-US" altLang="en-US" sz="2000" dirty="0" smtClean="0"/>
              <a:t>If you don’t have with you, a Parkview colleague at your table will let you borrow their phone</a:t>
            </a:r>
          </a:p>
          <a:p>
            <a:pPr marL="0" indent="0">
              <a:spcBef>
                <a:spcPct val="0"/>
              </a:spcBef>
              <a:buFontTx/>
              <a:buAutoNum type="arabicPeriod"/>
            </a:pPr>
            <a:r>
              <a:rPr lang="en-US" altLang="en-US" sz="2400" dirty="0" smtClean="0"/>
              <a:t> Type 494949</a:t>
            </a:r>
          </a:p>
          <a:p>
            <a:pPr marL="0" indent="0">
              <a:spcBef>
                <a:spcPct val="0"/>
              </a:spcBef>
              <a:buFontTx/>
              <a:buAutoNum type="arabicPeriod"/>
            </a:pPr>
            <a:r>
              <a:rPr lang="en-US" altLang="en-US" sz="2400" dirty="0" smtClean="0"/>
              <a:t> You will receive a Welcome Text</a:t>
            </a:r>
          </a:p>
          <a:p>
            <a:pPr marL="0" indent="0">
              <a:spcBef>
                <a:spcPct val="0"/>
              </a:spcBef>
              <a:buNone/>
            </a:pPr>
            <a:endParaRPr lang="en-US" altLang="en-US" sz="2000" dirty="0" smtClean="0"/>
          </a:p>
        </p:txBody>
      </p:sp>
    </p:spTree>
    <p:extLst>
      <p:ext uri="{BB962C8B-B14F-4D97-AF65-F5344CB8AC3E}">
        <p14:creationId xmlns:p14="http://schemas.microsoft.com/office/powerpoint/2010/main" val="104032729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232025" y="285750"/>
            <a:ext cx="4513263" cy="444500"/>
          </a:xfrm>
        </p:spPr>
        <p:txBody>
          <a:bodyPr rtlCol="0"/>
          <a:lstStyle/>
          <a:p>
            <a:pPr marL="12700" algn="ctr" eaLnBrk="1" fontAlgn="auto" hangingPunct="1">
              <a:spcBef>
                <a:spcPts val="0"/>
              </a:spcBef>
              <a:spcAft>
                <a:spcPts val="0"/>
              </a:spcAft>
              <a:defRPr/>
            </a:pPr>
            <a:r>
              <a:rPr sz="3200" b="1" spc="-10" dirty="0"/>
              <a:t>Today’s</a:t>
            </a:r>
            <a:r>
              <a:rPr sz="3200" b="1" spc="-15" dirty="0"/>
              <a:t> </a:t>
            </a:r>
            <a:r>
              <a:rPr sz="3200" b="1" spc="-5" dirty="0"/>
              <a:t>Program</a:t>
            </a:r>
          </a:p>
        </p:txBody>
      </p:sp>
      <p:graphicFrame>
        <p:nvGraphicFramePr>
          <p:cNvPr id="3" name="object 3"/>
          <p:cNvGraphicFramePr>
            <a:graphicFrameLocks noGrp="1"/>
          </p:cNvGraphicFramePr>
          <p:nvPr>
            <p:extLst>
              <p:ext uri="{D42A27DB-BD31-4B8C-83A1-F6EECF244321}">
                <p14:modId xmlns:p14="http://schemas.microsoft.com/office/powerpoint/2010/main" val="1901635294"/>
              </p:ext>
            </p:extLst>
          </p:nvPr>
        </p:nvGraphicFramePr>
        <p:xfrm>
          <a:off x="609600" y="590550"/>
          <a:ext cx="8077200" cy="4109732"/>
        </p:xfrm>
        <a:graphic>
          <a:graphicData uri="http://schemas.openxmlformats.org/drawingml/2006/table">
            <a:tbl>
              <a:tblPr/>
              <a:tblGrid>
                <a:gridCol w="3889138">
                  <a:extLst>
                    <a:ext uri="{9D8B030D-6E8A-4147-A177-3AD203B41FA5}">
                      <a16:colId xmlns:a16="http://schemas.microsoft.com/office/drawing/2014/main" val="20000"/>
                    </a:ext>
                  </a:extLst>
                </a:gridCol>
                <a:gridCol w="4188062">
                  <a:extLst>
                    <a:ext uri="{9D8B030D-6E8A-4147-A177-3AD203B41FA5}">
                      <a16:colId xmlns:a16="http://schemas.microsoft.com/office/drawing/2014/main" val="20001"/>
                    </a:ext>
                  </a:extLst>
                </a:gridCol>
              </a:tblGrid>
              <a:tr h="240444">
                <a:tc gridSpan="2">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Calibri" panose="020F0502020204030204" pitchFamily="34" charset="0"/>
                        <a:ea typeface="MS PGothic" panose="020B0600070205080204" pitchFamily="34" charset="-128"/>
                      </a:endParaRPr>
                    </a:p>
                  </a:txBody>
                  <a:tcPr marL="0" marR="0" marT="0" marB="0" horzOverflow="overflow">
                    <a:lnL>
                      <a:noFill/>
                    </a:lnL>
                    <a:lnR>
                      <a:noFill/>
                    </a:lnR>
                    <a:lnT>
                      <a:noFill/>
                    </a:lnT>
                    <a:lnB w="12700" cap="flat" cmpd="sng" algn="ctr">
                      <a:solidFill>
                        <a:srgbClr val="FFFFFF"/>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276310">
                <a:tc>
                  <a:txBody>
                    <a:bodyPr/>
                    <a:lstStyle>
                      <a:lvl1pPr marL="110807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1108075" marR="0" lvl="0" indent="0" algn="l" defTabSz="914400" rtl="0" eaLnBrk="1" fontAlgn="base" latinLnBrk="0" hangingPunct="1">
                        <a:lnSpc>
                          <a:spcPct val="100000"/>
                        </a:lnSpc>
                        <a:spcBef>
                          <a:spcPts val="275"/>
                        </a:spcBef>
                        <a:spcAft>
                          <a:spcPct val="0"/>
                        </a:spcAft>
                        <a:buClrTx/>
                        <a:buSzTx/>
                        <a:buFontTx/>
                        <a:buNone/>
                        <a:tabLst/>
                      </a:pPr>
                      <a:r>
                        <a:rPr kumimoji="0" lang="en-US" altLang="en-US" sz="1600" b="1" i="0" u="sng" strike="noStrike" cap="none" normalizeH="0" baseline="0" dirty="0" smtClean="0">
                          <a:ln>
                            <a:noFill/>
                          </a:ln>
                          <a:solidFill>
                            <a:srgbClr val="252525"/>
                          </a:solidFill>
                          <a:effectLst/>
                          <a:latin typeface="Arial" panose="020B0604020202020204" pitchFamily="34" charset="0"/>
                          <a:ea typeface="MS PGothic" panose="020B0600070205080204" pitchFamily="34" charset="-128"/>
                          <a:cs typeface="Arial" panose="020B0604020202020204" pitchFamily="34" charset="0"/>
                        </a:rPr>
                        <a:t>Discussion Topic:</a:t>
                      </a:r>
                      <a:endParaRPr kumimoji="0" lang="en-US" altLang="en-US" sz="1600" b="0" i="0" u="sng"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0" marR="0" marT="34292"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noFill/>
                  </a:tcPr>
                </a:tc>
                <a:tc>
                  <a:txBody>
                    <a:bodyPr/>
                    <a:lstStyle>
                      <a:lvl1pPr>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0" marR="0" lvl="0" indent="0" algn="ctr" defTabSz="914400" rtl="0" eaLnBrk="1" fontAlgn="base" latinLnBrk="0" hangingPunct="1">
                        <a:lnSpc>
                          <a:spcPct val="100000"/>
                        </a:lnSpc>
                        <a:spcBef>
                          <a:spcPts val="275"/>
                        </a:spcBef>
                        <a:spcAft>
                          <a:spcPct val="0"/>
                        </a:spcAft>
                        <a:buClrTx/>
                        <a:buSzTx/>
                        <a:buFontTx/>
                        <a:buNone/>
                        <a:tabLst/>
                      </a:pPr>
                      <a:r>
                        <a:rPr kumimoji="0" lang="en-US" altLang="en-US" sz="1600" b="1" i="0" u="sng" strike="noStrike" cap="none" normalizeH="0" baseline="0" dirty="0" smtClean="0">
                          <a:ln>
                            <a:noFill/>
                          </a:ln>
                          <a:solidFill>
                            <a:srgbClr val="252525"/>
                          </a:solidFill>
                          <a:effectLst/>
                          <a:latin typeface="Arial" panose="020B0604020202020204" pitchFamily="34" charset="0"/>
                          <a:ea typeface="MS PGothic" panose="020B0600070205080204" pitchFamily="34" charset="-128"/>
                          <a:cs typeface="Arial" panose="020B0604020202020204" pitchFamily="34" charset="0"/>
                        </a:rPr>
                        <a:t>Facilitator:</a:t>
                      </a:r>
                      <a:endParaRPr kumimoji="0" lang="en-US" altLang="en-US" sz="1600" b="0" i="0" u="sng"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0" marR="0" marT="34292"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117994">
                <a:tc>
                  <a:txBody>
                    <a:bodyPr/>
                    <a:lstStyle>
                      <a:lvl1pPr marL="371475" indent="-285750">
                        <a:spcBef>
                          <a:spcPct val="20000"/>
                        </a:spcBef>
                        <a:tabLst>
                          <a:tab pos="371475" algn="l"/>
                        </a:tabLst>
                        <a:defRPr sz="1600">
                          <a:solidFill>
                            <a:schemeClr val="tx1"/>
                          </a:solidFill>
                          <a:latin typeface="Calibri" panose="020F0502020204030204" pitchFamily="34" charset="0"/>
                        </a:defRPr>
                      </a:lvl1pPr>
                      <a:lvl2pPr marL="742950" indent="-285750">
                        <a:spcBef>
                          <a:spcPct val="20000"/>
                        </a:spcBef>
                        <a:tabLst>
                          <a:tab pos="371475" algn="l"/>
                        </a:tabLst>
                        <a:defRPr sz="1600">
                          <a:solidFill>
                            <a:schemeClr val="tx1"/>
                          </a:solidFill>
                          <a:latin typeface="Calibri" panose="020F0502020204030204" pitchFamily="34" charset="0"/>
                        </a:defRPr>
                      </a:lvl2pPr>
                      <a:lvl3pPr marL="1143000" indent="-228600">
                        <a:spcBef>
                          <a:spcPct val="20000"/>
                        </a:spcBef>
                        <a:tabLst>
                          <a:tab pos="371475" algn="l"/>
                        </a:tabLst>
                        <a:defRPr sz="1600">
                          <a:solidFill>
                            <a:schemeClr val="tx1"/>
                          </a:solidFill>
                          <a:latin typeface="Calibri" panose="020F0502020204030204" pitchFamily="34" charset="0"/>
                        </a:defRPr>
                      </a:lvl3pPr>
                      <a:lvl4pPr marL="1600200" indent="-228600">
                        <a:spcBef>
                          <a:spcPct val="20000"/>
                        </a:spcBef>
                        <a:tabLst>
                          <a:tab pos="371475" algn="l"/>
                        </a:tabLst>
                        <a:defRPr sz="1600">
                          <a:solidFill>
                            <a:schemeClr val="tx1"/>
                          </a:solidFill>
                          <a:latin typeface="Calibri" panose="020F0502020204030204" pitchFamily="34" charset="0"/>
                        </a:defRPr>
                      </a:lvl4pPr>
                      <a:lvl5pPr marL="2057400" indent="-228600">
                        <a:spcBef>
                          <a:spcPct val="20000"/>
                        </a:spcBef>
                        <a:tabLst>
                          <a:tab pos="371475" algn="l"/>
                        </a:tabLst>
                        <a:defRPr sz="1600">
                          <a:solidFill>
                            <a:schemeClr val="tx1"/>
                          </a:solidFill>
                          <a:latin typeface="Calibri" panose="020F0502020204030204" pitchFamily="34" charset="0"/>
                        </a:defRPr>
                      </a:lvl5pPr>
                      <a:lvl6pPr marL="2514600" indent="-228600" eaLnBrk="0" fontAlgn="base" hangingPunct="0">
                        <a:spcBef>
                          <a:spcPct val="20000"/>
                        </a:spcBef>
                        <a:spcAft>
                          <a:spcPct val="0"/>
                        </a:spcAft>
                        <a:tabLst>
                          <a:tab pos="371475" algn="l"/>
                        </a:tabLs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tabLst>
                          <a:tab pos="371475" algn="l"/>
                        </a:tabLs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tabLst>
                          <a:tab pos="371475" algn="l"/>
                        </a:tabLs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tabLst>
                          <a:tab pos="371475" algn="l"/>
                        </a:tabLst>
                        <a:defRPr sz="1600">
                          <a:solidFill>
                            <a:schemeClr val="tx1"/>
                          </a:solidFill>
                          <a:latin typeface="Calibri" panose="020F0502020204030204" pitchFamily="34" charset="0"/>
                        </a:defRPr>
                      </a:lvl9pPr>
                    </a:lstStyle>
                    <a:p>
                      <a:pPr marL="371475" marR="0" lvl="0" indent="-285750" algn="l" defTabSz="914400" rtl="0" eaLnBrk="1" fontAlgn="base" latinLnBrk="0" hangingPunct="1">
                        <a:lnSpc>
                          <a:spcPct val="100000"/>
                        </a:lnSpc>
                        <a:spcBef>
                          <a:spcPts val="1125"/>
                        </a:spcBef>
                        <a:spcAft>
                          <a:spcPct val="0"/>
                        </a:spcAft>
                        <a:buClrTx/>
                        <a:buSzTx/>
                        <a:buFontTx/>
                        <a:buChar char="•"/>
                        <a:tabLst>
                          <a:tab pos="371475" algn="l"/>
                        </a:tabLst>
                      </a:pPr>
                      <a:r>
                        <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Welcome, Introductions, </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ts val="13"/>
                        </a:spcBef>
                        <a:spcAft>
                          <a:spcPct val="0"/>
                        </a:spcAft>
                        <a:buClr>
                          <a:srgbClr val="4D4D4D"/>
                        </a:buClr>
                        <a:buSzTx/>
                        <a:buFont typeface="Arial" panose="020B0604020202020204" pitchFamily="34" charset="0"/>
                        <a:buNone/>
                        <a:tabLst>
                          <a:tab pos="371475" algn="l"/>
                        </a:tabLst>
                      </a:pPr>
                      <a:r>
                        <a:rPr kumimoji="0" lang="en-US" altLang="en-US" sz="1400" b="0" i="0" u="none" strike="noStrike" cap="none" normalizeH="0" baseline="0" dirty="0" smtClean="0">
                          <a:ln>
                            <a:noFill/>
                          </a:ln>
                          <a:solidFill>
                            <a:schemeClr val="tx1"/>
                          </a:solidFill>
                          <a:effectLst/>
                          <a:latin typeface="Times New Roman" panose="02020603050405020304" pitchFamily="18" charset="0"/>
                          <a:ea typeface="MS PGothic" panose="020B0600070205080204" pitchFamily="34" charset="-128"/>
                          <a:cs typeface="Times New Roman" panose="02020603050405020304" pitchFamily="18" charset="0"/>
                        </a:rPr>
                        <a:t>       </a:t>
                      </a:r>
                      <a:r>
                        <a:rPr kumimoji="0" lang="en-US" altLang="en-US" sz="1400" b="0" i="0" u="none" strike="noStrike" cap="none" normalizeH="0" baseline="0" dirty="0" smtClean="0">
                          <a:ln>
                            <a:noFill/>
                          </a:ln>
                          <a:solidFill>
                            <a:schemeClr val="tx1"/>
                          </a:solidFill>
                          <a:effectLst/>
                          <a:latin typeface="+mn-lt"/>
                          <a:ea typeface="MS PGothic" panose="020B0600070205080204" pitchFamily="34" charset="-128"/>
                          <a:cs typeface="Times New Roman" panose="02020603050405020304" pitchFamily="18" charset="0"/>
                        </a:rPr>
                        <a:t>Our Journey So Far</a:t>
                      </a: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endPar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371475"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tab pos="371475" algn="l"/>
                        </a:tabLst>
                      </a:pPr>
                      <a:r>
                        <a:rPr kumimoji="0" lang="en-US" altLang="en-US" sz="1400" b="0" i="0" u="none" strike="noStrike" cap="none" normalizeH="0" baseline="0" dirty="0" err="1"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Micropulse</a:t>
                      </a:r>
                      <a:r>
                        <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 </a:t>
                      </a:r>
                    </a:p>
                    <a:p>
                      <a:pPr marL="85725"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tab pos="371475" algn="l"/>
                        </a:tabLst>
                      </a:pPr>
                      <a:r>
                        <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rPr>
                        <a:t>      Our Health &amp; Wellness Journey</a:t>
                      </a:r>
                    </a:p>
                    <a:p>
                      <a:pPr marL="371475" marR="0" lvl="0" indent="-285750" algn="l" defTabSz="914400" rtl="0" eaLnBrk="1" fontAlgn="base" latinLnBrk="0" hangingPunct="1">
                        <a:lnSpc>
                          <a:spcPct val="100000"/>
                        </a:lnSpc>
                        <a:spcBef>
                          <a:spcPts val="13"/>
                        </a:spcBef>
                        <a:spcAft>
                          <a:spcPct val="0"/>
                        </a:spcAft>
                        <a:buClrTx/>
                        <a:buSzTx/>
                        <a:buFontTx/>
                        <a:buNone/>
                        <a:tabLst>
                          <a:tab pos="371475" algn="l"/>
                        </a:tabLst>
                      </a:pPr>
                      <a:endParaRPr kumimoji="0" lang="en-US" altLang="en-US" sz="1400" b="0" i="0" u="none" strike="noStrike" cap="none" normalizeH="0" baseline="0" dirty="0" smtClean="0">
                        <a:ln>
                          <a:noFill/>
                        </a:ln>
                        <a:solidFill>
                          <a:schemeClr val="tx1"/>
                        </a:solidFill>
                        <a:effectLst/>
                        <a:latin typeface="Times New Roman" panose="02020603050405020304" pitchFamily="18" charset="0"/>
                        <a:ea typeface="MS PGothic" panose="020B0600070205080204" pitchFamily="34" charset="-128"/>
                        <a:cs typeface="Times New Roman" panose="02020603050405020304" pitchFamily="18" charset="0"/>
                      </a:endParaRPr>
                    </a:p>
                    <a:p>
                      <a:pPr marL="85725" marR="0" lvl="0" indent="0" algn="l" defTabSz="914400" rtl="0" eaLnBrk="1" fontAlgn="base" latinLnBrk="0" hangingPunct="1">
                        <a:lnSpc>
                          <a:spcPct val="100000"/>
                        </a:lnSpc>
                        <a:spcBef>
                          <a:spcPct val="0"/>
                        </a:spcBef>
                        <a:spcAft>
                          <a:spcPct val="0"/>
                        </a:spcAft>
                        <a:buClrTx/>
                        <a:buSzTx/>
                        <a:buFontTx/>
                        <a:buNone/>
                        <a:tabLst>
                          <a:tab pos="371475" algn="l"/>
                        </a:tabLst>
                      </a:pPr>
                      <a:endPar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r>
                        <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Parkview MyChart</a:t>
                      </a: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endPar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endPar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endPar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ct val="0"/>
                        </a:spcBef>
                        <a:spcAft>
                          <a:spcPct val="0"/>
                        </a:spcAft>
                        <a:buClrTx/>
                        <a:buSzTx/>
                        <a:buFontTx/>
                        <a:buNone/>
                        <a:tabLst>
                          <a:tab pos="371475" algn="l"/>
                        </a:tabLst>
                      </a:pPr>
                      <a:endPar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371475" marR="0" lvl="0" indent="-285750" algn="l" defTabSz="914400" rtl="0" eaLnBrk="1" fontAlgn="base" latinLnBrk="0" hangingPunct="1">
                        <a:lnSpc>
                          <a:spcPct val="100000"/>
                        </a:lnSpc>
                        <a:spcBef>
                          <a:spcPct val="0"/>
                        </a:spcBef>
                        <a:spcAft>
                          <a:spcPct val="0"/>
                        </a:spcAft>
                        <a:buClrTx/>
                        <a:buSzTx/>
                        <a:buFontTx/>
                        <a:buChar char="•"/>
                        <a:tabLst>
                          <a:tab pos="371475" algn="l"/>
                        </a:tabLst>
                      </a:pPr>
                      <a:r>
                        <a:rPr kumimoji="0" lang="en-US" altLang="en-US" sz="1400" b="0" i="0"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Survey Questions, Conclusion, </a:t>
                      </a:r>
                    </a:p>
                    <a:p>
                      <a:pPr marL="85725" marR="0" lvl="0" indent="0" algn="l" defTabSz="914400" rtl="0" eaLnBrk="1" fontAlgn="base" latinLnBrk="0" hangingPunct="1">
                        <a:lnSpc>
                          <a:spcPct val="100000"/>
                        </a:lnSpc>
                        <a:spcBef>
                          <a:spcPct val="0"/>
                        </a:spcBef>
                        <a:spcAft>
                          <a:spcPct val="0"/>
                        </a:spcAft>
                        <a:buClrTx/>
                        <a:buSzTx/>
                        <a:buFontTx/>
                        <a:buNone/>
                        <a:tabLst>
                          <a:tab pos="371475" algn="l"/>
                        </a:tabLst>
                      </a:pPr>
                      <a:r>
                        <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rPr>
                        <a:t>      Next Steps</a:t>
                      </a:r>
                    </a:p>
                  </a:txBody>
                  <a:tcPr marL="0" marR="0" marT="143520"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a:noFill/>
                    </a:lnB>
                    <a:lnTlToBr>
                      <a:noFill/>
                    </a:lnTlToBr>
                    <a:lnBlToTr>
                      <a:noFill/>
                    </a:lnBlToTr>
                    <a:noFill/>
                  </a:tcPr>
                </a:tc>
                <a:tc>
                  <a:txBody>
                    <a:bodyPr/>
                    <a:lstStyle>
                      <a:lvl1pPr marL="85725">
                        <a:spcBef>
                          <a:spcPct val="20000"/>
                        </a:spcBef>
                        <a:defRPr sz="1600">
                          <a:solidFill>
                            <a:schemeClr val="tx1"/>
                          </a:solidFill>
                          <a:latin typeface="Calibri" panose="020F0502020204030204" pitchFamily="34" charset="0"/>
                        </a:defRPr>
                      </a:lvl1pPr>
                      <a:lvl2pPr marL="742950" indent="-285750">
                        <a:spcBef>
                          <a:spcPct val="20000"/>
                        </a:spcBef>
                        <a:defRPr sz="1600">
                          <a:solidFill>
                            <a:schemeClr val="tx1"/>
                          </a:solidFill>
                          <a:latin typeface="Calibri" panose="020F0502020204030204" pitchFamily="34" charset="0"/>
                        </a:defRPr>
                      </a:lvl2pPr>
                      <a:lvl3pPr marL="1143000" indent="-228600">
                        <a:spcBef>
                          <a:spcPct val="20000"/>
                        </a:spcBef>
                        <a:defRPr sz="1600">
                          <a:solidFill>
                            <a:schemeClr val="tx1"/>
                          </a:solidFill>
                          <a:latin typeface="Calibri" panose="020F0502020204030204" pitchFamily="34" charset="0"/>
                        </a:defRPr>
                      </a:lvl3pPr>
                      <a:lvl4pPr marL="1600200" indent="-228600">
                        <a:spcBef>
                          <a:spcPct val="20000"/>
                        </a:spcBef>
                        <a:defRPr sz="1600">
                          <a:solidFill>
                            <a:schemeClr val="tx1"/>
                          </a:solidFill>
                          <a:latin typeface="Calibri" panose="020F0502020204030204" pitchFamily="34" charset="0"/>
                        </a:defRPr>
                      </a:lvl4pPr>
                      <a:lvl5pPr marL="2057400" indent="-228600">
                        <a:spcBef>
                          <a:spcPct val="20000"/>
                        </a:spcBef>
                        <a:defRPr sz="1600">
                          <a:solidFill>
                            <a:schemeClr val="tx1"/>
                          </a:solidFill>
                          <a:latin typeface="Calibri" panose="020F0502020204030204" pitchFamily="34" charset="0"/>
                        </a:defRPr>
                      </a:lvl5pPr>
                      <a:lvl6pPr marL="2514600" indent="-228600" eaLnBrk="0" fontAlgn="base" hangingPunct="0">
                        <a:spcBef>
                          <a:spcPct val="20000"/>
                        </a:spcBef>
                        <a:spcAft>
                          <a:spcPct val="0"/>
                        </a:spcAft>
                        <a:defRPr sz="1600">
                          <a:solidFill>
                            <a:schemeClr val="tx1"/>
                          </a:solidFill>
                          <a:latin typeface="Calibri" panose="020F0502020204030204" pitchFamily="34" charset="0"/>
                        </a:defRPr>
                      </a:lvl6pPr>
                      <a:lvl7pPr marL="2971800" indent="-228600" eaLnBrk="0" fontAlgn="base" hangingPunct="0">
                        <a:spcBef>
                          <a:spcPct val="20000"/>
                        </a:spcBef>
                        <a:spcAft>
                          <a:spcPct val="0"/>
                        </a:spcAft>
                        <a:defRPr sz="1600">
                          <a:solidFill>
                            <a:schemeClr val="tx1"/>
                          </a:solidFill>
                          <a:latin typeface="Calibri" panose="020F0502020204030204" pitchFamily="34" charset="0"/>
                        </a:defRPr>
                      </a:lvl7pPr>
                      <a:lvl8pPr marL="3429000" indent="-228600" eaLnBrk="0" fontAlgn="base" hangingPunct="0">
                        <a:spcBef>
                          <a:spcPct val="20000"/>
                        </a:spcBef>
                        <a:spcAft>
                          <a:spcPct val="0"/>
                        </a:spcAft>
                        <a:defRPr sz="1600">
                          <a:solidFill>
                            <a:schemeClr val="tx1"/>
                          </a:solidFill>
                          <a:latin typeface="Calibri" panose="020F0502020204030204" pitchFamily="34" charset="0"/>
                        </a:defRPr>
                      </a:lvl8pPr>
                      <a:lvl9pPr marL="3886200" indent="-228600" eaLnBrk="0" fontAlgn="base" hangingPunct="0">
                        <a:spcBef>
                          <a:spcPct val="20000"/>
                        </a:spcBef>
                        <a:spcAft>
                          <a:spcPct val="0"/>
                        </a:spcAft>
                        <a:defRPr sz="1600">
                          <a:solidFill>
                            <a:schemeClr val="tx1"/>
                          </a:solidFill>
                          <a:latin typeface="Calibri" panose="020F0502020204030204" pitchFamily="34" charset="0"/>
                        </a:defRPr>
                      </a:lvl9pPr>
                    </a:lstStyle>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Jeanne’ Wickens</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Chief Financial Officer, Parkview Health</a:t>
                      </a: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ts val="13"/>
                        </a:spcBef>
                        <a:spcAft>
                          <a:spcPct val="0"/>
                        </a:spcAft>
                        <a:buClrTx/>
                        <a:buSzTx/>
                        <a:buFontTx/>
                        <a:buNone/>
                        <a:tabLst/>
                      </a:pPr>
                      <a:endParaRPr kumimoji="0" lang="en-US" altLang="en-US" sz="1400" b="0" i="0" u="none" strike="noStrike" cap="none" normalizeH="0" baseline="0" dirty="0" smtClean="0">
                        <a:ln>
                          <a:noFill/>
                        </a:ln>
                        <a:solidFill>
                          <a:schemeClr val="tx1"/>
                        </a:solidFill>
                        <a:effectLst/>
                        <a:latin typeface="Times New Roman" panose="02020603050405020304" pitchFamily="18" charset="0"/>
                        <a:ea typeface="MS PGothic" panose="020B0600070205080204" pitchFamily="34" charset="-128"/>
                        <a:cs typeface="Times New Roman" panose="02020603050405020304" pitchFamily="18" charset="0"/>
                      </a:endParaRP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Brian More, CFO, Micropulse</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John Saboski, Payroll &amp; Benefits Manager, Micropulse</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 </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Dr. Jason Row</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rPr>
                        <a:t>Chief Medical Officer, Parkview Physicians Group</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Dr. Mark Pierce</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Chief Medical Informatics Officer, Parkview Health</a:t>
                      </a:r>
                    </a:p>
                    <a:p>
                      <a:pPr marL="85725" marR="0" lvl="0" indent="0" algn="l" defTabSz="914400" rtl="0" eaLnBrk="1" fontAlgn="base" latinLnBrk="0" hangingPunct="1">
                        <a:lnSpc>
                          <a:spcPct val="100000"/>
                        </a:lnSpc>
                        <a:spcBef>
                          <a:spcPct val="0"/>
                        </a:spcBef>
                        <a:spcAft>
                          <a:spcPct val="0"/>
                        </a:spcAft>
                        <a:buClrTx/>
                        <a:buSzTx/>
                        <a:buFontTx/>
                        <a:buNone/>
                        <a:tabLst/>
                      </a:pPr>
                      <a:endPar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endParaRP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Jeanne’ Wickens</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Chief Financial Officer, Parkview Health</a:t>
                      </a:r>
                    </a:p>
                    <a:p>
                      <a:pPr marL="85725" marR="0" lvl="0" indent="0" algn="l" defTabSz="914400" rtl="0" eaLnBrk="1" fontAlgn="base" latinLnBrk="0" hangingPunct="1">
                        <a:lnSpc>
                          <a:spcPct val="100000"/>
                        </a:lnSpc>
                        <a:spcBef>
                          <a:spcPct val="0"/>
                        </a:spcBef>
                        <a:spcAft>
                          <a:spcPct val="0"/>
                        </a:spcAft>
                        <a:buClrTx/>
                        <a:buSzTx/>
                        <a:buFontTx/>
                        <a:buNone/>
                        <a:tabLst/>
                      </a:pPr>
                      <a:r>
                        <a:rPr kumimoji="0" lang="en-US" altLang="en-US" sz="1400" b="0" i="1" u="none" strike="noStrike" cap="none" normalizeH="0" baseline="0" dirty="0" smtClean="0">
                          <a:ln>
                            <a:noFill/>
                          </a:ln>
                          <a:solidFill>
                            <a:srgbClr val="4D4D4D"/>
                          </a:solidFill>
                          <a:effectLst/>
                          <a:latin typeface="Arial" panose="020B0604020202020204" pitchFamily="34" charset="0"/>
                          <a:ea typeface="MS PGothic" panose="020B0600070205080204" pitchFamily="34" charset="-128"/>
                          <a:cs typeface="Arial" panose="020B0604020202020204" pitchFamily="34" charset="0"/>
                        </a:rPr>
                        <a:t> </a:t>
                      </a:r>
                    </a:p>
                    <a:p>
                      <a:pPr marL="85725" marR="0" lvl="0" indent="0" algn="l" defTabSz="914400" rtl="0" eaLnBrk="1" fontAlgn="base" latinLnBrk="0" hangingPunct="1">
                        <a:lnSpc>
                          <a:spcPct val="100000"/>
                        </a:lnSpc>
                        <a:spcBef>
                          <a:spcPct val="0"/>
                        </a:spcBef>
                        <a:spcAft>
                          <a:spcPct val="0"/>
                        </a:spcAft>
                        <a:buClrTx/>
                        <a:buSzTx/>
                        <a:buFontTx/>
                        <a:buNone/>
                        <a:tabLst/>
                      </a:pPr>
                      <a:endParaRPr kumimoji="0" lang="en-US" altLang="en-US" sz="1400" b="0" i="0" u="none" strike="noStrike" cap="none" normalizeH="0" baseline="0" dirty="0" smtClean="0">
                        <a:ln>
                          <a:noFill/>
                        </a:ln>
                        <a:solidFill>
                          <a:schemeClr val="tx1"/>
                        </a:solidFill>
                        <a:effectLst/>
                        <a:latin typeface="Arial" panose="020B0604020202020204" pitchFamily="34" charset="0"/>
                        <a:ea typeface="MS PGothic" panose="020B0600070205080204" pitchFamily="34" charset="-128"/>
                        <a:cs typeface="Arial" panose="020B0604020202020204" pitchFamily="34" charset="0"/>
                      </a:endParaRPr>
                    </a:p>
                  </a:txBody>
                  <a:tcPr marL="0" marR="0" marT="143520" marB="0" horzOverflow="overflow">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a:noFill/>
                    </a:lnB>
                    <a:lnTlToBr>
                      <a:noFill/>
                    </a:lnTlToBr>
                    <a:lnBlToTr>
                      <a:noFill/>
                    </a:lnBlToTr>
                    <a:noFill/>
                  </a:tcPr>
                </a:tc>
                <a:extLst>
                  <a:ext uri="{0D108BD9-81ED-4DB2-BD59-A6C34878D82A}">
                    <a16:rowId xmlns:a16="http://schemas.microsoft.com/office/drawing/2014/main" val="10002"/>
                  </a:ext>
                </a:extLst>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pPr marL="285750" indent="-285750" algn="ctr"/>
            <a:r>
              <a:rPr lang="en-US" altLang="en-US" sz="2800" b="1" dirty="0" smtClean="0"/>
              <a:t>We Want To Hear From You</a:t>
            </a:r>
            <a:br>
              <a:rPr lang="en-US" altLang="en-US" sz="2800" b="1" dirty="0" smtClean="0"/>
            </a:br>
            <a:r>
              <a:rPr lang="en-US" altLang="en-US" sz="1400" b="1" dirty="0" smtClean="0"/>
              <a:t>______________________________________________________________________________</a:t>
            </a:r>
            <a:endParaRPr lang="en-US" altLang="en-US" sz="800" b="1" dirty="0" smtClean="0"/>
          </a:p>
        </p:txBody>
      </p:sp>
      <p:sp>
        <p:nvSpPr>
          <p:cNvPr id="32771" name="Content Placeholder 2"/>
          <p:cNvSpPr>
            <a:spLocks noGrp="1"/>
          </p:cNvSpPr>
          <p:nvPr>
            <p:ph idx="1"/>
          </p:nvPr>
        </p:nvSpPr>
        <p:spPr>
          <a:xfrm>
            <a:off x="304800" y="1085850"/>
            <a:ext cx="8534400" cy="3314700"/>
          </a:xfrm>
        </p:spPr>
        <p:txBody>
          <a:bodyPr/>
          <a:lstStyle/>
          <a:p>
            <a:pPr marL="0" indent="0">
              <a:buNone/>
            </a:pPr>
            <a:r>
              <a:rPr lang="en-US" sz="1600" dirty="0" smtClean="0"/>
              <a:t>Please </a:t>
            </a:r>
            <a:r>
              <a:rPr lang="en-US" sz="1600" dirty="0"/>
              <a:t>rank your interest in the following topics for a future Thought Leader Forum:</a:t>
            </a:r>
          </a:p>
          <a:p>
            <a:pPr marL="0" indent="0">
              <a:buNone/>
            </a:pPr>
            <a:r>
              <a:rPr lang="en-US" sz="1100" dirty="0"/>
              <a:t> </a:t>
            </a:r>
            <a:endParaRPr lang="en-US" sz="1200" dirty="0"/>
          </a:p>
          <a:p>
            <a:pPr marL="0" indent="0">
              <a:buNone/>
            </a:pPr>
            <a:r>
              <a:rPr lang="en-US" sz="1200" dirty="0" smtClean="0"/>
              <a:t>Topics are also listed on the back of your agenda for reference during the voting process.</a:t>
            </a:r>
          </a:p>
          <a:p>
            <a:pPr marL="0" indent="0">
              <a:buNone/>
            </a:pPr>
            <a:endParaRPr lang="en-US" sz="1200" dirty="0"/>
          </a:p>
          <a:p>
            <a:pPr lvl="0">
              <a:buFont typeface="+mj-lt"/>
              <a:buAutoNum type="alphaUcPeriod"/>
            </a:pPr>
            <a:r>
              <a:rPr lang="en-US" sz="1200" dirty="0"/>
              <a:t>Simulation Lab Experience / Live Demonstration</a:t>
            </a:r>
          </a:p>
          <a:p>
            <a:pPr lvl="0">
              <a:buFont typeface="+mj-lt"/>
              <a:buAutoNum type="alphaUcPeriod"/>
            </a:pPr>
            <a:r>
              <a:rPr lang="en-US" sz="1200" dirty="0"/>
              <a:t>Managing Health Plan Costs through Value Based Insurance Design</a:t>
            </a:r>
          </a:p>
          <a:p>
            <a:pPr lvl="0">
              <a:buFont typeface="+mj-lt"/>
              <a:buAutoNum type="alphaUcPeriod"/>
            </a:pPr>
            <a:r>
              <a:rPr lang="en-US" sz="1200" dirty="0"/>
              <a:t>Managing Chronic Conditions:  Disease Specific Expert Presentation (Cardiac, Diabetes, Cancer, Behavioral Health)</a:t>
            </a:r>
          </a:p>
          <a:p>
            <a:pPr lvl="0">
              <a:buFont typeface="+mj-lt"/>
              <a:buAutoNum type="alphaUcPeriod"/>
            </a:pPr>
            <a:r>
              <a:rPr lang="en-US" sz="1200" dirty="0"/>
              <a:t>Total Worker Health Model (Ergonomics, Workplace Injury Prevention &amp; Parkview’s Journey to lower Workplace Injury Rate)</a:t>
            </a:r>
          </a:p>
          <a:p>
            <a:pPr lvl="0">
              <a:buFont typeface="+mj-lt"/>
              <a:buAutoNum type="alphaUcPeriod"/>
            </a:pPr>
            <a:r>
              <a:rPr lang="en-US" sz="1200" dirty="0"/>
              <a:t>PRMC Expansion Plans &amp; Our Journey to the Decision </a:t>
            </a:r>
          </a:p>
          <a:p>
            <a:pPr lvl="0">
              <a:buFont typeface="+mj-lt"/>
              <a:buAutoNum type="alphaUcPeriod"/>
            </a:pPr>
            <a:r>
              <a:rPr lang="en-US" sz="1200" dirty="0"/>
              <a:t>Understanding Social Determinants (Income, Education, Housing, Food Insecurity) – Accessing Community Resources</a:t>
            </a:r>
          </a:p>
          <a:p>
            <a:pPr lvl="0">
              <a:buFont typeface="+mj-lt"/>
              <a:buAutoNum type="alphaUcPeriod"/>
            </a:pPr>
            <a:r>
              <a:rPr lang="en-US" sz="1200" dirty="0"/>
              <a:t>Understanding Complexity and Drivers of Cost (Healthcare Navigation:  Pharmacy, Government, Insurance, Hospitals/Physicians)</a:t>
            </a:r>
          </a:p>
          <a:p>
            <a:pPr lvl="0">
              <a:buFont typeface="+mj-lt"/>
              <a:buAutoNum type="alphaUcPeriod"/>
            </a:pPr>
            <a:r>
              <a:rPr lang="en-US" sz="1200" dirty="0"/>
              <a:t>Opioid Crisis/Collective Community Impact Opportunity</a:t>
            </a:r>
          </a:p>
          <a:p>
            <a:pPr lvl="0">
              <a:buFont typeface="+mj-lt"/>
              <a:buAutoNum type="alphaUcPeriod"/>
            </a:pPr>
            <a:r>
              <a:rPr lang="en-US" sz="1200" dirty="0"/>
              <a:t>Using Business Intelligence/Artificial Intelligence for Early Detection and Intervention, Risk Mitigation</a:t>
            </a:r>
          </a:p>
          <a:p>
            <a:pPr marL="0" indent="0">
              <a:spcBef>
                <a:spcPct val="0"/>
              </a:spcBef>
              <a:buNone/>
            </a:pPr>
            <a:endParaRPr lang="en-US" altLang="en-US" sz="2000" dirty="0" smtClean="0"/>
          </a:p>
        </p:txBody>
      </p:sp>
    </p:spTree>
    <p:extLst>
      <p:ext uri="{BB962C8B-B14F-4D97-AF65-F5344CB8AC3E}">
        <p14:creationId xmlns:p14="http://schemas.microsoft.com/office/powerpoint/2010/main" val="400275020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304800" y="1504950"/>
            <a:ext cx="8534400" cy="3314700"/>
          </a:xfrm>
        </p:spPr>
        <p:txBody>
          <a:bodyPr/>
          <a:lstStyle/>
          <a:p>
            <a:pPr marL="0" indent="0" algn="ctr">
              <a:spcBef>
                <a:spcPct val="0"/>
              </a:spcBef>
              <a:buNone/>
            </a:pPr>
            <a:r>
              <a:rPr lang="en-US" altLang="en-US" sz="2800" dirty="0" smtClean="0"/>
              <a:t>Please tell us what other topic(s)/presentation you would be interested in for future forums.</a:t>
            </a:r>
          </a:p>
          <a:p>
            <a:pPr marL="0" indent="0">
              <a:spcBef>
                <a:spcPct val="0"/>
              </a:spcBef>
              <a:buNone/>
            </a:pPr>
            <a:endParaRPr lang="en-US" altLang="en-US" sz="2800" dirty="0"/>
          </a:p>
          <a:p>
            <a:pPr marL="0" indent="0" algn="ctr">
              <a:spcBef>
                <a:spcPct val="0"/>
              </a:spcBef>
              <a:buNone/>
            </a:pPr>
            <a:r>
              <a:rPr lang="en-US" altLang="en-US" sz="2400" dirty="0" smtClean="0"/>
              <a:t>Free Text your response (limited to 65 characters or less)</a:t>
            </a:r>
          </a:p>
        </p:txBody>
      </p:sp>
    </p:spTree>
    <p:extLst>
      <p:ext uri="{BB962C8B-B14F-4D97-AF65-F5344CB8AC3E}">
        <p14:creationId xmlns:p14="http://schemas.microsoft.com/office/powerpoint/2010/main" val="80439512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304800" y="1504950"/>
            <a:ext cx="8534400" cy="3314700"/>
          </a:xfrm>
        </p:spPr>
        <p:txBody>
          <a:bodyPr/>
          <a:lstStyle/>
          <a:p>
            <a:pPr marL="0" indent="0" algn="ctr">
              <a:spcBef>
                <a:spcPct val="0"/>
              </a:spcBef>
              <a:buNone/>
            </a:pPr>
            <a:r>
              <a:rPr lang="en-US" altLang="en-US" sz="3600" dirty="0" smtClean="0"/>
              <a:t>What is going well?</a:t>
            </a:r>
          </a:p>
          <a:p>
            <a:pPr marL="0" indent="0">
              <a:spcBef>
                <a:spcPct val="0"/>
              </a:spcBef>
              <a:buNone/>
            </a:pPr>
            <a:endParaRPr lang="en-US" altLang="en-US" sz="2800" dirty="0"/>
          </a:p>
          <a:p>
            <a:pPr marL="0" indent="0">
              <a:spcBef>
                <a:spcPct val="0"/>
              </a:spcBef>
              <a:buNone/>
            </a:pPr>
            <a:endParaRPr lang="en-US" altLang="en-US" sz="2800" dirty="0" smtClean="0"/>
          </a:p>
          <a:p>
            <a:pPr marL="0" indent="0" algn="ctr">
              <a:spcBef>
                <a:spcPct val="0"/>
              </a:spcBef>
              <a:buNone/>
            </a:pPr>
            <a:r>
              <a:rPr lang="en-US" altLang="en-US" sz="2400" dirty="0" smtClean="0"/>
              <a:t>Free Text your response (limited to 65 characters or less)</a:t>
            </a:r>
          </a:p>
        </p:txBody>
      </p:sp>
    </p:spTree>
    <p:extLst>
      <p:ext uri="{BB962C8B-B14F-4D97-AF65-F5344CB8AC3E}">
        <p14:creationId xmlns:p14="http://schemas.microsoft.com/office/powerpoint/2010/main" val="66144072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Content Placeholder 2"/>
          <p:cNvSpPr>
            <a:spLocks noGrp="1"/>
          </p:cNvSpPr>
          <p:nvPr>
            <p:ph idx="1"/>
          </p:nvPr>
        </p:nvSpPr>
        <p:spPr>
          <a:xfrm>
            <a:off x="304800" y="1504950"/>
            <a:ext cx="8534400" cy="3314700"/>
          </a:xfrm>
        </p:spPr>
        <p:txBody>
          <a:bodyPr/>
          <a:lstStyle/>
          <a:p>
            <a:pPr marL="0" indent="0" algn="ctr">
              <a:spcBef>
                <a:spcPct val="0"/>
              </a:spcBef>
              <a:buNone/>
            </a:pPr>
            <a:r>
              <a:rPr lang="en-US" altLang="en-US" dirty="0" smtClean="0"/>
              <a:t>Opportunities for improvement?</a:t>
            </a:r>
            <a:endParaRPr lang="en-US" altLang="en-US" dirty="0"/>
          </a:p>
          <a:p>
            <a:pPr marL="0" indent="0">
              <a:spcBef>
                <a:spcPct val="0"/>
              </a:spcBef>
              <a:buNone/>
            </a:pPr>
            <a:endParaRPr lang="en-US" altLang="en-US" sz="2800" dirty="0" smtClean="0"/>
          </a:p>
          <a:p>
            <a:pPr marL="0" indent="0" algn="ctr">
              <a:spcBef>
                <a:spcPct val="0"/>
              </a:spcBef>
              <a:buNone/>
            </a:pPr>
            <a:r>
              <a:rPr lang="en-US" altLang="en-US" sz="2400" dirty="0" smtClean="0"/>
              <a:t>Free Text your response (limited to 65 characters or less)</a:t>
            </a:r>
          </a:p>
        </p:txBody>
      </p:sp>
    </p:spTree>
    <p:extLst>
      <p:ext uri="{BB962C8B-B14F-4D97-AF65-F5344CB8AC3E}">
        <p14:creationId xmlns:p14="http://schemas.microsoft.com/office/powerpoint/2010/main" val="33649760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p:txBody>
          <a:bodyPr/>
          <a:lstStyle/>
          <a:p>
            <a:pPr marL="285750" indent="-285750" algn="ctr"/>
            <a:r>
              <a:rPr lang="en-US" altLang="en-US" sz="2800" b="1" dirty="0" smtClean="0"/>
              <a:t>Recap &amp; Next Steps</a:t>
            </a:r>
            <a:endParaRPr lang="en-US" altLang="en-US" sz="800" b="1" dirty="0" smtClean="0"/>
          </a:p>
        </p:txBody>
      </p:sp>
      <p:sp>
        <p:nvSpPr>
          <p:cNvPr id="113667" name="Content Placeholder 2"/>
          <p:cNvSpPr>
            <a:spLocks noGrp="1"/>
          </p:cNvSpPr>
          <p:nvPr>
            <p:ph idx="1"/>
          </p:nvPr>
        </p:nvSpPr>
        <p:spPr>
          <a:xfrm>
            <a:off x="457200" y="1123950"/>
            <a:ext cx="8229600" cy="3333750"/>
          </a:xfrm>
        </p:spPr>
        <p:txBody>
          <a:bodyPr/>
          <a:lstStyle/>
          <a:p>
            <a:pPr marL="0" indent="0" algn="ctr">
              <a:spcBef>
                <a:spcPct val="0"/>
              </a:spcBef>
              <a:buFontTx/>
              <a:buNone/>
            </a:pPr>
            <a:endParaRPr lang="en-US" altLang="en-US" sz="2000" dirty="0" smtClean="0"/>
          </a:p>
          <a:p>
            <a:pPr>
              <a:spcBef>
                <a:spcPct val="0"/>
              </a:spcBef>
              <a:buClrTx/>
            </a:pPr>
            <a:r>
              <a:rPr lang="en-US" altLang="en-US" sz="2400" dirty="0" smtClean="0"/>
              <a:t>Other discussion and feedback</a:t>
            </a:r>
          </a:p>
          <a:p>
            <a:pPr>
              <a:spcBef>
                <a:spcPct val="0"/>
              </a:spcBef>
              <a:buClrTx/>
            </a:pPr>
            <a:r>
              <a:rPr lang="en-US" altLang="en-US" sz="2400" dirty="0" smtClean="0"/>
              <a:t>What did we learn today?</a:t>
            </a:r>
          </a:p>
          <a:p>
            <a:pPr>
              <a:spcBef>
                <a:spcPct val="0"/>
              </a:spcBef>
              <a:buClrTx/>
            </a:pPr>
            <a:r>
              <a:rPr lang="en-US" altLang="en-US" sz="2400" dirty="0" smtClean="0"/>
              <a:t>Action Items from today?</a:t>
            </a:r>
          </a:p>
          <a:p>
            <a:pPr>
              <a:spcBef>
                <a:spcPct val="0"/>
              </a:spcBef>
              <a:buClrTx/>
            </a:pPr>
            <a:r>
              <a:rPr lang="en-US" altLang="en-US" sz="2400" dirty="0" smtClean="0"/>
              <a:t>Volunteers to present your journey?</a:t>
            </a:r>
            <a:endParaRPr lang="en-US" altLang="en-US" sz="2000" dirty="0" smtClean="0"/>
          </a:p>
          <a:p>
            <a:pPr algn="ctr">
              <a:spcBef>
                <a:spcPct val="0"/>
              </a:spcBef>
              <a:buClrTx/>
            </a:pPr>
            <a:endParaRPr lang="en-US" altLang="en-US" sz="20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Title 1"/>
          <p:cNvSpPr>
            <a:spLocks noGrp="1"/>
          </p:cNvSpPr>
          <p:nvPr>
            <p:ph type="title"/>
          </p:nvPr>
        </p:nvSpPr>
        <p:spPr>
          <a:xfrm>
            <a:off x="480934" y="361950"/>
            <a:ext cx="8229600" cy="857250"/>
          </a:xfrm>
        </p:spPr>
        <p:txBody>
          <a:bodyPr/>
          <a:lstStyle/>
          <a:p>
            <a:pPr marL="285750" indent="-285750" algn="ctr"/>
            <a:r>
              <a:rPr lang="en-US" altLang="en-US" sz="2800" b="1" dirty="0" smtClean="0"/>
              <a:t>Thank You!</a:t>
            </a:r>
            <a:endParaRPr lang="en-US" altLang="en-US" sz="800" b="1" dirty="0" smtClean="0"/>
          </a:p>
        </p:txBody>
      </p:sp>
      <p:sp>
        <p:nvSpPr>
          <p:cNvPr id="113667" name="Content Placeholder 2"/>
          <p:cNvSpPr>
            <a:spLocks noGrp="1"/>
          </p:cNvSpPr>
          <p:nvPr>
            <p:ph idx="1"/>
          </p:nvPr>
        </p:nvSpPr>
        <p:spPr>
          <a:xfrm>
            <a:off x="457200" y="1123950"/>
            <a:ext cx="8229600" cy="3333750"/>
          </a:xfrm>
        </p:spPr>
        <p:txBody>
          <a:bodyPr/>
          <a:lstStyle/>
          <a:p>
            <a:pPr marL="0" indent="0" algn="ctr">
              <a:spcBef>
                <a:spcPct val="0"/>
              </a:spcBef>
              <a:buFontTx/>
              <a:buNone/>
            </a:pPr>
            <a:endParaRPr lang="en-US" altLang="en-US" sz="2000" dirty="0" smtClean="0"/>
          </a:p>
          <a:p>
            <a:pPr marL="0" indent="0" algn="ctr">
              <a:spcBef>
                <a:spcPct val="0"/>
              </a:spcBef>
              <a:buFontTx/>
              <a:buNone/>
            </a:pPr>
            <a:r>
              <a:rPr lang="en-US" altLang="en-US" sz="2000" dirty="0" smtClean="0"/>
              <a:t>Thank you for joining us today! </a:t>
            </a:r>
          </a:p>
          <a:p>
            <a:pPr marL="0" indent="0" algn="ctr">
              <a:spcBef>
                <a:spcPct val="0"/>
              </a:spcBef>
              <a:buFontTx/>
              <a:buNone/>
            </a:pPr>
            <a:endParaRPr lang="en-US" altLang="en-US" sz="800" dirty="0" smtClean="0"/>
          </a:p>
          <a:p>
            <a:pPr marL="0" indent="0" algn="ctr">
              <a:spcBef>
                <a:spcPct val="0"/>
              </a:spcBef>
              <a:buFontTx/>
              <a:buNone/>
            </a:pPr>
            <a:r>
              <a:rPr lang="en-US" altLang="en-US" sz="2000" dirty="0" smtClean="0"/>
              <a:t>We welcome any feedback on how to make future </a:t>
            </a:r>
          </a:p>
          <a:p>
            <a:pPr marL="0" indent="0" algn="ctr">
              <a:spcBef>
                <a:spcPct val="0"/>
              </a:spcBef>
              <a:buFontTx/>
              <a:buNone/>
            </a:pPr>
            <a:r>
              <a:rPr lang="en-US" altLang="en-US" sz="2000" dirty="0" smtClean="0"/>
              <a:t>Thought Leaders Programs most beneficial to you. </a:t>
            </a:r>
          </a:p>
          <a:p>
            <a:pPr marL="0" indent="0" algn="ctr">
              <a:spcBef>
                <a:spcPct val="0"/>
              </a:spcBef>
              <a:buFontTx/>
              <a:buNone/>
            </a:pPr>
            <a:endParaRPr lang="en-US" altLang="en-US" sz="800" dirty="0" smtClean="0"/>
          </a:p>
          <a:p>
            <a:pPr marL="0" indent="0" algn="ctr">
              <a:spcBef>
                <a:spcPct val="0"/>
              </a:spcBef>
              <a:buFontTx/>
              <a:buNone/>
            </a:pPr>
            <a:r>
              <a:rPr lang="en-US" altLang="en-US" sz="2000" dirty="0" smtClean="0"/>
              <a:t>Feel free to call or email me with any comments or suggestions.</a:t>
            </a:r>
          </a:p>
          <a:p>
            <a:pPr marL="0" indent="0" algn="ctr">
              <a:spcBef>
                <a:spcPct val="0"/>
              </a:spcBef>
              <a:buFontTx/>
              <a:buNone/>
            </a:pPr>
            <a:endParaRPr lang="en-US" altLang="en-US" sz="800" dirty="0" smtClean="0"/>
          </a:p>
          <a:p>
            <a:pPr marL="0" indent="0" algn="ctr">
              <a:spcBef>
                <a:spcPct val="0"/>
              </a:spcBef>
              <a:buFontTx/>
              <a:buNone/>
            </a:pPr>
            <a:endParaRPr lang="en-US" altLang="en-US" sz="800" dirty="0" smtClean="0"/>
          </a:p>
          <a:p>
            <a:pPr marL="0" indent="0" algn="ctr">
              <a:spcBef>
                <a:spcPct val="0"/>
              </a:spcBef>
              <a:buFontTx/>
              <a:buNone/>
            </a:pPr>
            <a:r>
              <a:rPr lang="en-US" altLang="en-US" sz="2000" b="1" dirty="0" smtClean="0">
                <a:hlinkClick r:id="rId3"/>
              </a:rPr>
              <a:t>Jeanne.Wickens@Parkview.com</a:t>
            </a:r>
            <a:endParaRPr lang="en-US" altLang="en-US" sz="2000" b="1" dirty="0" smtClean="0"/>
          </a:p>
          <a:p>
            <a:pPr marL="0" indent="0" algn="ctr">
              <a:spcBef>
                <a:spcPct val="0"/>
              </a:spcBef>
              <a:buFontTx/>
              <a:buNone/>
            </a:pPr>
            <a:r>
              <a:rPr lang="en-US" altLang="en-US" sz="2000" b="1" dirty="0" smtClean="0"/>
              <a:t>260-266-9313</a:t>
            </a:r>
          </a:p>
          <a:p>
            <a:pPr marL="0" indent="0" algn="ctr">
              <a:spcBef>
                <a:spcPct val="0"/>
              </a:spcBef>
              <a:buFontTx/>
              <a:buNone/>
            </a:pPr>
            <a:endParaRPr lang="en-US" altLang="en-US" sz="2000" b="1" dirty="0" smtClean="0"/>
          </a:p>
          <a:p>
            <a:pPr marL="0" indent="0" algn="ctr">
              <a:spcBef>
                <a:spcPct val="0"/>
              </a:spcBef>
              <a:buFontTx/>
              <a:buNone/>
            </a:pPr>
            <a:endParaRPr lang="en-US" altLang="en-US" sz="2000" dirty="0" smtClean="0"/>
          </a:p>
          <a:p>
            <a:pPr marL="0" indent="0" algn="ctr">
              <a:spcBef>
                <a:spcPct val="0"/>
              </a:spcBef>
              <a:buFontTx/>
              <a:buNone/>
            </a:pPr>
            <a:endParaRPr lang="en-US" altLang="en-US" sz="2000" dirty="0" smtClean="0"/>
          </a:p>
        </p:txBody>
      </p:sp>
    </p:spTree>
    <p:extLst>
      <p:ext uri="{BB962C8B-B14F-4D97-AF65-F5344CB8AC3E}">
        <p14:creationId xmlns:p14="http://schemas.microsoft.com/office/powerpoint/2010/main" val="1936409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sz="quarter"/>
          </p:nvPr>
        </p:nvSpPr>
        <p:spPr>
          <a:xfrm>
            <a:off x="685800" y="209550"/>
            <a:ext cx="7772400" cy="533400"/>
          </a:xfrm>
        </p:spPr>
        <p:txBody>
          <a:bodyPr/>
          <a:lstStyle/>
          <a:p>
            <a:r>
              <a:rPr lang="en-US" sz="3200" dirty="0" smtClean="0">
                <a:latin typeface="+mj-lt"/>
              </a:rPr>
              <a:t>Our Journey So Far….</a:t>
            </a:r>
            <a:endParaRPr lang="en-US" sz="3200" dirty="0">
              <a:latin typeface="+mj-lt"/>
            </a:endParaRPr>
          </a:p>
        </p:txBody>
      </p:sp>
      <p:sp>
        <p:nvSpPr>
          <p:cNvPr id="5" name="Text Placeholder 4"/>
          <p:cNvSpPr>
            <a:spLocks noGrp="1"/>
          </p:cNvSpPr>
          <p:nvPr>
            <p:ph type="subTitle" sz="quarter" idx="1"/>
          </p:nvPr>
        </p:nvSpPr>
        <p:spPr>
          <a:xfrm>
            <a:off x="533400" y="1047750"/>
            <a:ext cx="8305800" cy="2152650"/>
          </a:xfrm>
        </p:spPr>
        <p:txBody>
          <a:bodyPr/>
          <a:lstStyle/>
          <a:p>
            <a:pPr marL="457200" indent="-457200" algn="l">
              <a:buClrTx/>
              <a:buFont typeface="Arial" panose="020B0604020202020204" pitchFamily="34" charset="0"/>
              <a:buChar char="•"/>
            </a:pPr>
            <a:r>
              <a:rPr lang="en-US" sz="2400" dirty="0" smtClean="0"/>
              <a:t>Forum 1:</a:t>
            </a:r>
          </a:p>
          <a:p>
            <a:pPr marL="1200150" lvl="1" indent="-457200">
              <a:buClrTx/>
              <a:buFont typeface="Arial" panose="020B0604020202020204" pitchFamily="34" charset="0"/>
              <a:buChar char="•"/>
            </a:pPr>
            <a:r>
              <a:rPr lang="en-US" sz="2000" dirty="0" smtClean="0"/>
              <a:t>Introduction to Parkview &amp; Vision for the Thought Leadership Forum</a:t>
            </a:r>
          </a:p>
          <a:p>
            <a:pPr marL="1200150" lvl="1" indent="-457200">
              <a:buClrTx/>
              <a:buFont typeface="Arial" panose="020B0604020202020204" pitchFamily="34" charset="0"/>
              <a:buChar char="•"/>
            </a:pPr>
            <a:r>
              <a:rPr lang="en-US" sz="2000" dirty="0" smtClean="0"/>
              <a:t>Employer Pain Points </a:t>
            </a:r>
          </a:p>
          <a:p>
            <a:pPr marL="1200150" lvl="1" indent="-457200">
              <a:buClrTx/>
              <a:buFont typeface="Arial" panose="020B0604020202020204" pitchFamily="34" charset="0"/>
              <a:buChar char="•"/>
            </a:pPr>
            <a:r>
              <a:rPr lang="en-US" sz="2000" dirty="0" smtClean="0"/>
              <a:t>Kaufman Hall – Healthcare Transformation</a:t>
            </a:r>
          </a:p>
          <a:p>
            <a:pPr marL="1200150" lvl="1" indent="-457200">
              <a:buClrTx/>
              <a:buFont typeface="Arial" panose="020B0604020202020204" pitchFamily="34" charset="0"/>
              <a:buChar char="•"/>
            </a:pPr>
            <a:r>
              <a:rPr lang="en-US" sz="2000" dirty="0" smtClean="0"/>
              <a:t>Dr. Greg Johnson - Partnership on the Value Equation</a:t>
            </a:r>
          </a:p>
          <a:p>
            <a:pPr marL="457200" indent="-457200" algn="l">
              <a:buClrTx/>
              <a:buFont typeface="Arial" panose="020B0604020202020204" pitchFamily="34" charset="0"/>
              <a:buChar char="•"/>
            </a:pPr>
            <a:r>
              <a:rPr lang="en-US" sz="2400" dirty="0" smtClean="0"/>
              <a:t>Forum 2:</a:t>
            </a:r>
          </a:p>
          <a:p>
            <a:pPr marL="1200150" lvl="1" indent="-457200">
              <a:buClrTx/>
              <a:buFont typeface="Arial" panose="020B0604020202020204" pitchFamily="34" charset="0"/>
              <a:buChar char="•"/>
            </a:pPr>
            <a:r>
              <a:rPr lang="en-US" sz="2000" dirty="0" smtClean="0"/>
              <a:t>Mark Michael/Sue Ehinger - Community Needs Assessment </a:t>
            </a:r>
          </a:p>
          <a:p>
            <a:pPr marL="1200150" lvl="1" indent="-457200">
              <a:buClrTx/>
              <a:buFont typeface="Arial" panose="020B0604020202020204" pitchFamily="34" charset="0"/>
              <a:buChar char="•"/>
            </a:pPr>
            <a:r>
              <a:rPr lang="en-US" sz="2000" dirty="0" smtClean="0"/>
              <a:t>Jolynn Suko – “Virtual” Health</a:t>
            </a:r>
            <a:endParaRPr lang="en-US" sz="2000" dirty="0"/>
          </a:p>
        </p:txBody>
      </p:sp>
    </p:spTree>
    <p:extLst>
      <p:ext uri="{BB962C8B-B14F-4D97-AF65-F5344CB8AC3E}">
        <p14:creationId xmlns:p14="http://schemas.microsoft.com/office/powerpoint/2010/main" val="15319466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67000" y="819150"/>
            <a:ext cx="371475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itle 1"/>
          <p:cNvSpPr txBox="1">
            <a:spLocks/>
          </p:cNvSpPr>
          <p:nvPr/>
        </p:nvSpPr>
        <p:spPr>
          <a:xfrm>
            <a:off x="457200" y="133350"/>
            <a:ext cx="8229600" cy="857250"/>
          </a:xfrm>
          <a:prstGeom prst="rect">
            <a:avLst/>
          </a:prstGeom>
        </p:spPr>
        <p:txBody>
          <a:bodyPr/>
          <a:lstStyle>
            <a:lvl1pPr algn="l" rtl="0" eaLnBrk="0" fontAlgn="base" hangingPunct="0">
              <a:spcBef>
                <a:spcPct val="0"/>
              </a:spcBef>
              <a:spcAft>
                <a:spcPct val="0"/>
              </a:spcAft>
              <a:defRPr sz="4200">
                <a:solidFill>
                  <a:schemeClr val="tx2"/>
                </a:solidFill>
                <a:latin typeface="+mj-lt"/>
                <a:ea typeface="MS PGothic" panose="020B0600070205080204" pitchFamily="34" charset="-128"/>
                <a:cs typeface="MS PGothic" panose="020B0600070205080204" pitchFamily="34" charset="-128"/>
              </a:defRPr>
            </a:lvl1pPr>
            <a:lvl2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2pPr>
            <a:lvl3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3pPr>
            <a:lvl4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4pPr>
            <a:lvl5pPr algn="l" rtl="0" eaLnBrk="0" fontAlgn="base" hangingPunct="0">
              <a:spcBef>
                <a:spcPct val="0"/>
              </a:spcBef>
              <a:spcAft>
                <a:spcPct val="0"/>
              </a:spcAft>
              <a:defRPr sz="4200">
                <a:solidFill>
                  <a:schemeClr val="tx2"/>
                </a:solidFill>
                <a:latin typeface="Arial" charset="0"/>
                <a:ea typeface="MS PGothic" panose="020B0600070205080204" pitchFamily="34" charset="-128"/>
                <a:cs typeface="MS PGothic" panose="020B0600070205080204" pitchFamily="34" charset="-128"/>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a:lstStyle>
          <a:p>
            <a:pPr algn="ctr">
              <a:defRPr/>
            </a:pPr>
            <a:r>
              <a:rPr lang="en-US" altLang="en-US" sz="3200" b="1" kern="0" dirty="0" smtClean="0"/>
              <a:t>“One Parkview”</a:t>
            </a:r>
          </a:p>
        </p:txBody>
      </p:sp>
      <p:sp>
        <p:nvSpPr>
          <p:cNvPr id="2" name="TextBox 1"/>
          <p:cNvSpPr txBox="1"/>
          <p:nvPr/>
        </p:nvSpPr>
        <p:spPr>
          <a:xfrm>
            <a:off x="3048000" y="534904"/>
            <a:ext cx="3581400" cy="369332"/>
          </a:xfrm>
          <a:prstGeom prst="rect">
            <a:avLst/>
          </a:prstGeom>
          <a:noFill/>
        </p:spPr>
        <p:txBody>
          <a:bodyPr wrap="square" rtlCol="0">
            <a:spAutoFit/>
          </a:bodyPr>
          <a:lstStyle/>
          <a:p>
            <a:r>
              <a:rPr lang="en-US" dirty="0" smtClean="0"/>
              <a:t>An Integrated System of Care</a:t>
            </a:r>
            <a:endParaRPr lang="en-US" dirty="0"/>
          </a:p>
        </p:txBody>
      </p:sp>
    </p:spTree>
    <p:extLst>
      <p:ext uri="{BB962C8B-B14F-4D97-AF65-F5344CB8AC3E}">
        <p14:creationId xmlns:p14="http://schemas.microsoft.com/office/powerpoint/2010/main" val="5790433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52400" y="114300"/>
            <a:ext cx="8534400" cy="857250"/>
          </a:xfrm>
        </p:spPr>
        <p:txBody>
          <a:bodyPr/>
          <a:lstStyle/>
          <a:p>
            <a:pPr marL="0" indent="0" algn="ctr">
              <a:buFontTx/>
              <a:buNone/>
              <a:defRPr/>
            </a:pPr>
            <a:r>
              <a:rPr lang="en-US" sz="2800" b="1" dirty="0"/>
              <a:t>We </a:t>
            </a:r>
            <a:r>
              <a:rPr lang="en-US" sz="2800" b="1" dirty="0" smtClean="0"/>
              <a:t>Share </a:t>
            </a:r>
            <a:r>
              <a:rPr lang="en-US" sz="2800" b="1" dirty="0"/>
              <a:t>the </a:t>
            </a:r>
            <a:r>
              <a:rPr lang="en-US" sz="2800" b="1" dirty="0" smtClean="0"/>
              <a:t>Same Healthcare Cost Drivers</a:t>
            </a:r>
            <a:endParaRPr lang="en-US" sz="2800" b="1" dirty="0"/>
          </a:p>
        </p:txBody>
      </p:sp>
      <p:sp>
        <p:nvSpPr>
          <p:cNvPr id="3" name="Content Placeholder 2"/>
          <p:cNvSpPr>
            <a:spLocks noGrp="1"/>
          </p:cNvSpPr>
          <p:nvPr>
            <p:ph idx="1"/>
          </p:nvPr>
        </p:nvSpPr>
        <p:spPr>
          <a:xfrm>
            <a:off x="504825" y="895350"/>
            <a:ext cx="8229600" cy="4248150"/>
          </a:xfrm>
        </p:spPr>
        <p:txBody>
          <a:bodyPr/>
          <a:lstStyle/>
          <a:p>
            <a:pPr>
              <a:defRPr/>
            </a:pPr>
            <a:r>
              <a:rPr lang="en-US" sz="2000" dirty="0" smtClean="0"/>
              <a:t>Hypertension, depression, diabetes, smoking, etc.</a:t>
            </a:r>
          </a:p>
          <a:p>
            <a:pPr>
              <a:defRPr/>
            </a:pPr>
            <a:r>
              <a:rPr lang="en-US" sz="2000" dirty="0" smtClean="0"/>
              <a:t>Aging of workforce</a:t>
            </a:r>
          </a:p>
          <a:p>
            <a:pPr lvl="1">
              <a:defRPr/>
            </a:pPr>
            <a:r>
              <a:rPr lang="en-US" sz="1600" dirty="0" smtClean="0"/>
              <a:t>Chronic disease</a:t>
            </a:r>
          </a:p>
          <a:p>
            <a:pPr lvl="1">
              <a:defRPr/>
            </a:pPr>
            <a:r>
              <a:rPr lang="en-US" sz="1600" dirty="0" smtClean="0"/>
              <a:t>Strains and sprains</a:t>
            </a:r>
          </a:p>
          <a:p>
            <a:pPr>
              <a:defRPr/>
            </a:pPr>
            <a:r>
              <a:rPr lang="en-US" sz="2000" dirty="0" smtClean="0"/>
              <a:t>New technologies / specialty drugs</a:t>
            </a:r>
          </a:p>
          <a:p>
            <a:pPr lvl="1">
              <a:defRPr/>
            </a:pPr>
            <a:r>
              <a:rPr lang="en-US" sz="1600" dirty="0" smtClean="0"/>
              <a:t>Great promise at great cost</a:t>
            </a:r>
          </a:p>
          <a:p>
            <a:pPr>
              <a:defRPr/>
            </a:pPr>
            <a:r>
              <a:rPr lang="en-US" sz="2000" dirty="0" smtClean="0"/>
              <a:t>5% account for 50% of costs</a:t>
            </a:r>
          </a:p>
          <a:p>
            <a:pPr>
              <a:defRPr/>
            </a:pPr>
            <a:r>
              <a:rPr lang="en-US" sz="2000" dirty="0" smtClean="0"/>
              <a:t>Social determinants of health</a:t>
            </a:r>
          </a:p>
          <a:p>
            <a:pPr lvl="1">
              <a:defRPr/>
            </a:pPr>
            <a:r>
              <a:rPr lang="en-US" sz="1600" dirty="0" smtClean="0"/>
              <a:t>Income			 </a:t>
            </a:r>
          </a:p>
          <a:p>
            <a:pPr lvl="1">
              <a:defRPr/>
            </a:pPr>
            <a:r>
              <a:rPr lang="en-US" sz="1600" dirty="0" smtClean="0"/>
              <a:t>Education</a:t>
            </a:r>
          </a:p>
          <a:p>
            <a:pPr marL="457200" lvl="1" indent="0">
              <a:buFontTx/>
              <a:buNone/>
              <a:defRPr/>
            </a:pPr>
            <a:r>
              <a:rPr lang="en-US" sz="1600" dirty="0" smtClean="0"/>
              <a:t>		</a:t>
            </a:r>
            <a:endParaRPr lang="en-US" sz="1600" dirty="0"/>
          </a:p>
        </p:txBody>
      </p:sp>
      <p:sp>
        <p:nvSpPr>
          <p:cNvPr id="6" name="Rectangle 5"/>
          <p:cNvSpPr/>
          <p:nvPr/>
        </p:nvSpPr>
        <p:spPr>
          <a:xfrm>
            <a:off x="1981200" y="3562350"/>
            <a:ext cx="4572000" cy="966418"/>
          </a:xfrm>
          <a:prstGeom prst="rect">
            <a:avLst/>
          </a:prstGeom>
        </p:spPr>
        <p:txBody>
          <a:bodyPr>
            <a:spAutoFit/>
          </a:bodyPr>
          <a:lstStyle/>
          <a:p>
            <a:pPr marL="742950" lvl="1" indent="-285750">
              <a:spcBef>
                <a:spcPct val="20000"/>
              </a:spcBef>
              <a:buClr>
                <a:srgbClr val="D25D1C"/>
              </a:buClr>
              <a:buFontTx/>
              <a:buChar char="•"/>
              <a:defRPr/>
            </a:pPr>
            <a:r>
              <a:rPr lang="en-US" sz="1600" kern="0" dirty="0">
                <a:solidFill>
                  <a:srgbClr val="4D4D4D"/>
                </a:solidFill>
                <a:latin typeface="Arial"/>
              </a:rPr>
              <a:t>Housing</a:t>
            </a:r>
          </a:p>
          <a:p>
            <a:pPr marL="742950" lvl="1" indent="-285750">
              <a:spcBef>
                <a:spcPct val="20000"/>
              </a:spcBef>
              <a:buClr>
                <a:srgbClr val="D25D1C"/>
              </a:buClr>
              <a:buFontTx/>
              <a:buChar char="•"/>
              <a:defRPr/>
            </a:pPr>
            <a:r>
              <a:rPr lang="en-US" sz="1600" kern="0" dirty="0">
                <a:solidFill>
                  <a:srgbClr val="4D4D4D"/>
                </a:solidFill>
                <a:latin typeface="Arial"/>
              </a:rPr>
              <a:t>Food insecurity</a:t>
            </a:r>
          </a:p>
          <a:p>
            <a:pPr marL="742950" lvl="1" indent="-285750">
              <a:spcBef>
                <a:spcPct val="20000"/>
              </a:spcBef>
              <a:buClr>
                <a:srgbClr val="D25D1C"/>
              </a:buClr>
              <a:buFontTx/>
              <a:buChar char="•"/>
              <a:defRPr/>
            </a:pPr>
            <a:r>
              <a:rPr lang="en-US" sz="1600" kern="0" dirty="0">
                <a:solidFill>
                  <a:srgbClr val="4D4D4D"/>
                </a:solidFill>
                <a:latin typeface="Arial"/>
              </a:rPr>
              <a:t>Social safety network (toxic stress)</a:t>
            </a:r>
            <a:endParaRPr lang="en-US" sz="1600" dirty="0"/>
          </a:p>
        </p:txBody>
      </p:sp>
    </p:spTree>
    <p:extLst>
      <p:ext uri="{BB962C8B-B14F-4D97-AF65-F5344CB8AC3E}">
        <p14:creationId xmlns:p14="http://schemas.microsoft.com/office/powerpoint/2010/main" val="3651662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p:txBody>
          <a:bodyPr/>
          <a:lstStyle/>
          <a:p>
            <a:pPr marL="285750" indent="-285750" algn="ctr"/>
            <a:r>
              <a:rPr lang="en-US" altLang="en-US" sz="2800" b="1" dirty="0" smtClean="0"/>
              <a:t>Thought Leaders Forum</a:t>
            </a:r>
            <a:br>
              <a:rPr lang="en-US" altLang="en-US" sz="2800" b="1" dirty="0" smtClean="0"/>
            </a:br>
            <a:r>
              <a:rPr lang="en-US" altLang="en-US" sz="2000" b="1" dirty="0" smtClean="0"/>
              <a:t>March 19 Survey Results</a:t>
            </a:r>
            <a:endParaRPr lang="en-US" altLang="en-US" sz="800" b="1" dirty="0" smtClean="0"/>
          </a:p>
        </p:txBody>
      </p:sp>
      <p:graphicFrame>
        <p:nvGraphicFramePr>
          <p:cNvPr id="3" name="Table 2"/>
          <p:cNvGraphicFramePr>
            <a:graphicFrameLocks noGrp="1"/>
          </p:cNvGraphicFramePr>
          <p:nvPr>
            <p:extLst>
              <p:ext uri="{D42A27DB-BD31-4B8C-83A1-F6EECF244321}">
                <p14:modId xmlns:p14="http://schemas.microsoft.com/office/powerpoint/2010/main" val="821619829"/>
              </p:ext>
            </p:extLst>
          </p:nvPr>
        </p:nvGraphicFramePr>
        <p:xfrm>
          <a:off x="445576" y="1200151"/>
          <a:ext cx="3886199" cy="1860697"/>
        </p:xfrm>
        <a:graphic>
          <a:graphicData uri="http://schemas.openxmlformats.org/drawingml/2006/table">
            <a:tbl>
              <a:tblPr firstRow="1" lastRow="1">
                <a:tableStyleId>{7DF18680-E054-41AD-8BC1-D1AEF772440D}</a:tableStyleId>
              </a:tblPr>
              <a:tblGrid>
                <a:gridCol w="902719">
                  <a:extLst>
                    <a:ext uri="{9D8B030D-6E8A-4147-A177-3AD203B41FA5}">
                      <a16:colId xmlns:a16="http://schemas.microsoft.com/office/drawing/2014/main" val="20000"/>
                    </a:ext>
                  </a:extLst>
                </a:gridCol>
                <a:gridCol w="680851">
                  <a:extLst>
                    <a:ext uri="{9D8B030D-6E8A-4147-A177-3AD203B41FA5}">
                      <a16:colId xmlns:a16="http://schemas.microsoft.com/office/drawing/2014/main" val="20001"/>
                    </a:ext>
                  </a:extLst>
                </a:gridCol>
                <a:gridCol w="558906">
                  <a:extLst>
                    <a:ext uri="{9D8B030D-6E8A-4147-A177-3AD203B41FA5}">
                      <a16:colId xmlns:a16="http://schemas.microsoft.com/office/drawing/2014/main" val="20002"/>
                    </a:ext>
                  </a:extLst>
                </a:gridCol>
                <a:gridCol w="558906">
                  <a:extLst>
                    <a:ext uri="{9D8B030D-6E8A-4147-A177-3AD203B41FA5}">
                      <a16:colId xmlns:a16="http://schemas.microsoft.com/office/drawing/2014/main" val="20003"/>
                    </a:ext>
                  </a:extLst>
                </a:gridCol>
                <a:gridCol w="558906">
                  <a:extLst>
                    <a:ext uri="{9D8B030D-6E8A-4147-A177-3AD203B41FA5}">
                      <a16:colId xmlns:a16="http://schemas.microsoft.com/office/drawing/2014/main" val="20004"/>
                    </a:ext>
                  </a:extLst>
                </a:gridCol>
                <a:gridCol w="625911">
                  <a:extLst>
                    <a:ext uri="{9D8B030D-6E8A-4147-A177-3AD203B41FA5}">
                      <a16:colId xmlns:a16="http://schemas.microsoft.com/office/drawing/2014/main" val="20005"/>
                    </a:ext>
                  </a:extLst>
                </a:gridCol>
              </a:tblGrid>
              <a:tr h="237027">
                <a:tc gridSpan="6">
                  <a:txBody>
                    <a:bodyPr/>
                    <a:lstStyle/>
                    <a:p>
                      <a:pPr algn="ctr" fontAlgn="b"/>
                      <a:r>
                        <a:rPr lang="en-US" sz="1000" b="1" i="0" u="none" strike="noStrike" dirty="0" smtClean="0">
                          <a:solidFill>
                            <a:schemeClr val="tx1"/>
                          </a:solidFill>
                          <a:effectLst/>
                          <a:latin typeface="+mn-lt"/>
                        </a:rPr>
                        <a:t>LABOR COST</a:t>
                      </a:r>
                      <a:r>
                        <a:rPr lang="en-US" sz="1000" b="1" i="0" u="none" strike="noStrike" baseline="0" dirty="0" smtClean="0">
                          <a:solidFill>
                            <a:schemeClr val="tx1"/>
                          </a:solidFill>
                          <a:effectLst/>
                          <a:latin typeface="+mn-lt"/>
                        </a:rPr>
                        <a:t> ISSUES</a:t>
                      </a:r>
                      <a:endParaRPr lang="en-US" sz="1000" b="1" i="0" u="none" strike="noStrike" dirty="0">
                        <a:solidFill>
                          <a:schemeClr val="tx1"/>
                        </a:solidFill>
                        <a:effectLst/>
                        <a:latin typeface="+mn-lt"/>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tc hMerge="1">
                  <a:txBody>
                    <a:bodyPr/>
                    <a:lstStyle/>
                    <a:p>
                      <a:pPr algn="ctr" fontAlgn="b"/>
                      <a:endParaRPr lang="en-US" sz="1100" b="0" i="0" u="sng"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000"/>
                  </a:ext>
                </a:extLst>
              </a:tr>
              <a:tr h="162367">
                <a:tc>
                  <a:txBody>
                    <a:bodyPr/>
                    <a:lstStyle/>
                    <a:p>
                      <a:pPr algn="l" fontAlgn="b"/>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latin typeface="+mn-lt"/>
                        </a:rPr>
                        <a:t>Top</a:t>
                      </a:r>
                      <a:endParaRPr lang="en-US" sz="900" b="0" i="0" u="sng" strike="noStrike" dirty="0">
                        <a:solidFill>
                          <a:srgbClr val="000000"/>
                        </a:solidFill>
                        <a:effectLst/>
                        <a:latin typeface="+mn-lt"/>
                      </a:endParaRPr>
                    </a:p>
                  </a:txBody>
                  <a:tcPr marL="9525" marR="9525" marT="9525" marB="0" anchor="ctr"/>
                </a:tc>
                <a:tc>
                  <a:txBody>
                    <a:bodyPr/>
                    <a:lstStyle/>
                    <a:p>
                      <a:pPr algn="ctr" fontAlgn="b"/>
                      <a:r>
                        <a:rPr lang="en-US" sz="900" u="sng" strike="noStrike" dirty="0">
                          <a:effectLst/>
                          <a:latin typeface="+mn-lt"/>
                        </a:rPr>
                        <a:t>2nd</a:t>
                      </a:r>
                      <a:endParaRPr lang="en-US" sz="900" b="0" i="0" u="sng" strike="noStrike" dirty="0">
                        <a:solidFill>
                          <a:srgbClr val="000000"/>
                        </a:solidFill>
                        <a:effectLst/>
                        <a:latin typeface="+mn-lt"/>
                      </a:endParaRPr>
                    </a:p>
                  </a:txBody>
                  <a:tcPr marL="9525" marR="9525" marT="9525" marB="0" anchor="ctr"/>
                </a:tc>
                <a:tc>
                  <a:txBody>
                    <a:bodyPr/>
                    <a:lstStyle/>
                    <a:p>
                      <a:pPr algn="ctr" fontAlgn="b"/>
                      <a:r>
                        <a:rPr lang="en-US" sz="900" u="sng" strike="noStrike" dirty="0">
                          <a:effectLst/>
                          <a:latin typeface="+mn-lt"/>
                        </a:rPr>
                        <a:t>3rd</a:t>
                      </a:r>
                      <a:endParaRPr lang="en-US" sz="900" b="0" i="0" u="sng" strike="noStrike" dirty="0">
                        <a:solidFill>
                          <a:srgbClr val="000000"/>
                        </a:solidFill>
                        <a:effectLst/>
                        <a:latin typeface="+mn-lt"/>
                      </a:endParaRPr>
                    </a:p>
                  </a:txBody>
                  <a:tcPr marL="9525" marR="9525" marT="9525" marB="0" anchor="ctr"/>
                </a:tc>
                <a:tc>
                  <a:txBody>
                    <a:bodyPr/>
                    <a:lstStyle/>
                    <a:p>
                      <a:pPr algn="ctr" fontAlgn="b"/>
                      <a:r>
                        <a:rPr lang="en-US" sz="900" u="sng" strike="noStrike" dirty="0">
                          <a:effectLst/>
                          <a:latin typeface="+mn-lt"/>
                        </a:rPr>
                        <a:t>Total</a:t>
                      </a:r>
                      <a:endParaRPr lang="en-US" sz="900" b="0" i="0" u="sng" strike="noStrike" dirty="0">
                        <a:solidFill>
                          <a:srgbClr val="000000"/>
                        </a:solidFill>
                        <a:effectLst/>
                        <a:latin typeface="+mn-lt"/>
                      </a:endParaRPr>
                    </a:p>
                  </a:txBody>
                  <a:tcPr marL="9525" marR="9525" marT="9525" marB="0" anchor="ctr"/>
                </a:tc>
                <a:tc>
                  <a:txBody>
                    <a:bodyPr/>
                    <a:lstStyle/>
                    <a:p>
                      <a:pPr algn="ctr" fontAlgn="b"/>
                      <a:r>
                        <a:rPr lang="en-US" sz="900" u="sng" strike="noStrike" dirty="0">
                          <a:effectLst/>
                          <a:latin typeface="+mn-lt"/>
                        </a:rPr>
                        <a:t>Weighted</a:t>
                      </a:r>
                      <a:endParaRPr lang="en-US" sz="900" b="0" i="0" u="sng"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1"/>
                  </a:ext>
                </a:extLst>
              </a:tr>
              <a:tr h="162367">
                <a:tc>
                  <a:txBody>
                    <a:bodyPr/>
                    <a:lstStyle/>
                    <a:p>
                      <a:pPr algn="l" fontAlgn="b"/>
                      <a:r>
                        <a:rPr lang="en-US" sz="900" u="none" strike="noStrike" dirty="0">
                          <a:effectLst/>
                          <a:latin typeface="+mn-lt"/>
                        </a:rPr>
                        <a:t>Wages</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latin typeface="+mn-lt"/>
                        </a:rPr>
                        <a:t>5</a:t>
                      </a:r>
                      <a:endParaRPr lang="en-US" sz="900" b="1" i="0" u="none" strike="noStrike" dirty="0">
                        <a:solidFill>
                          <a:srgbClr val="000000"/>
                        </a:solidFill>
                        <a:effectLst/>
                        <a:latin typeface="+mn-lt"/>
                      </a:endParaRPr>
                    </a:p>
                  </a:txBody>
                  <a:tcPr marL="9525" marR="9525" marT="9525" marB="0" anchor="ctr">
                    <a:solidFill>
                      <a:srgbClr val="FF0000"/>
                    </a:solidFill>
                  </a:tcPr>
                </a:tc>
                <a:tc>
                  <a:txBody>
                    <a:bodyPr/>
                    <a:lstStyle/>
                    <a:p>
                      <a:pPr algn="ctr" fontAlgn="b"/>
                      <a:r>
                        <a:rPr lang="en-US" sz="900" u="none" strike="noStrike" dirty="0">
                          <a:effectLst/>
                          <a:latin typeface="+mn-lt"/>
                        </a:rPr>
                        <a:t>8</a:t>
                      </a:r>
                      <a:endParaRPr lang="en-US" sz="900" b="1" i="0" u="none" strike="noStrike" dirty="0">
                        <a:solidFill>
                          <a:srgbClr val="000000"/>
                        </a:solidFill>
                        <a:effectLst/>
                        <a:latin typeface="+mn-lt"/>
                      </a:endParaRPr>
                    </a:p>
                  </a:txBody>
                  <a:tcPr marL="9525" marR="9525" marT="9525" marB="0" anchor="ctr">
                    <a:solidFill>
                      <a:srgbClr val="FF0000"/>
                    </a:solidFill>
                  </a:tcPr>
                </a:tc>
                <a:tc>
                  <a:txBody>
                    <a:bodyPr/>
                    <a:lstStyle/>
                    <a:p>
                      <a:pPr algn="ctr" fontAlgn="b"/>
                      <a:r>
                        <a:rPr lang="en-US" sz="900" u="none" strike="noStrike" dirty="0">
                          <a:effectLst/>
                          <a:latin typeface="+mn-lt"/>
                        </a:rPr>
                        <a:t>0</a:t>
                      </a:r>
                      <a:endParaRPr lang="en-US" sz="900" b="1" i="0" u="none" strike="noStrike" dirty="0">
                        <a:solidFill>
                          <a:srgbClr val="000000"/>
                        </a:solidFill>
                        <a:effectLst/>
                        <a:latin typeface="+mn-lt"/>
                      </a:endParaRPr>
                    </a:p>
                  </a:txBody>
                  <a:tcPr marL="9525" marR="9525" marT="9525" marB="0" anchor="ctr">
                    <a:solidFill>
                      <a:srgbClr val="FF0000"/>
                    </a:solidFill>
                  </a:tcPr>
                </a:tc>
                <a:tc>
                  <a:txBody>
                    <a:bodyPr/>
                    <a:lstStyle/>
                    <a:p>
                      <a:pPr algn="ctr" fontAlgn="b"/>
                      <a:r>
                        <a:rPr lang="en-US" sz="900" u="none" strike="noStrike" dirty="0">
                          <a:effectLst/>
                          <a:latin typeface="+mn-lt"/>
                        </a:rPr>
                        <a:t>13</a:t>
                      </a:r>
                      <a:endParaRPr lang="en-US" sz="900" b="1" i="0" u="none" strike="noStrike" dirty="0">
                        <a:solidFill>
                          <a:srgbClr val="000000"/>
                        </a:solidFill>
                        <a:effectLst/>
                        <a:latin typeface="+mn-lt"/>
                      </a:endParaRPr>
                    </a:p>
                  </a:txBody>
                  <a:tcPr marL="9525" marR="9525" marT="9525" marB="0" anchor="ctr">
                    <a:solidFill>
                      <a:srgbClr val="FF0000"/>
                    </a:solidFill>
                  </a:tcPr>
                </a:tc>
                <a:tc>
                  <a:txBody>
                    <a:bodyPr/>
                    <a:lstStyle/>
                    <a:p>
                      <a:pPr algn="ctr" fontAlgn="b"/>
                      <a:r>
                        <a:rPr lang="en-US" sz="900" u="none" strike="noStrike" dirty="0">
                          <a:effectLst/>
                          <a:latin typeface="+mn-lt"/>
                        </a:rPr>
                        <a:t>31</a:t>
                      </a:r>
                      <a:endParaRPr lang="en-US" sz="900" b="1" i="0" u="none" strike="noStrike" dirty="0">
                        <a:solidFill>
                          <a:srgbClr val="000000"/>
                        </a:solidFill>
                        <a:effectLst/>
                        <a:latin typeface="+mn-lt"/>
                      </a:endParaRPr>
                    </a:p>
                  </a:txBody>
                  <a:tcPr marL="9525" marR="9525" marT="9525" marB="0" anchor="ctr">
                    <a:solidFill>
                      <a:srgbClr val="FF0000"/>
                    </a:solidFill>
                  </a:tcPr>
                </a:tc>
                <a:extLst>
                  <a:ext uri="{0D108BD9-81ED-4DB2-BD59-A6C34878D82A}">
                    <a16:rowId xmlns:a16="http://schemas.microsoft.com/office/drawing/2014/main" val="10002"/>
                  </a:ext>
                </a:extLst>
              </a:tr>
              <a:tr h="162367">
                <a:tc>
                  <a:txBody>
                    <a:bodyPr/>
                    <a:lstStyle/>
                    <a:p>
                      <a:pPr algn="l" fontAlgn="b"/>
                      <a:r>
                        <a:rPr lang="en-US" sz="900" u="none" strike="noStrike" dirty="0">
                          <a:effectLst/>
                          <a:latin typeface="+mn-lt"/>
                        </a:rPr>
                        <a:t>Health Care</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latin typeface="+mn-lt"/>
                        </a:rPr>
                        <a:t>4</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tc>
                  <a:txBody>
                    <a:bodyPr/>
                    <a:lstStyle/>
                    <a:p>
                      <a:pPr algn="ctr" fontAlgn="b"/>
                      <a:r>
                        <a:rPr lang="en-US" sz="900" u="none" strike="noStrike" dirty="0">
                          <a:effectLst/>
                          <a:latin typeface="+mn-lt"/>
                        </a:rPr>
                        <a:t>3</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tc>
                  <a:txBody>
                    <a:bodyPr/>
                    <a:lstStyle/>
                    <a:p>
                      <a:pPr algn="ctr" fontAlgn="b"/>
                      <a:r>
                        <a:rPr lang="en-US" sz="900" u="none" strike="noStrike" dirty="0">
                          <a:effectLst/>
                          <a:latin typeface="+mn-lt"/>
                        </a:rPr>
                        <a:t>4</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tc>
                  <a:txBody>
                    <a:bodyPr/>
                    <a:lstStyle/>
                    <a:p>
                      <a:pPr algn="ctr" fontAlgn="b"/>
                      <a:r>
                        <a:rPr lang="en-US" sz="900" u="none" strike="noStrike" dirty="0">
                          <a:effectLst/>
                          <a:latin typeface="+mn-lt"/>
                        </a:rPr>
                        <a:t>11</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tc>
                  <a:txBody>
                    <a:bodyPr/>
                    <a:lstStyle/>
                    <a:p>
                      <a:pPr algn="ctr" fontAlgn="b"/>
                      <a:r>
                        <a:rPr lang="en-US" sz="900" u="none" strike="noStrike" dirty="0">
                          <a:effectLst/>
                          <a:latin typeface="+mn-lt"/>
                        </a:rPr>
                        <a:t>22</a:t>
                      </a:r>
                      <a:endParaRPr lang="en-US" sz="900" b="1" i="0" u="none" strike="noStrike" dirty="0">
                        <a:solidFill>
                          <a:srgbClr val="000000"/>
                        </a:solidFill>
                        <a:effectLst/>
                        <a:latin typeface="+mn-lt"/>
                      </a:endParaRPr>
                    </a:p>
                  </a:txBody>
                  <a:tcPr marL="9525" marR="9525" marT="9525" marB="0" anchor="ctr">
                    <a:solidFill>
                      <a:schemeClr val="accent6">
                        <a:lumMod val="40000"/>
                        <a:lumOff val="60000"/>
                      </a:schemeClr>
                    </a:solidFill>
                  </a:tcPr>
                </a:tc>
                <a:extLst>
                  <a:ext uri="{0D108BD9-81ED-4DB2-BD59-A6C34878D82A}">
                    <a16:rowId xmlns:a16="http://schemas.microsoft.com/office/drawing/2014/main" val="10003"/>
                  </a:ext>
                </a:extLst>
              </a:tr>
              <a:tr h="162367">
                <a:tc>
                  <a:txBody>
                    <a:bodyPr/>
                    <a:lstStyle/>
                    <a:p>
                      <a:pPr algn="l" fontAlgn="b"/>
                      <a:r>
                        <a:rPr lang="en-US" sz="900" u="none" strike="noStrike" dirty="0">
                          <a:effectLst/>
                          <a:latin typeface="+mn-lt"/>
                        </a:rPr>
                        <a:t>Turnover</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latin typeface="+mn-lt"/>
                        </a:rPr>
                        <a:t>3</a:t>
                      </a:r>
                      <a:endParaRPr lang="en-US" sz="900" b="1" i="0" u="none" strike="noStrike" dirty="0">
                        <a:solidFill>
                          <a:srgbClr val="000000"/>
                        </a:solidFill>
                        <a:effectLst/>
                        <a:latin typeface="+mn-lt"/>
                      </a:endParaRPr>
                    </a:p>
                  </a:txBody>
                  <a:tcPr marL="9525" marR="9525" marT="9525" marB="0" anchor="ctr">
                    <a:solidFill>
                      <a:srgbClr val="FFFF00"/>
                    </a:solidFill>
                  </a:tcPr>
                </a:tc>
                <a:tc>
                  <a:txBody>
                    <a:bodyPr/>
                    <a:lstStyle/>
                    <a:p>
                      <a:pPr algn="ctr" fontAlgn="b"/>
                      <a:r>
                        <a:rPr lang="en-US" sz="900" u="none" strike="noStrike" dirty="0">
                          <a:effectLst/>
                          <a:latin typeface="+mn-lt"/>
                        </a:rPr>
                        <a:t>1</a:t>
                      </a:r>
                      <a:endParaRPr lang="en-US" sz="900" b="1" i="0" u="none" strike="noStrike" dirty="0">
                        <a:solidFill>
                          <a:srgbClr val="000000"/>
                        </a:solidFill>
                        <a:effectLst/>
                        <a:latin typeface="+mn-lt"/>
                      </a:endParaRPr>
                    </a:p>
                  </a:txBody>
                  <a:tcPr marL="9525" marR="9525" marT="9525" marB="0" anchor="ctr">
                    <a:solidFill>
                      <a:srgbClr val="FFFF00"/>
                    </a:solidFill>
                  </a:tcPr>
                </a:tc>
                <a:tc>
                  <a:txBody>
                    <a:bodyPr/>
                    <a:lstStyle/>
                    <a:p>
                      <a:pPr algn="ctr" fontAlgn="b"/>
                      <a:r>
                        <a:rPr lang="en-US" sz="900" u="none" strike="noStrike" dirty="0">
                          <a:effectLst/>
                          <a:latin typeface="+mn-lt"/>
                        </a:rPr>
                        <a:t>4</a:t>
                      </a:r>
                      <a:endParaRPr lang="en-US" sz="900" b="1" i="0" u="none" strike="noStrike" dirty="0">
                        <a:solidFill>
                          <a:srgbClr val="000000"/>
                        </a:solidFill>
                        <a:effectLst/>
                        <a:latin typeface="+mn-lt"/>
                      </a:endParaRPr>
                    </a:p>
                  </a:txBody>
                  <a:tcPr marL="9525" marR="9525" marT="9525" marB="0" anchor="ctr">
                    <a:solidFill>
                      <a:srgbClr val="FFFF00"/>
                    </a:solidFill>
                  </a:tcPr>
                </a:tc>
                <a:tc>
                  <a:txBody>
                    <a:bodyPr/>
                    <a:lstStyle/>
                    <a:p>
                      <a:pPr algn="ctr" fontAlgn="b"/>
                      <a:r>
                        <a:rPr lang="en-US" sz="900" u="none" strike="noStrike" dirty="0">
                          <a:effectLst/>
                          <a:latin typeface="+mn-lt"/>
                        </a:rPr>
                        <a:t>8</a:t>
                      </a:r>
                      <a:endParaRPr lang="en-US" sz="900" b="1" i="0" u="none" strike="noStrike" dirty="0">
                        <a:solidFill>
                          <a:srgbClr val="000000"/>
                        </a:solidFill>
                        <a:effectLst/>
                        <a:latin typeface="+mn-lt"/>
                      </a:endParaRPr>
                    </a:p>
                  </a:txBody>
                  <a:tcPr marL="9525" marR="9525" marT="9525" marB="0" anchor="ctr">
                    <a:solidFill>
                      <a:srgbClr val="FFFF00"/>
                    </a:solidFill>
                  </a:tcPr>
                </a:tc>
                <a:tc>
                  <a:txBody>
                    <a:bodyPr/>
                    <a:lstStyle/>
                    <a:p>
                      <a:pPr algn="ctr" fontAlgn="b"/>
                      <a:r>
                        <a:rPr lang="en-US" sz="900" u="none" strike="noStrike" dirty="0">
                          <a:effectLst/>
                          <a:latin typeface="+mn-lt"/>
                        </a:rPr>
                        <a:t>15</a:t>
                      </a:r>
                      <a:endParaRPr lang="en-US" sz="900" b="1" i="0" u="none" strike="noStrike" dirty="0">
                        <a:solidFill>
                          <a:srgbClr val="000000"/>
                        </a:solidFill>
                        <a:effectLst/>
                        <a:latin typeface="+mn-lt"/>
                      </a:endParaRPr>
                    </a:p>
                  </a:txBody>
                  <a:tcPr marL="9525" marR="9525" marT="9525" marB="0" anchor="ctr">
                    <a:solidFill>
                      <a:srgbClr val="FFFF00"/>
                    </a:solidFill>
                  </a:tcPr>
                </a:tc>
                <a:extLst>
                  <a:ext uri="{0D108BD9-81ED-4DB2-BD59-A6C34878D82A}">
                    <a16:rowId xmlns:a16="http://schemas.microsoft.com/office/drawing/2014/main" val="10004"/>
                  </a:ext>
                </a:extLst>
              </a:tr>
              <a:tr h="162367">
                <a:tc>
                  <a:txBody>
                    <a:bodyPr/>
                    <a:lstStyle/>
                    <a:p>
                      <a:pPr algn="l" fontAlgn="b"/>
                      <a:r>
                        <a:rPr lang="en-US" sz="900" u="none" strike="noStrike" dirty="0">
                          <a:effectLst/>
                          <a:latin typeface="+mn-lt"/>
                        </a:rPr>
                        <a:t>Productivity</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2</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3</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5</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5"/>
                  </a:ext>
                </a:extLst>
              </a:tr>
              <a:tr h="162367">
                <a:tc>
                  <a:txBody>
                    <a:bodyPr/>
                    <a:lstStyle/>
                    <a:p>
                      <a:pPr algn="l" fontAlgn="b"/>
                      <a:r>
                        <a:rPr lang="en-US" sz="900" u="none" strike="noStrike" dirty="0">
                          <a:effectLst/>
                          <a:latin typeface="+mn-lt"/>
                        </a:rPr>
                        <a:t>Absenteeism</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2</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3</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4</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6"/>
                  </a:ext>
                </a:extLst>
              </a:tr>
              <a:tr h="162367">
                <a:tc>
                  <a:txBody>
                    <a:bodyPr/>
                    <a:lstStyle/>
                    <a:p>
                      <a:pPr algn="l" fontAlgn="b"/>
                      <a:r>
                        <a:rPr lang="en-US" sz="900" u="none" strike="noStrike" dirty="0">
                          <a:effectLst/>
                          <a:latin typeface="+mn-lt"/>
                        </a:rPr>
                        <a:t>Other</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2</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4</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7"/>
                  </a:ext>
                </a:extLst>
              </a:tr>
              <a:tr h="162367">
                <a:tc>
                  <a:txBody>
                    <a:bodyPr/>
                    <a:lstStyle/>
                    <a:p>
                      <a:pPr algn="l" fontAlgn="b"/>
                      <a:r>
                        <a:rPr lang="en-US" sz="900" u="none" strike="noStrike" dirty="0">
                          <a:effectLst/>
                          <a:latin typeface="+mn-lt"/>
                        </a:rPr>
                        <a:t>Worker Comp</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2</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8"/>
                  </a:ext>
                </a:extLst>
              </a:tr>
              <a:tr h="162367">
                <a:tc>
                  <a:txBody>
                    <a:bodyPr/>
                    <a:lstStyle/>
                    <a:p>
                      <a:pPr algn="l" fontAlgn="b"/>
                      <a:r>
                        <a:rPr lang="en-US" sz="900" u="none" strike="noStrike" dirty="0">
                          <a:effectLst/>
                          <a:latin typeface="+mn-lt"/>
                        </a:rPr>
                        <a:t>Training </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0</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tc>
                  <a:txBody>
                    <a:bodyPr/>
                    <a:lstStyle/>
                    <a:p>
                      <a:pPr algn="ctr" fontAlgn="b"/>
                      <a:r>
                        <a:rPr lang="en-US" sz="900" u="none" strike="noStrike" dirty="0">
                          <a:effectLst/>
                          <a:latin typeface="+mn-lt"/>
                        </a:rPr>
                        <a:t>1</a:t>
                      </a:r>
                      <a:endParaRPr lang="en-US" sz="9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0009"/>
                  </a:ext>
                </a:extLst>
              </a:tr>
              <a:tr h="162367">
                <a:tc>
                  <a:txBody>
                    <a:bodyPr/>
                    <a:lstStyle/>
                    <a:p>
                      <a:pPr algn="l" fontAlgn="b"/>
                      <a:r>
                        <a:rPr lang="en-US" sz="900" u="none" strike="noStrike" dirty="0">
                          <a:solidFill>
                            <a:schemeClr val="tx1"/>
                          </a:solidFill>
                          <a:effectLst/>
                          <a:latin typeface="+mn-lt"/>
                        </a:rPr>
                        <a:t>Total</a:t>
                      </a:r>
                      <a:endParaRPr lang="en-US" sz="900" b="0" i="0" u="none" strike="noStrike" dirty="0">
                        <a:solidFill>
                          <a:schemeClr val="tx1"/>
                        </a:solidFill>
                        <a:effectLst/>
                        <a:latin typeface="+mn-lt"/>
                      </a:endParaRPr>
                    </a:p>
                  </a:txBody>
                  <a:tcPr marL="9525" marR="9525" marT="9525" marB="0" anchor="b"/>
                </a:tc>
                <a:tc>
                  <a:txBody>
                    <a:bodyPr/>
                    <a:lstStyle/>
                    <a:p>
                      <a:pPr algn="ctr" fontAlgn="b"/>
                      <a:r>
                        <a:rPr lang="en-US" sz="900" u="none" strike="noStrike" dirty="0">
                          <a:solidFill>
                            <a:schemeClr val="tx1"/>
                          </a:solidFill>
                          <a:effectLst/>
                          <a:latin typeface="+mn-lt"/>
                        </a:rPr>
                        <a:t>14</a:t>
                      </a:r>
                      <a:endParaRPr lang="en-US" sz="900" b="0" i="0" u="none" strike="noStrike" dirty="0">
                        <a:solidFill>
                          <a:schemeClr val="tx1"/>
                        </a:solidFill>
                        <a:effectLst/>
                        <a:latin typeface="+mn-lt"/>
                      </a:endParaRPr>
                    </a:p>
                  </a:txBody>
                  <a:tcPr marL="9525" marR="9525" marT="9525" marB="0" anchor="ctr"/>
                </a:tc>
                <a:tc>
                  <a:txBody>
                    <a:bodyPr/>
                    <a:lstStyle/>
                    <a:p>
                      <a:pPr algn="ctr" fontAlgn="b"/>
                      <a:r>
                        <a:rPr lang="en-US" sz="900" u="none" strike="noStrike" dirty="0">
                          <a:solidFill>
                            <a:schemeClr val="tx1"/>
                          </a:solidFill>
                          <a:effectLst/>
                          <a:latin typeface="+mn-lt"/>
                        </a:rPr>
                        <a:t>14</a:t>
                      </a:r>
                      <a:endParaRPr lang="en-US" sz="900" b="0" i="0" u="none" strike="noStrike" dirty="0">
                        <a:solidFill>
                          <a:schemeClr val="tx1"/>
                        </a:solidFill>
                        <a:effectLst/>
                        <a:latin typeface="+mn-lt"/>
                      </a:endParaRPr>
                    </a:p>
                  </a:txBody>
                  <a:tcPr marL="9525" marR="9525" marT="9525" marB="0" anchor="ctr"/>
                </a:tc>
                <a:tc>
                  <a:txBody>
                    <a:bodyPr/>
                    <a:lstStyle/>
                    <a:p>
                      <a:pPr algn="ctr" fontAlgn="b"/>
                      <a:r>
                        <a:rPr lang="en-US" sz="900" u="none" strike="noStrike" dirty="0">
                          <a:solidFill>
                            <a:schemeClr val="tx1"/>
                          </a:solidFill>
                          <a:effectLst/>
                          <a:latin typeface="+mn-lt"/>
                        </a:rPr>
                        <a:t>14</a:t>
                      </a:r>
                      <a:endParaRPr lang="en-US" sz="900" b="0" i="0" u="none" strike="noStrike" dirty="0">
                        <a:solidFill>
                          <a:schemeClr val="tx1"/>
                        </a:solidFill>
                        <a:effectLst/>
                        <a:latin typeface="+mn-lt"/>
                      </a:endParaRPr>
                    </a:p>
                  </a:txBody>
                  <a:tcPr marL="9525" marR="9525" marT="9525" marB="0" anchor="ctr"/>
                </a:tc>
                <a:tc>
                  <a:txBody>
                    <a:bodyPr/>
                    <a:lstStyle/>
                    <a:p>
                      <a:pPr algn="ctr" fontAlgn="b"/>
                      <a:endParaRPr lang="en-US" sz="900" b="0" i="0" u="none" strike="noStrike" dirty="0">
                        <a:solidFill>
                          <a:schemeClr val="tx1"/>
                        </a:solidFill>
                        <a:effectLst/>
                        <a:latin typeface="+mn-lt"/>
                      </a:endParaRPr>
                    </a:p>
                  </a:txBody>
                  <a:tcPr marL="9525" marR="9525" marT="9525" marB="0" anchor="ctr"/>
                </a:tc>
                <a:tc>
                  <a:txBody>
                    <a:bodyPr/>
                    <a:lstStyle/>
                    <a:p>
                      <a:pPr algn="ctr" fontAlgn="b"/>
                      <a:endParaRPr lang="en-US" sz="900" b="0" i="0" u="none" strike="noStrike" dirty="0">
                        <a:solidFill>
                          <a:schemeClr val="tx1"/>
                        </a:solidFill>
                        <a:effectLst/>
                        <a:latin typeface="+mn-lt"/>
                      </a:endParaRPr>
                    </a:p>
                  </a:txBody>
                  <a:tcPr marL="9525" marR="9525" marT="9525" marB="0" anchor="ctr"/>
                </a:tc>
                <a:extLst>
                  <a:ext uri="{0D108BD9-81ED-4DB2-BD59-A6C34878D82A}">
                    <a16:rowId xmlns:a16="http://schemas.microsoft.com/office/drawing/2014/main" val="10010"/>
                  </a:ext>
                </a:extLst>
              </a:tr>
            </a:tbl>
          </a:graphicData>
        </a:graphic>
      </p:graphicFrame>
      <p:graphicFrame>
        <p:nvGraphicFramePr>
          <p:cNvPr id="4" name="Table 3"/>
          <p:cNvGraphicFramePr>
            <a:graphicFrameLocks noGrp="1"/>
          </p:cNvGraphicFramePr>
          <p:nvPr>
            <p:extLst>
              <p:ext uri="{D42A27DB-BD31-4B8C-83A1-F6EECF244321}">
                <p14:modId xmlns:p14="http://schemas.microsoft.com/office/powerpoint/2010/main" val="3498672722"/>
              </p:ext>
            </p:extLst>
          </p:nvPr>
        </p:nvGraphicFramePr>
        <p:xfrm>
          <a:off x="4521200" y="1212093"/>
          <a:ext cx="4165600" cy="1848751"/>
        </p:xfrm>
        <a:graphic>
          <a:graphicData uri="http://schemas.openxmlformats.org/drawingml/2006/table">
            <a:tbl>
              <a:tblPr firstRow="1" lastRow="1">
                <a:tableStyleId>{7DF18680-E054-41AD-8BC1-D1AEF772440D}</a:tableStyleId>
              </a:tblPr>
              <a:tblGrid>
                <a:gridCol w="1117600">
                  <a:extLst>
                    <a:ext uri="{9D8B030D-6E8A-4147-A177-3AD203B41FA5}">
                      <a16:colId xmlns:a16="http://schemas.microsoft.com/office/drawing/2014/main" val="20000"/>
                    </a:ext>
                  </a:extLst>
                </a:gridCol>
                <a:gridCol w="609600">
                  <a:extLst>
                    <a:ext uri="{9D8B030D-6E8A-4147-A177-3AD203B41FA5}">
                      <a16:colId xmlns:a16="http://schemas.microsoft.com/office/drawing/2014/main" val="20001"/>
                    </a:ext>
                  </a:extLst>
                </a:gridCol>
                <a:gridCol w="609600">
                  <a:extLst>
                    <a:ext uri="{9D8B030D-6E8A-4147-A177-3AD203B41FA5}">
                      <a16:colId xmlns:a16="http://schemas.microsoft.com/office/drawing/2014/main" val="20002"/>
                    </a:ext>
                  </a:extLst>
                </a:gridCol>
                <a:gridCol w="609600">
                  <a:extLst>
                    <a:ext uri="{9D8B030D-6E8A-4147-A177-3AD203B41FA5}">
                      <a16:colId xmlns:a16="http://schemas.microsoft.com/office/drawing/2014/main" val="20003"/>
                    </a:ext>
                  </a:extLst>
                </a:gridCol>
                <a:gridCol w="609600">
                  <a:extLst>
                    <a:ext uri="{9D8B030D-6E8A-4147-A177-3AD203B41FA5}">
                      <a16:colId xmlns:a16="http://schemas.microsoft.com/office/drawing/2014/main" val="20004"/>
                    </a:ext>
                  </a:extLst>
                </a:gridCol>
                <a:gridCol w="609600">
                  <a:extLst>
                    <a:ext uri="{9D8B030D-6E8A-4147-A177-3AD203B41FA5}">
                      <a16:colId xmlns:a16="http://schemas.microsoft.com/office/drawing/2014/main" val="20005"/>
                    </a:ext>
                  </a:extLst>
                </a:gridCol>
              </a:tblGrid>
              <a:tr h="221351">
                <a:tc gridSpan="6">
                  <a:txBody>
                    <a:bodyPr/>
                    <a:lstStyle/>
                    <a:p>
                      <a:pPr algn="ctr" fontAlgn="b"/>
                      <a:r>
                        <a:rPr lang="en-US" sz="1000" u="none" strike="noStrike" dirty="0" smtClean="0">
                          <a:solidFill>
                            <a:schemeClr val="tx1"/>
                          </a:solidFill>
                          <a:effectLst/>
                        </a:rPr>
                        <a:t>VALUE</a:t>
                      </a:r>
                      <a:endParaRPr lang="en-US" sz="1000" b="0" i="0" u="none" strike="noStrike" dirty="0">
                        <a:solidFill>
                          <a:schemeClr val="tx1"/>
                        </a:solidFill>
                        <a:effectLst/>
                        <a:latin typeface="+mn-lt"/>
                      </a:endParaRPr>
                    </a:p>
                  </a:txBody>
                  <a:tcPr marL="9525" marR="9525" marT="9525" marB="0" anchor="ctr"/>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tc hMerge="1">
                  <a:txBody>
                    <a:bodyPr/>
                    <a:lstStyle/>
                    <a:p>
                      <a:pPr algn="r" fontAlgn="b"/>
                      <a:endParaRPr lang="en-US" sz="1100" b="0" i="0" u="sng"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0000"/>
                  </a:ext>
                </a:extLst>
              </a:tr>
              <a:tr h="194384">
                <a:tc>
                  <a:txBody>
                    <a:bodyPr/>
                    <a:lstStyle/>
                    <a:p>
                      <a:pPr algn="l" fontAlgn="b"/>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Top</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2nd</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3rd</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Total</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Weighted</a:t>
                      </a:r>
                      <a:endParaRPr lang="en-US" sz="900" b="0" i="0" u="sng"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1"/>
                  </a:ext>
                </a:extLst>
              </a:tr>
              <a:tr h="159224">
                <a:tc>
                  <a:txBody>
                    <a:bodyPr/>
                    <a:lstStyle/>
                    <a:p>
                      <a:pPr algn="l" fontAlgn="b"/>
                      <a:r>
                        <a:rPr lang="en-US" sz="900" u="none" strike="noStrike" dirty="0">
                          <a:effectLst/>
                        </a:rPr>
                        <a:t>Pt. Experience</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8</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2</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3</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13</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31</a:t>
                      </a:r>
                      <a:endParaRPr lang="en-US" sz="900" b="1" i="0" u="none" strike="noStrike" dirty="0">
                        <a:solidFill>
                          <a:srgbClr val="000000"/>
                        </a:solidFill>
                        <a:effectLst/>
                        <a:latin typeface="+mn-lt"/>
                      </a:endParaRPr>
                    </a:p>
                  </a:txBody>
                  <a:tcPr marL="9525" marR="9525" marT="9525" marB="0" anchor="b">
                    <a:solidFill>
                      <a:srgbClr val="FF0000"/>
                    </a:solidFill>
                  </a:tcPr>
                </a:tc>
                <a:extLst>
                  <a:ext uri="{0D108BD9-81ED-4DB2-BD59-A6C34878D82A}">
                    <a16:rowId xmlns:a16="http://schemas.microsoft.com/office/drawing/2014/main" val="10002"/>
                  </a:ext>
                </a:extLst>
              </a:tr>
              <a:tr h="159224">
                <a:tc>
                  <a:txBody>
                    <a:bodyPr/>
                    <a:lstStyle/>
                    <a:p>
                      <a:pPr algn="l" fontAlgn="b"/>
                      <a:r>
                        <a:rPr lang="en-US" sz="900" u="none" strike="noStrike" dirty="0">
                          <a:effectLst/>
                        </a:rPr>
                        <a:t>S&amp;Q Outcomes</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11</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26</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extLst>
                  <a:ext uri="{0D108BD9-81ED-4DB2-BD59-A6C34878D82A}">
                    <a16:rowId xmlns:a16="http://schemas.microsoft.com/office/drawing/2014/main" val="10003"/>
                  </a:ext>
                </a:extLst>
              </a:tr>
              <a:tr h="159224">
                <a:tc>
                  <a:txBody>
                    <a:bodyPr/>
                    <a:lstStyle/>
                    <a:p>
                      <a:pPr algn="l" fontAlgn="b"/>
                      <a:r>
                        <a:rPr lang="en-US" sz="900" u="none" strike="noStrike" dirty="0">
                          <a:effectLst/>
                        </a:rPr>
                        <a:t>Cost</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0</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3</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8</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11</a:t>
                      </a:r>
                      <a:endParaRPr lang="en-US" sz="900" b="1" i="0" u="none" strike="noStrike" dirty="0">
                        <a:solidFill>
                          <a:srgbClr val="000000"/>
                        </a:solidFill>
                        <a:effectLst/>
                        <a:latin typeface="+mn-lt"/>
                      </a:endParaRPr>
                    </a:p>
                  </a:txBody>
                  <a:tcPr marL="9525" marR="9525" marT="9525" marB="0" anchor="b">
                    <a:solidFill>
                      <a:srgbClr val="FFFF00"/>
                    </a:solidFill>
                  </a:tcPr>
                </a:tc>
                <a:extLst>
                  <a:ext uri="{0D108BD9-81ED-4DB2-BD59-A6C34878D82A}">
                    <a16:rowId xmlns:a16="http://schemas.microsoft.com/office/drawing/2014/main" val="10004"/>
                  </a:ext>
                </a:extLst>
              </a:tr>
              <a:tr h="159224">
                <a:tc>
                  <a:txBody>
                    <a:bodyPr/>
                    <a:lstStyle/>
                    <a:p>
                      <a:pPr algn="l" fontAlgn="b"/>
                      <a:r>
                        <a:rPr lang="en-US" sz="900" u="none" strike="noStrike" dirty="0">
                          <a:effectLst/>
                        </a:rPr>
                        <a:t>Rel. w/ Physician</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4</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6</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9</a:t>
                      </a:r>
                      <a:endParaRPr lang="en-US" sz="900" b="1" i="0" u="none" strike="noStrike" dirty="0">
                        <a:solidFill>
                          <a:srgbClr val="000000"/>
                        </a:solidFill>
                        <a:effectLst/>
                        <a:latin typeface="+mn-lt"/>
                      </a:endParaRPr>
                    </a:p>
                  </a:txBody>
                  <a:tcPr marL="9525" marR="9525" marT="9525" marB="0" anchor="b">
                    <a:solidFill>
                      <a:srgbClr val="FFFF00"/>
                    </a:solidFill>
                  </a:tcPr>
                </a:tc>
                <a:extLst>
                  <a:ext uri="{0D108BD9-81ED-4DB2-BD59-A6C34878D82A}">
                    <a16:rowId xmlns:a16="http://schemas.microsoft.com/office/drawing/2014/main" val="10005"/>
                  </a:ext>
                </a:extLst>
              </a:tr>
              <a:tr h="159224">
                <a:tc>
                  <a:txBody>
                    <a:bodyPr/>
                    <a:lstStyle/>
                    <a:p>
                      <a:pPr algn="l" fontAlgn="b"/>
                      <a:r>
                        <a:rPr lang="en-US" sz="900" u="none" strike="noStrike" dirty="0">
                          <a:effectLst/>
                        </a:rPr>
                        <a:t>Choice/Options</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4</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6"/>
                  </a:ext>
                </a:extLst>
              </a:tr>
              <a:tr h="159224">
                <a:tc>
                  <a:txBody>
                    <a:bodyPr/>
                    <a:lstStyle/>
                    <a:p>
                      <a:pPr algn="l" fontAlgn="b"/>
                      <a:r>
                        <a:rPr lang="en-US" sz="900" u="none" strike="noStrike" dirty="0">
                          <a:effectLst/>
                        </a:rPr>
                        <a:t>Getting Care</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7"/>
                  </a:ext>
                </a:extLst>
              </a:tr>
              <a:tr h="159224">
                <a:tc>
                  <a:txBody>
                    <a:bodyPr/>
                    <a:lstStyle/>
                    <a:p>
                      <a:pPr algn="l" fontAlgn="b"/>
                      <a:r>
                        <a:rPr lang="en-US" sz="900" u="none" strike="noStrike" dirty="0">
                          <a:effectLst/>
                        </a:rPr>
                        <a:t>Technology</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8"/>
                  </a:ext>
                </a:extLst>
              </a:tr>
              <a:tr h="159224">
                <a:tc>
                  <a:txBody>
                    <a:bodyPr/>
                    <a:lstStyle/>
                    <a:p>
                      <a:pPr algn="l" fontAlgn="b"/>
                      <a:r>
                        <a:rPr lang="en-US" sz="900" u="none" strike="noStrike" dirty="0">
                          <a:effectLst/>
                        </a:rPr>
                        <a:t>Other</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9"/>
                  </a:ext>
                </a:extLst>
              </a:tr>
              <a:tr h="159224">
                <a:tc>
                  <a:txBody>
                    <a:bodyPr/>
                    <a:lstStyle/>
                    <a:p>
                      <a:pPr algn="l" fontAlgn="b"/>
                      <a:r>
                        <a:rPr lang="en-US" sz="900" u="none" strike="noStrike" dirty="0">
                          <a:solidFill>
                            <a:schemeClr val="tx1"/>
                          </a:solidFill>
                          <a:effectLst/>
                        </a:rPr>
                        <a:t>Total</a:t>
                      </a:r>
                      <a:endParaRPr lang="en-US" sz="900" b="0" i="0" u="none" strike="noStrike" dirty="0">
                        <a:solidFill>
                          <a:schemeClr val="tx1"/>
                        </a:solidFill>
                        <a:effectLst/>
                        <a:latin typeface="+mn-lt"/>
                      </a:endParaRPr>
                    </a:p>
                  </a:txBody>
                  <a:tcPr marL="9525" marR="9525" marT="9525" marB="0" anchor="b"/>
                </a:tc>
                <a:tc>
                  <a:txBody>
                    <a:bodyPr/>
                    <a:lstStyle/>
                    <a:p>
                      <a:pPr algn="ctr" fontAlgn="b"/>
                      <a:r>
                        <a:rPr lang="en-US" sz="900" u="none" strike="noStrike" dirty="0">
                          <a:solidFill>
                            <a:schemeClr val="tx1"/>
                          </a:solidFill>
                          <a:effectLst/>
                        </a:rPr>
                        <a:t>14</a:t>
                      </a:r>
                      <a:endParaRPr lang="en-US" sz="900" b="0" i="0" u="none" strike="noStrike" dirty="0">
                        <a:solidFill>
                          <a:schemeClr val="tx1"/>
                        </a:solidFill>
                        <a:effectLst/>
                        <a:latin typeface="+mn-lt"/>
                      </a:endParaRPr>
                    </a:p>
                  </a:txBody>
                  <a:tcPr marL="9525" marR="9525" marT="9525" marB="0" anchor="b"/>
                </a:tc>
                <a:tc>
                  <a:txBody>
                    <a:bodyPr/>
                    <a:lstStyle/>
                    <a:p>
                      <a:pPr algn="ctr" fontAlgn="b"/>
                      <a:r>
                        <a:rPr lang="en-US" sz="900" u="none" strike="noStrike" dirty="0">
                          <a:solidFill>
                            <a:schemeClr val="tx1"/>
                          </a:solidFill>
                          <a:effectLst/>
                        </a:rPr>
                        <a:t>13</a:t>
                      </a:r>
                      <a:endParaRPr lang="en-US" sz="900" b="0" i="0" u="none" strike="noStrike" dirty="0">
                        <a:solidFill>
                          <a:schemeClr val="tx1"/>
                        </a:solidFill>
                        <a:effectLst/>
                        <a:latin typeface="+mn-lt"/>
                      </a:endParaRPr>
                    </a:p>
                  </a:txBody>
                  <a:tcPr marL="9525" marR="9525" marT="9525" marB="0" anchor="b"/>
                </a:tc>
                <a:tc>
                  <a:txBody>
                    <a:bodyPr/>
                    <a:lstStyle/>
                    <a:p>
                      <a:pPr algn="ctr" fontAlgn="b"/>
                      <a:r>
                        <a:rPr lang="en-US" sz="900" u="none" strike="noStrike" dirty="0">
                          <a:solidFill>
                            <a:schemeClr val="tx1"/>
                          </a:solidFill>
                          <a:effectLst/>
                        </a:rPr>
                        <a:t>14</a:t>
                      </a:r>
                      <a:endParaRPr lang="en-US" sz="900" b="0" i="0" u="none" strike="noStrike" dirty="0">
                        <a:solidFill>
                          <a:schemeClr val="tx1"/>
                        </a:solidFill>
                        <a:effectLst/>
                        <a:latin typeface="+mn-lt"/>
                      </a:endParaRPr>
                    </a:p>
                  </a:txBody>
                  <a:tcPr marL="9525" marR="9525" marT="9525" marB="0" anchor="b"/>
                </a:tc>
                <a:tc>
                  <a:txBody>
                    <a:bodyPr/>
                    <a:lstStyle/>
                    <a:p>
                      <a:pPr algn="ctr" fontAlgn="b"/>
                      <a:endParaRPr lang="en-US" sz="900" b="0" i="0" u="none" strike="noStrike" dirty="0">
                        <a:solidFill>
                          <a:srgbClr val="000000"/>
                        </a:solidFill>
                        <a:effectLst/>
                        <a:latin typeface="+mn-lt"/>
                      </a:endParaRPr>
                    </a:p>
                  </a:txBody>
                  <a:tcPr marL="9525" marR="9525" marT="9525" marB="0" anchor="b"/>
                </a:tc>
                <a:tc>
                  <a:txBody>
                    <a:bodyPr/>
                    <a:lstStyle/>
                    <a:p>
                      <a:pPr algn="ctr" fontAlgn="b"/>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10"/>
                  </a:ext>
                </a:extLst>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168001783"/>
              </p:ext>
            </p:extLst>
          </p:nvPr>
        </p:nvGraphicFramePr>
        <p:xfrm>
          <a:off x="2019299" y="3160419"/>
          <a:ext cx="5105401" cy="1996416"/>
        </p:xfrm>
        <a:graphic>
          <a:graphicData uri="http://schemas.openxmlformats.org/drawingml/2006/table">
            <a:tbl>
              <a:tblPr firstRow="1" lastRow="1">
                <a:tableStyleId>{7DF18680-E054-41AD-8BC1-D1AEF772440D}</a:tableStyleId>
              </a:tblPr>
              <a:tblGrid>
                <a:gridCol w="1369741">
                  <a:extLst>
                    <a:ext uri="{9D8B030D-6E8A-4147-A177-3AD203B41FA5}">
                      <a16:colId xmlns:a16="http://schemas.microsoft.com/office/drawing/2014/main" val="20000"/>
                    </a:ext>
                  </a:extLst>
                </a:gridCol>
                <a:gridCol w="747132">
                  <a:extLst>
                    <a:ext uri="{9D8B030D-6E8A-4147-A177-3AD203B41FA5}">
                      <a16:colId xmlns:a16="http://schemas.microsoft.com/office/drawing/2014/main" val="20001"/>
                    </a:ext>
                  </a:extLst>
                </a:gridCol>
                <a:gridCol w="747132">
                  <a:extLst>
                    <a:ext uri="{9D8B030D-6E8A-4147-A177-3AD203B41FA5}">
                      <a16:colId xmlns:a16="http://schemas.microsoft.com/office/drawing/2014/main" val="20002"/>
                    </a:ext>
                  </a:extLst>
                </a:gridCol>
                <a:gridCol w="747132">
                  <a:extLst>
                    <a:ext uri="{9D8B030D-6E8A-4147-A177-3AD203B41FA5}">
                      <a16:colId xmlns:a16="http://schemas.microsoft.com/office/drawing/2014/main" val="20003"/>
                    </a:ext>
                  </a:extLst>
                </a:gridCol>
                <a:gridCol w="747132">
                  <a:extLst>
                    <a:ext uri="{9D8B030D-6E8A-4147-A177-3AD203B41FA5}">
                      <a16:colId xmlns:a16="http://schemas.microsoft.com/office/drawing/2014/main" val="20004"/>
                    </a:ext>
                  </a:extLst>
                </a:gridCol>
                <a:gridCol w="747132">
                  <a:extLst>
                    <a:ext uri="{9D8B030D-6E8A-4147-A177-3AD203B41FA5}">
                      <a16:colId xmlns:a16="http://schemas.microsoft.com/office/drawing/2014/main" val="20005"/>
                    </a:ext>
                  </a:extLst>
                </a:gridCol>
              </a:tblGrid>
              <a:tr h="199312">
                <a:tc gridSpan="6">
                  <a:txBody>
                    <a:bodyPr/>
                    <a:lstStyle/>
                    <a:p>
                      <a:pPr algn="ctr" fontAlgn="b"/>
                      <a:r>
                        <a:rPr lang="en-US" sz="1000" u="none" strike="noStrike" dirty="0" smtClean="0">
                          <a:solidFill>
                            <a:schemeClr val="tx1"/>
                          </a:solidFill>
                          <a:effectLst/>
                        </a:rPr>
                        <a:t>QUALITY</a:t>
                      </a:r>
                      <a:endParaRPr lang="en-US" sz="1000" b="1" i="0" u="none" strike="noStrike" dirty="0">
                        <a:solidFill>
                          <a:schemeClr val="tx1"/>
                        </a:solidFill>
                        <a:effectLst/>
                        <a:latin typeface="+mn-lt"/>
                      </a:endParaRPr>
                    </a:p>
                  </a:txBody>
                  <a:tcPr marL="9525" marR="9525" marT="9525" marB="0" anchor="ctr"/>
                </a:tc>
                <a:tc hMerge="1">
                  <a:txBody>
                    <a:bodyPr/>
                    <a:lstStyle/>
                    <a:p>
                      <a:pPr algn="r" fontAlgn="b"/>
                      <a:endParaRPr lang="en-US" sz="900" b="0" i="0" u="sng" strike="noStrike" dirty="0">
                        <a:solidFill>
                          <a:srgbClr val="000000"/>
                        </a:solidFill>
                        <a:effectLst/>
                        <a:latin typeface="+mn-lt"/>
                      </a:endParaRPr>
                    </a:p>
                  </a:txBody>
                  <a:tcPr marL="9525" marR="9525" marT="9525" marB="0" anchor="b"/>
                </a:tc>
                <a:tc hMerge="1">
                  <a:txBody>
                    <a:bodyPr/>
                    <a:lstStyle/>
                    <a:p>
                      <a:pPr algn="r" fontAlgn="b"/>
                      <a:endParaRPr lang="en-US" sz="900" b="0" i="0" u="sng" strike="noStrike" dirty="0">
                        <a:solidFill>
                          <a:srgbClr val="000000"/>
                        </a:solidFill>
                        <a:effectLst/>
                        <a:latin typeface="+mn-lt"/>
                      </a:endParaRPr>
                    </a:p>
                  </a:txBody>
                  <a:tcPr marL="9525" marR="9525" marT="9525" marB="0" anchor="b"/>
                </a:tc>
                <a:tc hMerge="1">
                  <a:txBody>
                    <a:bodyPr/>
                    <a:lstStyle/>
                    <a:p>
                      <a:pPr algn="r" fontAlgn="b"/>
                      <a:endParaRPr lang="en-US" sz="900" b="0" i="0" u="sng" strike="noStrike" dirty="0">
                        <a:solidFill>
                          <a:srgbClr val="000000"/>
                        </a:solidFill>
                        <a:effectLst/>
                        <a:latin typeface="+mn-lt"/>
                      </a:endParaRPr>
                    </a:p>
                  </a:txBody>
                  <a:tcPr marL="9525" marR="9525" marT="9525" marB="0" anchor="b"/>
                </a:tc>
                <a:tc hMerge="1">
                  <a:txBody>
                    <a:bodyPr/>
                    <a:lstStyle/>
                    <a:p>
                      <a:pPr algn="r" fontAlgn="b"/>
                      <a:endParaRPr lang="en-US" sz="900" b="0" i="0" u="sng" strike="noStrike" dirty="0">
                        <a:solidFill>
                          <a:srgbClr val="000000"/>
                        </a:solidFill>
                        <a:effectLst/>
                        <a:latin typeface="+mn-lt"/>
                      </a:endParaRPr>
                    </a:p>
                  </a:txBody>
                  <a:tcPr marL="9525" marR="9525" marT="9525" marB="0" anchor="b"/>
                </a:tc>
                <a:tc hMerge="1">
                  <a:txBody>
                    <a:bodyPr/>
                    <a:lstStyle/>
                    <a:p>
                      <a:pPr algn="r" fontAlgn="b"/>
                      <a:endParaRPr lang="en-US" sz="900" b="0" i="0" u="sng"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0"/>
                  </a:ext>
                </a:extLst>
              </a:tr>
              <a:tr h="131185">
                <a:tc>
                  <a:txBody>
                    <a:bodyPr/>
                    <a:lstStyle/>
                    <a:p>
                      <a:pPr algn="l" fontAlgn="b"/>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Top</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2nd</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3rd</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Total</a:t>
                      </a:r>
                      <a:endParaRPr lang="en-US" sz="900" b="0" i="0" u="sng" strike="noStrike" dirty="0">
                        <a:solidFill>
                          <a:srgbClr val="000000"/>
                        </a:solidFill>
                        <a:effectLst/>
                        <a:latin typeface="+mn-lt"/>
                      </a:endParaRPr>
                    </a:p>
                  </a:txBody>
                  <a:tcPr marL="9525" marR="9525" marT="9525" marB="0" anchor="b"/>
                </a:tc>
                <a:tc>
                  <a:txBody>
                    <a:bodyPr/>
                    <a:lstStyle/>
                    <a:p>
                      <a:pPr algn="ctr" fontAlgn="b"/>
                      <a:r>
                        <a:rPr lang="en-US" sz="900" u="sng" strike="noStrike" dirty="0">
                          <a:effectLst/>
                        </a:rPr>
                        <a:t>Weighted</a:t>
                      </a:r>
                      <a:endParaRPr lang="en-US" sz="900" b="0" i="0" u="sng"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1"/>
                  </a:ext>
                </a:extLst>
              </a:tr>
              <a:tr h="131185">
                <a:tc>
                  <a:txBody>
                    <a:bodyPr/>
                    <a:lstStyle/>
                    <a:p>
                      <a:pPr algn="l" fontAlgn="b"/>
                      <a:r>
                        <a:rPr lang="en-US" sz="900" u="none" strike="noStrike" dirty="0">
                          <a:effectLst/>
                        </a:rPr>
                        <a:t>Outcomes</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11</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13</a:t>
                      </a:r>
                      <a:endParaRPr lang="en-US" sz="900" b="1" i="0" u="none" strike="noStrike" dirty="0">
                        <a:solidFill>
                          <a:srgbClr val="000000"/>
                        </a:solidFill>
                        <a:effectLst/>
                        <a:latin typeface="+mn-lt"/>
                      </a:endParaRPr>
                    </a:p>
                  </a:txBody>
                  <a:tcPr marL="9525" marR="9525" marT="9525" marB="0" anchor="b">
                    <a:solidFill>
                      <a:srgbClr val="FF0000"/>
                    </a:solidFill>
                  </a:tcPr>
                </a:tc>
                <a:tc>
                  <a:txBody>
                    <a:bodyPr/>
                    <a:lstStyle/>
                    <a:p>
                      <a:pPr algn="ctr" fontAlgn="b"/>
                      <a:r>
                        <a:rPr lang="en-US" sz="900" u="none" strike="noStrike" dirty="0">
                          <a:effectLst/>
                        </a:rPr>
                        <a:t>36</a:t>
                      </a:r>
                      <a:endParaRPr lang="en-US" sz="900" b="1" i="0" u="none" strike="noStrike" dirty="0">
                        <a:solidFill>
                          <a:srgbClr val="000000"/>
                        </a:solidFill>
                        <a:effectLst/>
                        <a:latin typeface="+mn-lt"/>
                      </a:endParaRPr>
                    </a:p>
                  </a:txBody>
                  <a:tcPr marL="9525" marR="9525" marT="9525" marB="0" anchor="b">
                    <a:solidFill>
                      <a:srgbClr val="FF0000"/>
                    </a:solidFill>
                  </a:tcPr>
                </a:tc>
                <a:extLst>
                  <a:ext uri="{0D108BD9-81ED-4DB2-BD59-A6C34878D82A}">
                    <a16:rowId xmlns:a16="http://schemas.microsoft.com/office/drawing/2014/main" val="10002"/>
                  </a:ext>
                </a:extLst>
              </a:tr>
              <a:tr h="131185">
                <a:tc>
                  <a:txBody>
                    <a:bodyPr/>
                    <a:lstStyle/>
                    <a:p>
                      <a:pPr algn="l" fontAlgn="b"/>
                      <a:r>
                        <a:rPr lang="en-US" sz="900" u="none" strike="noStrike" dirty="0">
                          <a:effectLst/>
                        </a:rPr>
                        <a:t>Care Coordination</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0</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8</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4</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12</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tc>
                  <a:txBody>
                    <a:bodyPr/>
                    <a:lstStyle/>
                    <a:p>
                      <a:pPr algn="ctr" fontAlgn="b"/>
                      <a:r>
                        <a:rPr lang="en-US" sz="900" u="none" strike="noStrike" dirty="0">
                          <a:effectLst/>
                        </a:rPr>
                        <a:t>20</a:t>
                      </a:r>
                      <a:endParaRPr lang="en-US" sz="900" b="1" i="0" u="none" strike="noStrike" dirty="0">
                        <a:solidFill>
                          <a:srgbClr val="000000"/>
                        </a:solidFill>
                        <a:effectLst/>
                        <a:latin typeface="+mn-lt"/>
                      </a:endParaRPr>
                    </a:p>
                  </a:txBody>
                  <a:tcPr marL="9525" marR="9525" marT="9525" marB="0" anchor="b">
                    <a:solidFill>
                      <a:schemeClr val="accent6">
                        <a:lumMod val="40000"/>
                        <a:lumOff val="60000"/>
                      </a:schemeClr>
                    </a:solidFill>
                  </a:tcPr>
                </a:tc>
                <a:extLst>
                  <a:ext uri="{0D108BD9-81ED-4DB2-BD59-A6C34878D82A}">
                    <a16:rowId xmlns:a16="http://schemas.microsoft.com/office/drawing/2014/main" val="10003"/>
                  </a:ext>
                </a:extLst>
              </a:tr>
              <a:tr h="131185">
                <a:tc>
                  <a:txBody>
                    <a:bodyPr/>
                    <a:lstStyle/>
                    <a:p>
                      <a:pPr algn="l" fontAlgn="b"/>
                      <a:r>
                        <a:rPr lang="en-US" sz="900" u="none" strike="noStrike" dirty="0">
                          <a:effectLst/>
                        </a:rPr>
                        <a:t>Few Complications</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3</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10</a:t>
                      </a:r>
                      <a:endParaRPr lang="en-US" sz="900" b="1" i="0" u="none" strike="noStrike" dirty="0">
                        <a:solidFill>
                          <a:srgbClr val="000000"/>
                        </a:solidFill>
                        <a:effectLst/>
                        <a:latin typeface="+mn-lt"/>
                      </a:endParaRPr>
                    </a:p>
                  </a:txBody>
                  <a:tcPr marL="9525" marR="9525" marT="9525" marB="0" anchor="b">
                    <a:solidFill>
                      <a:srgbClr val="FFFF00"/>
                    </a:solidFill>
                  </a:tcPr>
                </a:tc>
                <a:extLst>
                  <a:ext uri="{0D108BD9-81ED-4DB2-BD59-A6C34878D82A}">
                    <a16:rowId xmlns:a16="http://schemas.microsoft.com/office/drawing/2014/main" val="10004"/>
                  </a:ext>
                </a:extLst>
              </a:tr>
              <a:tr h="131185">
                <a:tc>
                  <a:txBody>
                    <a:bodyPr/>
                    <a:lstStyle/>
                    <a:p>
                      <a:pPr algn="l" fontAlgn="b"/>
                      <a:r>
                        <a:rPr lang="en-US" sz="900" u="none" strike="noStrike" dirty="0">
                          <a:effectLst/>
                        </a:rPr>
                        <a:t>Wellness</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1</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2</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2</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5</a:t>
                      </a:r>
                      <a:endParaRPr lang="en-US" sz="900" b="1" i="0" u="none" strike="noStrike" dirty="0">
                        <a:solidFill>
                          <a:srgbClr val="000000"/>
                        </a:solidFill>
                        <a:effectLst/>
                        <a:latin typeface="+mn-lt"/>
                      </a:endParaRPr>
                    </a:p>
                  </a:txBody>
                  <a:tcPr marL="9525" marR="9525" marT="9525" marB="0" anchor="b">
                    <a:solidFill>
                      <a:srgbClr val="FFFF00"/>
                    </a:solidFill>
                  </a:tcPr>
                </a:tc>
                <a:tc>
                  <a:txBody>
                    <a:bodyPr/>
                    <a:lstStyle/>
                    <a:p>
                      <a:pPr algn="ctr" fontAlgn="b"/>
                      <a:r>
                        <a:rPr lang="en-US" sz="900" u="none" strike="noStrike" dirty="0">
                          <a:effectLst/>
                        </a:rPr>
                        <a:t>9</a:t>
                      </a:r>
                      <a:endParaRPr lang="en-US" sz="900" b="1" i="0" u="none" strike="noStrike" dirty="0">
                        <a:solidFill>
                          <a:srgbClr val="000000"/>
                        </a:solidFill>
                        <a:effectLst/>
                        <a:latin typeface="+mn-lt"/>
                      </a:endParaRPr>
                    </a:p>
                  </a:txBody>
                  <a:tcPr marL="9525" marR="9525" marT="9525" marB="0" anchor="b">
                    <a:solidFill>
                      <a:srgbClr val="FFFF00"/>
                    </a:solidFill>
                  </a:tcPr>
                </a:tc>
                <a:extLst>
                  <a:ext uri="{0D108BD9-81ED-4DB2-BD59-A6C34878D82A}">
                    <a16:rowId xmlns:a16="http://schemas.microsoft.com/office/drawing/2014/main" val="10005"/>
                  </a:ext>
                </a:extLst>
              </a:tr>
              <a:tr h="131185">
                <a:tc>
                  <a:txBody>
                    <a:bodyPr/>
                    <a:lstStyle/>
                    <a:p>
                      <a:pPr algn="l" fontAlgn="b"/>
                      <a:r>
                        <a:rPr lang="en-US" sz="900" u="none" strike="noStrike" dirty="0">
                          <a:effectLst/>
                        </a:rPr>
                        <a:t>Mortality</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4</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6"/>
                  </a:ext>
                </a:extLst>
              </a:tr>
              <a:tr h="131185">
                <a:tc>
                  <a:txBody>
                    <a:bodyPr/>
                    <a:lstStyle/>
                    <a:p>
                      <a:pPr algn="l" fontAlgn="b"/>
                      <a:r>
                        <a:rPr lang="en-US" sz="900" u="none" strike="noStrike" dirty="0">
                          <a:effectLst/>
                        </a:rPr>
                        <a:t>Appr. Resource Util</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2</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7"/>
                  </a:ext>
                </a:extLst>
              </a:tr>
              <a:tr h="131185">
                <a:tc>
                  <a:txBody>
                    <a:bodyPr/>
                    <a:lstStyle/>
                    <a:p>
                      <a:pPr algn="l" fontAlgn="b"/>
                      <a:r>
                        <a:rPr lang="en-US" sz="900" u="none" strike="noStrike" dirty="0">
                          <a:effectLst/>
                        </a:rPr>
                        <a:t>Rankings</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8"/>
                  </a:ext>
                </a:extLst>
              </a:tr>
              <a:tr h="131185">
                <a:tc>
                  <a:txBody>
                    <a:bodyPr/>
                    <a:lstStyle/>
                    <a:p>
                      <a:pPr algn="l" fontAlgn="b"/>
                      <a:r>
                        <a:rPr lang="en-US" sz="900" u="none" strike="noStrike" dirty="0">
                          <a:effectLst/>
                        </a:rPr>
                        <a:t>Communication</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1</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09"/>
                  </a:ext>
                </a:extLst>
              </a:tr>
              <a:tr h="131185">
                <a:tc>
                  <a:txBody>
                    <a:bodyPr/>
                    <a:lstStyle/>
                    <a:p>
                      <a:pPr algn="l" fontAlgn="b"/>
                      <a:r>
                        <a:rPr lang="en-US" sz="900" u="none" strike="noStrike" dirty="0">
                          <a:effectLst/>
                        </a:rPr>
                        <a:t>Low Hospitalization</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10"/>
                  </a:ext>
                </a:extLst>
              </a:tr>
              <a:tr h="183569">
                <a:tc>
                  <a:txBody>
                    <a:bodyPr/>
                    <a:lstStyle/>
                    <a:p>
                      <a:pPr algn="l" fontAlgn="b"/>
                      <a:r>
                        <a:rPr lang="en-US" sz="900" u="none" strike="noStrike" dirty="0">
                          <a:effectLst/>
                        </a:rPr>
                        <a:t>Other</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tc>
                  <a:txBody>
                    <a:bodyPr/>
                    <a:lstStyle/>
                    <a:p>
                      <a:pPr algn="ctr" fontAlgn="b"/>
                      <a:r>
                        <a:rPr lang="en-US" sz="900" u="none" strike="noStrike" dirty="0">
                          <a:effectLst/>
                        </a:rPr>
                        <a:t>0</a:t>
                      </a:r>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11"/>
                  </a:ext>
                </a:extLst>
              </a:tr>
              <a:tr h="131185">
                <a:tc>
                  <a:txBody>
                    <a:bodyPr/>
                    <a:lstStyle/>
                    <a:p>
                      <a:pPr algn="l" fontAlgn="b"/>
                      <a:r>
                        <a:rPr lang="en-US" sz="900" u="none" strike="noStrike" dirty="0">
                          <a:solidFill>
                            <a:schemeClr val="tx1"/>
                          </a:solidFill>
                          <a:effectLst/>
                        </a:rPr>
                        <a:t>Total</a:t>
                      </a:r>
                      <a:endParaRPr lang="en-US" sz="900" b="0" i="0" u="none" strike="noStrike" dirty="0">
                        <a:solidFill>
                          <a:schemeClr val="tx1"/>
                        </a:solidFill>
                        <a:effectLst/>
                        <a:latin typeface="+mn-lt"/>
                      </a:endParaRPr>
                    </a:p>
                  </a:txBody>
                  <a:tcPr marL="9525" marR="9525" marT="9525" marB="0" anchor="b"/>
                </a:tc>
                <a:tc>
                  <a:txBody>
                    <a:bodyPr/>
                    <a:lstStyle/>
                    <a:p>
                      <a:pPr algn="ctr" fontAlgn="b"/>
                      <a:r>
                        <a:rPr lang="en-US" sz="900" u="none" strike="noStrike" dirty="0">
                          <a:solidFill>
                            <a:schemeClr val="tx1"/>
                          </a:solidFill>
                          <a:effectLst/>
                        </a:rPr>
                        <a:t>14</a:t>
                      </a:r>
                      <a:endParaRPr lang="en-US" sz="900" b="0" i="0" u="none" strike="noStrike" dirty="0">
                        <a:solidFill>
                          <a:schemeClr val="tx1"/>
                        </a:solidFill>
                        <a:effectLst/>
                        <a:latin typeface="+mn-lt"/>
                      </a:endParaRPr>
                    </a:p>
                  </a:txBody>
                  <a:tcPr marL="9525" marR="9525" marT="9525" marB="0" anchor="b"/>
                </a:tc>
                <a:tc>
                  <a:txBody>
                    <a:bodyPr/>
                    <a:lstStyle/>
                    <a:p>
                      <a:pPr algn="ctr" fontAlgn="b"/>
                      <a:r>
                        <a:rPr lang="en-US" sz="900" u="none" strike="noStrike" dirty="0">
                          <a:solidFill>
                            <a:schemeClr val="tx1"/>
                          </a:solidFill>
                          <a:effectLst/>
                        </a:rPr>
                        <a:t>14</a:t>
                      </a:r>
                      <a:endParaRPr lang="en-US" sz="900" b="0" i="0" u="none" strike="noStrike" dirty="0">
                        <a:solidFill>
                          <a:schemeClr val="tx1"/>
                        </a:solidFill>
                        <a:effectLst/>
                        <a:latin typeface="+mn-lt"/>
                      </a:endParaRPr>
                    </a:p>
                  </a:txBody>
                  <a:tcPr marL="9525" marR="9525" marT="9525" marB="0" anchor="b"/>
                </a:tc>
                <a:tc>
                  <a:txBody>
                    <a:bodyPr/>
                    <a:lstStyle/>
                    <a:p>
                      <a:pPr algn="ctr" fontAlgn="b"/>
                      <a:r>
                        <a:rPr lang="en-US" sz="900" u="none" strike="noStrike" dirty="0">
                          <a:solidFill>
                            <a:schemeClr val="tx1"/>
                          </a:solidFill>
                          <a:effectLst/>
                        </a:rPr>
                        <a:t>13</a:t>
                      </a:r>
                      <a:endParaRPr lang="en-US" sz="900" b="0" i="0" u="none" strike="noStrike" dirty="0">
                        <a:solidFill>
                          <a:schemeClr val="tx1"/>
                        </a:solidFill>
                        <a:effectLst/>
                        <a:latin typeface="+mn-lt"/>
                      </a:endParaRPr>
                    </a:p>
                  </a:txBody>
                  <a:tcPr marL="9525" marR="9525" marT="9525" marB="0" anchor="b"/>
                </a:tc>
                <a:tc>
                  <a:txBody>
                    <a:bodyPr/>
                    <a:lstStyle/>
                    <a:p>
                      <a:pPr algn="ctr" fontAlgn="b"/>
                      <a:endParaRPr lang="en-US" sz="900" b="0" i="0" u="none" strike="noStrike" dirty="0">
                        <a:solidFill>
                          <a:srgbClr val="000000"/>
                        </a:solidFill>
                        <a:effectLst/>
                        <a:latin typeface="+mn-lt"/>
                      </a:endParaRPr>
                    </a:p>
                  </a:txBody>
                  <a:tcPr marL="9525" marR="9525" marT="9525" marB="0" anchor="b"/>
                </a:tc>
                <a:tc>
                  <a:txBody>
                    <a:bodyPr/>
                    <a:lstStyle/>
                    <a:p>
                      <a:pPr algn="ctr" fontAlgn="b"/>
                      <a:endParaRPr lang="en-US" sz="900" b="0" i="0" u="none" strike="noStrike" dirty="0">
                        <a:solidFill>
                          <a:srgbClr val="000000"/>
                        </a:solidFill>
                        <a:effectLst/>
                        <a:latin typeface="+mn-lt"/>
                      </a:endParaRPr>
                    </a:p>
                  </a:txBody>
                  <a:tcPr marL="9525" marR="9525" marT="9525" marB="0" anchor="b"/>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30585127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p:nvPr/>
        </p:nvCxnSpPr>
        <p:spPr>
          <a:xfrm>
            <a:off x="1714500" y="1828800"/>
            <a:ext cx="0" cy="188595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1543050" y="3543300"/>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1543050" y="3143250"/>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1543050" y="2585573"/>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1543050" y="2343150"/>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H="1">
            <a:off x="1543050" y="1943100"/>
            <a:ext cx="5886450" cy="0"/>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0" name="TextBox 29"/>
          <p:cNvSpPr txBox="1"/>
          <p:nvPr/>
        </p:nvSpPr>
        <p:spPr>
          <a:xfrm>
            <a:off x="1143000" y="1441849"/>
            <a:ext cx="971550" cy="246221"/>
          </a:xfrm>
          <a:prstGeom prst="rect">
            <a:avLst/>
          </a:prstGeom>
          <a:noFill/>
        </p:spPr>
        <p:txBody>
          <a:bodyPr wrap="square">
            <a:spAutoFit/>
          </a:bodyPr>
          <a:lstStyle/>
          <a:p>
            <a:pPr algn="ctr">
              <a:defRPr/>
            </a:pPr>
            <a:r>
              <a:rPr lang="en-US" sz="1000" b="1" dirty="0">
                <a:solidFill>
                  <a:schemeClr val="bg1">
                    <a:lumMod val="65000"/>
                  </a:schemeClr>
                </a:solidFill>
              </a:rPr>
              <a:t>Cost (PMPM)</a:t>
            </a:r>
          </a:p>
        </p:txBody>
      </p:sp>
      <p:sp>
        <p:nvSpPr>
          <p:cNvPr id="31" name="TextBox 30"/>
          <p:cNvSpPr txBox="1"/>
          <p:nvPr/>
        </p:nvSpPr>
        <p:spPr>
          <a:xfrm>
            <a:off x="2457450" y="3499973"/>
            <a:ext cx="742950" cy="246221"/>
          </a:xfrm>
          <a:prstGeom prst="rect">
            <a:avLst/>
          </a:prstGeom>
          <a:noFill/>
        </p:spPr>
        <p:txBody>
          <a:bodyPr>
            <a:spAutoFit/>
          </a:bodyPr>
          <a:lstStyle/>
          <a:p>
            <a:pPr>
              <a:defRPr/>
            </a:pPr>
            <a:r>
              <a:rPr lang="en-US" sz="1000" b="1" dirty="0">
                <a:solidFill>
                  <a:schemeClr val="bg1">
                    <a:lumMod val="65000"/>
                  </a:schemeClr>
                </a:solidFill>
              </a:rPr>
              <a:t>3 years</a:t>
            </a:r>
          </a:p>
        </p:txBody>
      </p:sp>
      <p:cxnSp>
        <p:nvCxnSpPr>
          <p:cNvPr id="32" name="Straight Connector 31"/>
          <p:cNvCxnSpPr/>
          <p:nvPr/>
        </p:nvCxnSpPr>
        <p:spPr>
          <a:xfrm>
            <a:off x="2857500" y="3486151"/>
            <a:ext cx="0" cy="183356"/>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4143375" y="3508309"/>
            <a:ext cx="742950" cy="246221"/>
          </a:xfrm>
          <a:prstGeom prst="rect">
            <a:avLst/>
          </a:prstGeom>
          <a:noFill/>
        </p:spPr>
        <p:txBody>
          <a:bodyPr>
            <a:spAutoFit/>
          </a:bodyPr>
          <a:lstStyle/>
          <a:p>
            <a:pPr>
              <a:defRPr/>
            </a:pPr>
            <a:r>
              <a:rPr lang="en-US" sz="1000" b="1" dirty="0">
                <a:solidFill>
                  <a:schemeClr val="bg1">
                    <a:lumMod val="65000"/>
                  </a:schemeClr>
                </a:solidFill>
              </a:rPr>
              <a:t>5 years</a:t>
            </a:r>
          </a:p>
        </p:txBody>
      </p:sp>
      <p:sp>
        <p:nvSpPr>
          <p:cNvPr id="39" name="TextBox 38"/>
          <p:cNvSpPr txBox="1"/>
          <p:nvPr/>
        </p:nvSpPr>
        <p:spPr>
          <a:xfrm>
            <a:off x="5715000" y="3499973"/>
            <a:ext cx="828675" cy="246221"/>
          </a:xfrm>
          <a:prstGeom prst="rect">
            <a:avLst/>
          </a:prstGeom>
          <a:noFill/>
        </p:spPr>
        <p:txBody>
          <a:bodyPr>
            <a:spAutoFit/>
          </a:bodyPr>
          <a:lstStyle/>
          <a:p>
            <a:pPr>
              <a:defRPr/>
            </a:pPr>
            <a:r>
              <a:rPr lang="en-US" sz="1000" b="1" dirty="0">
                <a:solidFill>
                  <a:schemeClr val="bg1">
                    <a:lumMod val="65000"/>
                  </a:schemeClr>
                </a:solidFill>
              </a:rPr>
              <a:t>10 years</a:t>
            </a:r>
          </a:p>
        </p:txBody>
      </p:sp>
      <p:cxnSp>
        <p:nvCxnSpPr>
          <p:cNvPr id="41" name="Straight Connector 40"/>
          <p:cNvCxnSpPr/>
          <p:nvPr/>
        </p:nvCxnSpPr>
        <p:spPr>
          <a:xfrm>
            <a:off x="2857500" y="2628900"/>
            <a:ext cx="0" cy="85725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511279" y="3474245"/>
            <a:ext cx="0" cy="183356"/>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142435" y="3486151"/>
            <a:ext cx="0" cy="183356"/>
          </a:xfrm>
          <a:prstGeom prst="line">
            <a:avLst/>
          </a:prstGeom>
          <a:ln w="158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4511279" y="2343151"/>
            <a:ext cx="0" cy="1131094"/>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6142435" y="2343151"/>
            <a:ext cx="0" cy="1131094"/>
          </a:xfrm>
          <a:prstGeom prst="line">
            <a:avLst/>
          </a:prstGeom>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6092428" y="2300287"/>
            <a:ext cx="100013" cy="100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1" name="Rectangle 50"/>
          <p:cNvSpPr/>
          <p:nvPr/>
        </p:nvSpPr>
        <p:spPr>
          <a:xfrm>
            <a:off x="4461272" y="2286000"/>
            <a:ext cx="100013" cy="100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3" name="Rectangle 52"/>
          <p:cNvSpPr/>
          <p:nvPr/>
        </p:nvSpPr>
        <p:spPr>
          <a:xfrm>
            <a:off x="2807494" y="2600325"/>
            <a:ext cx="100013" cy="100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4" name="Rectangle 53"/>
          <p:cNvSpPr/>
          <p:nvPr/>
        </p:nvSpPr>
        <p:spPr>
          <a:xfrm>
            <a:off x="7258050" y="2586037"/>
            <a:ext cx="100013" cy="1000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5" name="Freeform 54"/>
          <p:cNvSpPr/>
          <p:nvPr/>
        </p:nvSpPr>
        <p:spPr>
          <a:xfrm>
            <a:off x="1727598" y="2282430"/>
            <a:ext cx="6101953" cy="759619"/>
          </a:xfrm>
          <a:custGeom>
            <a:avLst/>
            <a:gdLst>
              <a:gd name="connsiteX0" fmla="*/ 0 w 8136294"/>
              <a:gd name="connsiteY0" fmla="*/ 1012018 h 1012018"/>
              <a:gd name="connsiteX1" fmla="*/ 1567543 w 8136294"/>
              <a:gd name="connsiteY1" fmla="*/ 452181 h 1012018"/>
              <a:gd name="connsiteX2" fmla="*/ 3750906 w 8136294"/>
              <a:gd name="connsiteY2" fmla="*/ 41634 h 1012018"/>
              <a:gd name="connsiteX3" fmla="*/ 5906278 w 8136294"/>
              <a:gd name="connsiteY3" fmla="*/ 60295 h 1012018"/>
              <a:gd name="connsiteX4" fmla="*/ 7427167 w 8136294"/>
              <a:gd name="connsiteY4" fmla="*/ 452181 h 1012018"/>
              <a:gd name="connsiteX5" fmla="*/ 8136294 w 8136294"/>
              <a:gd name="connsiteY5" fmla="*/ 50965 h 1012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36294" h="1012018">
                <a:moveTo>
                  <a:pt x="0" y="1012018"/>
                </a:moveTo>
                <a:cubicBezTo>
                  <a:pt x="471196" y="812965"/>
                  <a:pt x="942392" y="613912"/>
                  <a:pt x="1567543" y="452181"/>
                </a:cubicBezTo>
                <a:cubicBezTo>
                  <a:pt x="2192694" y="290450"/>
                  <a:pt x="3027784" y="106948"/>
                  <a:pt x="3750906" y="41634"/>
                </a:cubicBezTo>
                <a:cubicBezTo>
                  <a:pt x="4474029" y="-23680"/>
                  <a:pt x="5293568" y="-8130"/>
                  <a:pt x="5906278" y="60295"/>
                </a:cubicBezTo>
                <a:cubicBezTo>
                  <a:pt x="6518988" y="128719"/>
                  <a:pt x="7055498" y="453736"/>
                  <a:pt x="7427167" y="452181"/>
                </a:cubicBezTo>
                <a:cubicBezTo>
                  <a:pt x="7798836" y="450626"/>
                  <a:pt x="8016551" y="122500"/>
                  <a:pt x="8136294" y="5096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8" name="Freeform 57"/>
          <p:cNvSpPr/>
          <p:nvPr/>
        </p:nvSpPr>
        <p:spPr>
          <a:xfrm>
            <a:off x="2878932" y="1372791"/>
            <a:ext cx="4379119" cy="1213247"/>
          </a:xfrm>
          <a:custGeom>
            <a:avLst/>
            <a:gdLst>
              <a:gd name="connsiteX0" fmla="*/ 0 w 4282751"/>
              <a:gd name="connsiteY0" fmla="*/ 811763 h 811763"/>
              <a:gd name="connsiteX1" fmla="*/ 2659224 w 4282751"/>
              <a:gd name="connsiteY1" fmla="*/ 326571 h 811763"/>
              <a:gd name="connsiteX2" fmla="*/ 4282751 w 4282751"/>
              <a:gd name="connsiteY2" fmla="*/ 0 h 811763"/>
            </a:gdLst>
            <a:ahLst/>
            <a:cxnLst>
              <a:cxn ang="0">
                <a:pos x="connsiteX0" y="connsiteY0"/>
              </a:cxn>
              <a:cxn ang="0">
                <a:pos x="connsiteX1" y="connsiteY1"/>
              </a:cxn>
              <a:cxn ang="0">
                <a:pos x="connsiteX2" y="connsiteY2"/>
              </a:cxn>
            </a:cxnLst>
            <a:rect l="l" t="t" r="r" b="b"/>
            <a:pathLst>
              <a:path w="4282751" h="811763">
                <a:moveTo>
                  <a:pt x="0" y="811763"/>
                </a:moveTo>
                <a:lnTo>
                  <a:pt x="2659224" y="326571"/>
                </a:lnTo>
                <a:cubicBezTo>
                  <a:pt x="3373016" y="191277"/>
                  <a:pt x="3827883" y="95638"/>
                  <a:pt x="4282751" y="0"/>
                </a:cubicBezTo>
              </a:path>
            </a:pathLst>
          </a:cu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2" name="TextBox 1"/>
          <p:cNvSpPr txBox="1"/>
          <p:nvPr/>
        </p:nvSpPr>
        <p:spPr>
          <a:xfrm>
            <a:off x="3332559" y="3916419"/>
            <a:ext cx="3471863" cy="1007968"/>
          </a:xfrm>
          <a:prstGeom prst="rect">
            <a:avLst/>
          </a:prstGeom>
          <a:noFill/>
          <a:ln>
            <a:solidFill>
              <a:srgbClr val="006600"/>
            </a:solidFill>
          </a:ln>
        </p:spPr>
        <p:txBody>
          <a:bodyPr wrap="square">
            <a:spAutoFit/>
          </a:bodyPr>
          <a:lstStyle/>
          <a:p>
            <a:pPr>
              <a:defRPr/>
            </a:pPr>
            <a:r>
              <a:rPr lang="en-US" sz="1400" dirty="0">
                <a:solidFill>
                  <a:srgbClr val="006600"/>
                </a:solidFill>
              </a:rPr>
              <a:t>Employer Strategy:</a:t>
            </a:r>
          </a:p>
          <a:p>
            <a:pPr>
              <a:defRPr/>
            </a:pPr>
            <a:r>
              <a:rPr lang="en-US" sz="1400" dirty="0">
                <a:solidFill>
                  <a:srgbClr val="006600"/>
                </a:solidFill>
              </a:rPr>
              <a:t>Value Based Insurance Design</a:t>
            </a:r>
          </a:p>
          <a:p>
            <a:pPr marL="214313" indent="-214313">
              <a:buFont typeface="Arial" panose="020B0604020202020204" pitchFamily="34" charset="0"/>
              <a:buChar char="•"/>
              <a:defRPr/>
            </a:pPr>
            <a:r>
              <a:rPr lang="en-US" sz="1050" dirty="0">
                <a:solidFill>
                  <a:srgbClr val="006600"/>
                </a:solidFill>
              </a:rPr>
              <a:t>Keep Healthy-Healthy</a:t>
            </a:r>
          </a:p>
          <a:p>
            <a:pPr marL="214313" indent="-214313">
              <a:buFont typeface="Arial" panose="020B0604020202020204" pitchFamily="34" charset="0"/>
              <a:buChar char="•"/>
              <a:defRPr/>
            </a:pPr>
            <a:r>
              <a:rPr lang="en-US" sz="1050" dirty="0">
                <a:solidFill>
                  <a:srgbClr val="006600"/>
                </a:solidFill>
              </a:rPr>
              <a:t>Reduce Rising Risk</a:t>
            </a:r>
          </a:p>
          <a:p>
            <a:pPr marL="214313" indent="-214313">
              <a:buFont typeface="Arial" panose="020B0604020202020204" pitchFamily="34" charset="0"/>
              <a:buChar char="•"/>
              <a:defRPr/>
            </a:pPr>
            <a:r>
              <a:rPr lang="en-US" sz="1050" dirty="0">
                <a:solidFill>
                  <a:srgbClr val="006600"/>
                </a:solidFill>
              </a:rPr>
              <a:t>Managed Chronic Care</a:t>
            </a:r>
          </a:p>
        </p:txBody>
      </p:sp>
      <p:sp>
        <p:nvSpPr>
          <p:cNvPr id="3" name="TextBox 2"/>
          <p:cNvSpPr txBox="1"/>
          <p:nvPr/>
        </p:nvSpPr>
        <p:spPr>
          <a:xfrm>
            <a:off x="351558" y="3943350"/>
            <a:ext cx="2193010" cy="954107"/>
          </a:xfrm>
          <a:prstGeom prst="rect">
            <a:avLst/>
          </a:prstGeom>
          <a:noFill/>
          <a:ln>
            <a:solidFill>
              <a:srgbClr val="006600"/>
            </a:solidFill>
          </a:ln>
        </p:spPr>
        <p:txBody>
          <a:bodyPr wrap="square">
            <a:spAutoFit/>
          </a:bodyPr>
          <a:lstStyle/>
          <a:p>
            <a:pPr>
              <a:defRPr/>
            </a:pPr>
            <a:r>
              <a:rPr lang="en-US" sz="1400" dirty="0">
                <a:solidFill>
                  <a:srgbClr val="006600"/>
                </a:solidFill>
              </a:rPr>
              <a:t>Investments: </a:t>
            </a:r>
            <a:r>
              <a:rPr lang="en-US" sz="675" dirty="0">
                <a:solidFill>
                  <a:srgbClr val="006600"/>
                </a:solidFill>
              </a:rPr>
              <a:t>(not all inclusive)</a:t>
            </a:r>
          </a:p>
          <a:p>
            <a:pPr marL="214313" indent="-214313">
              <a:buFont typeface="Arial" panose="020B0604020202020204" pitchFamily="34" charset="0"/>
              <a:buChar char="•"/>
              <a:defRPr/>
            </a:pPr>
            <a:r>
              <a:rPr lang="en-US" sz="1050" dirty="0">
                <a:solidFill>
                  <a:srgbClr val="006600"/>
                </a:solidFill>
              </a:rPr>
              <a:t>EPIC</a:t>
            </a:r>
          </a:p>
          <a:p>
            <a:pPr marL="214313" indent="-214313">
              <a:buFont typeface="Arial" panose="020B0604020202020204" pitchFamily="34" charset="0"/>
              <a:buChar char="•"/>
              <a:defRPr/>
            </a:pPr>
            <a:r>
              <a:rPr lang="en-US" sz="1050" dirty="0">
                <a:solidFill>
                  <a:srgbClr val="006600"/>
                </a:solidFill>
              </a:rPr>
              <a:t>BI/AI</a:t>
            </a:r>
          </a:p>
          <a:p>
            <a:pPr marL="214313" indent="-214313">
              <a:buFont typeface="Arial" panose="020B0604020202020204" pitchFamily="34" charset="0"/>
              <a:buChar char="•"/>
              <a:defRPr/>
            </a:pPr>
            <a:r>
              <a:rPr lang="en-US" sz="1050" dirty="0">
                <a:solidFill>
                  <a:srgbClr val="006600"/>
                </a:solidFill>
              </a:rPr>
              <a:t>Parkview Care Partners</a:t>
            </a:r>
          </a:p>
          <a:p>
            <a:pPr marL="214313" indent="-214313">
              <a:buFont typeface="Arial" panose="020B0604020202020204" pitchFamily="34" charset="0"/>
              <a:buChar char="•"/>
              <a:defRPr/>
            </a:pPr>
            <a:r>
              <a:rPr lang="en-US" sz="1050" dirty="0">
                <a:solidFill>
                  <a:srgbClr val="006600"/>
                </a:solidFill>
              </a:rPr>
              <a:t>PPG</a:t>
            </a:r>
          </a:p>
        </p:txBody>
      </p:sp>
      <p:sp>
        <p:nvSpPr>
          <p:cNvPr id="4" name="Right Arrow 3"/>
          <p:cNvSpPr/>
          <p:nvPr/>
        </p:nvSpPr>
        <p:spPr>
          <a:xfrm flipV="1">
            <a:off x="2828925" y="4300067"/>
            <a:ext cx="285750" cy="2857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3" name="Title 1"/>
          <p:cNvSpPr>
            <a:spLocks noGrp="1"/>
          </p:cNvSpPr>
          <p:nvPr>
            <p:ph type="title"/>
          </p:nvPr>
        </p:nvSpPr>
        <p:spPr>
          <a:xfrm>
            <a:off x="396478" y="193577"/>
            <a:ext cx="8229600" cy="857250"/>
          </a:xfrm>
        </p:spPr>
        <p:txBody>
          <a:bodyPr/>
          <a:lstStyle/>
          <a:p>
            <a:pPr marL="285750" indent="-285750" algn="ctr"/>
            <a:r>
              <a:rPr lang="en-US" altLang="en-US" sz="3200" b="1" dirty="0" smtClean="0"/>
              <a:t>Bending the Payor Cost Curve</a:t>
            </a:r>
            <a:r>
              <a:rPr lang="en-US" altLang="en-US" sz="2800" b="1" dirty="0" smtClean="0"/>
              <a:t/>
            </a:r>
            <a:br>
              <a:rPr lang="en-US" altLang="en-US" sz="2800" b="1" dirty="0" smtClean="0"/>
            </a:br>
            <a:r>
              <a:rPr lang="en-US" altLang="en-US" sz="2000" b="1" dirty="0" smtClean="0"/>
              <a:t>Signature Care 2.0/Parkview Health Plan/Uninsured</a:t>
            </a:r>
            <a:endParaRPr lang="en-US" altLang="en-US" sz="800" b="1" dirty="0" smtClean="0"/>
          </a:p>
        </p:txBody>
      </p:sp>
    </p:spTree>
    <p:extLst>
      <p:ext uri="{BB962C8B-B14F-4D97-AF65-F5344CB8AC3E}">
        <p14:creationId xmlns:p14="http://schemas.microsoft.com/office/powerpoint/2010/main" val="39680792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p:cNvPicPr>
            <a:picLocks noChangeAspect="1"/>
          </p:cNvPicPr>
          <p:nvPr/>
        </p:nvPicPr>
        <p:blipFill>
          <a:blip r:embed="rId3">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a:off x="5134412" y="3377839"/>
            <a:ext cx="1723588" cy="155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2"/>
          <p:cNvPicPr>
            <a:picLocks noChangeAspect="1"/>
          </p:cNvPicPr>
          <p:nvPr/>
        </p:nvPicPr>
        <p:blipFill>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a:stretch>
        </p:blipFill>
        <p:spPr bwMode="auto">
          <a:xfrm rot="20644823">
            <a:off x="6366505" y="1083359"/>
            <a:ext cx="1432575" cy="161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0" name="Title 1"/>
          <p:cNvSpPr>
            <a:spLocks noGrp="1"/>
          </p:cNvSpPr>
          <p:nvPr>
            <p:ph type="title"/>
          </p:nvPr>
        </p:nvSpPr>
        <p:spPr>
          <a:xfrm>
            <a:off x="1143000" y="742950"/>
            <a:ext cx="1608138" cy="601663"/>
          </a:xfrm>
        </p:spPr>
        <p:txBody>
          <a:bodyPr/>
          <a:lstStyle/>
          <a:p>
            <a:pPr eaLnBrk="1" hangingPunct="1"/>
            <a:r>
              <a:rPr lang="en-US" altLang="en-US" sz="4400" b="1" dirty="0" smtClean="0"/>
              <a:t>So…</a:t>
            </a:r>
          </a:p>
        </p:txBody>
      </p:sp>
      <p:sp>
        <p:nvSpPr>
          <p:cNvPr id="91141" name="Title 1"/>
          <p:cNvSpPr txBox="1">
            <a:spLocks/>
          </p:cNvSpPr>
          <p:nvPr/>
        </p:nvSpPr>
        <p:spPr bwMode="auto">
          <a:xfrm>
            <a:off x="1314450" y="2058988"/>
            <a:ext cx="199390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accent2"/>
              </a:buClr>
              <a:buChar char="•"/>
              <a:defRPr sz="3200">
                <a:solidFill>
                  <a:schemeClr val="tx1"/>
                </a:solidFill>
                <a:latin typeface="Arial" panose="020B0604020202020204" pitchFamily="34" charset="0"/>
              </a:defRPr>
            </a:lvl1pPr>
            <a:lvl2pPr marL="742950" indent="-285750" defTabSz="457200">
              <a:spcBef>
                <a:spcPct val="20000"/>
              </a:spcBef>
              <a:buClr>
                <a:schemeClr val="accent2"/>
              </a:buClr>
              <a:buChar char="•"/>
              <a:defRPr sz="2800">
                <a:solidFill>
                  <a:schemeClr val="tx1"/>
                </a:solidFill>
                <a:latin typeface="Arial" panose="020B0604020202020204" pitchFamily="34" charset="0"/>
              </a:defRPr>
            </a:lvl2pPr>
            <a:lvl3pPr marL="1143000" indent="-228600" defTabSz="457200">
              <a:spcBef>
                <a:spcPct val="20000"/>
              </a:spcBef>
              <a:buClr>
                <a:schemeClr val="accent2"/>
              </a:buClr>
              <a:buChar char="•"/>
              <a:defRPr sz="2400">
                <a:solidFill>
                  <a:schemeClr val="tx1"/>
                </a:solidFill>
                <a:latin typeface="Arial" panose="020B0604020202020204" pitchFamily="34" charset="0"/>
              </a:defRPr>
            </a:lvl3pPr>
            <a:lvl4pPr marL="1600200" indent="-228600" defTabSz="457200">
              <a:spcBef>
                <a:spcPct val="20000"/>
              </a:spcBef>
              <a:buClr>
                <a:schemeClr val="accent2"/>
              </a:buClr>
              <a:buChar char="•"/>
              <a:defRPr sz="2000">
                <a:solidFill>
                  <a:schemeClr val="tx1"/>
                </a:solidFill>
                <a:latin typeface="Arial" panose="020B0604020202020204" pitchFamily="34" charset="0"/>
              </a:defRPr>
            </a:lvl4pPr>
            <a:lvl5pPr marL="2057400" indent="-228600" defTabSz="457200">
              <a:spcBef>
                <a:spcPct val="20000"/>
              </a:spcBef>
              <a:buClr>
                <a:schemeClr val="accent2"/>
              </a:buClr>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US" altLang="en-US" sz="2800" b="1" dirty="0">
                <a:solidFill>
                  <a:schemeClr val="tx2"/>
                </a:solidFill>
                <a:latin typeface="Verdana" panose="020B0604030504040204" pitchFamily="34" charset="0"/>
                <a:ea typeface="MS PGothic" panose="020B0600070205080204" pitchFamily="34" charset="-128"/>
              </a:rPr>
              <a:t>Value =</a:t>
            </a:r>
          </a:p>
        </p:txBody>
      </p:sp>
      <p:sp>
        <p:nvSpPr>
          <p:cNvPr id="91142" name="Title 1"/>
          <p:cNvSpPr txBox="1">
            <a:spLocks/>
          </p:cNvSpPr>
          <p:nvPr/>
        </p:nvSpPr>
        <p:spPr bwMode="auto">
          <a:xfrm>
            <a:off x="2898775" y="2419350"/>
            <a:ext cx="4860925"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accent2"/>
              </a:buClr>
              <a:buChar char="•"/>
              <a:defRPr sz="3200">
                <a:solidFill>
                  <a:schemeClr val="tx1"/>
                </a:solidFill>
                <a:latin typeface="Arial" panose="020B0604020202020204" pitchFamily="34" charset="0"/>
              </a:defRPr>
            </a:lvl1pPr>
            <a:lvl2pPr marL="742950" indent="-285750" defTabSz="457200">
              <a:spcBef>
                <a:spcPct val="20000"/>
              </a:spcBef>
              <a:buClr>
                <a:schemeClr val="accent2"/>
              </a:buClr>
              <a:buChar char="•"/>
              <a:defRPr sz="2800">
                <a:solidFill>
                  <a:schemeClr val="tx1"/>
                </a:solidFill>
                <a:latin typeface="Arial" panose="020B0604020202020204" pitchFamily="34" charset="0"/>
              </a:defRPr>
            </a:lvl2pPr>
            <a:lvl3pPr marL="1143000" indent="-228600" defTabSz="457200">
              <a:spcBef>
                <a:spcPct val="20000"/>
              </a:spcBef>
              <a:buClr>
                <a:schemeClr val="accent2"/>
              </a:buClr>
              <a:buChar char="•"/>
              <a:defRPr sz="2400">
                <a:solidFill>
                  <a:schemeClr val="tx1"/>
                </a:solidFill>
                <a:latin typeface="Arial" panose="020B0604020202020204" pitchFamily="34" charset="0"/>
              </a:defRPr>
            </a:lvl3pPr>
            <a:lvl4pPr marL="1600200" indent="-228600" defTabSz="457200">
              <a:spcBef>
                <a:spcPct val="20000"/>
              </a:spcBef>
              <a:buClr>
                <a:schemeClr val="accent2"/>
              </a:buClr>
              <a:buChar char="•"/>
              <a:defRPr sz="2000">
                <a:solidFill>
                  <a:schemeClr val="tx1"/>
                </a:solidFill>
                <a:latin typeface="Arial" panose="020B0604020202020204" pitchFamily="34" charset="0"/>
              </a:defRPr>
            </a:lvl4pPr>
            <a:lvl5pPr marL="2057400" indent="-228600" defTabSz="457200">
              <a:spcBef>
                <a:spcPct val="20000"/>
              </a:spcBef>
              <a:buClr>
                <a:schemeClr val="accent2"/>
              </a:buClr>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US" altLang="en-US" sz="2800" b="1" dirty="0">
                <a:solidFill>
                  <a:schemeClr val="tx2"/>
                </a:solidFill>
                <a:latin typeface="Verdana" panose="020B0604030504040204" pitchFamily="34" charset="0"/>
                <a:ea typeface="MS PGothic" panose="020B0600070205080204" pitchFamily="34" charset="-128"/>
              </a:rPr>
              <a:t>Unit Price x Utilization</a:t>
            </a:r>
          </a:p>
        </p:txBody>
      </p:sp>
      <p:sp>
        <p:nvSpPr>
          <p:cNvPr id="91143" name="Title 1"/>
          <p:cNvSpPr txBox="1">
            <a:spLocks/>
          </p:cNvSpPr>
          <p:nvPr/>
        </p:nvSpPr>
        <p:spPr bwMode="auto">
          <a:xfrm>
            <a:off x="4322763" y="1770063"/>
            <a:ext cx="2127250" cy="60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accent2"/>
              </a:buClr>
              <a:buChar char="•"/>
              <a:defRPr sz="3200">
                <a:solidFill>
                  <a:schemeClr val="tx1"/>
                </a:solidFill>
                <a:latin typeface="Arial" panose="020B0604020202020204" pitchFamily="34" charset="0"/>
              </a:defRPr>
            </a:lvl1pPr>
            <a:lvl2pPr marL="742950" indent="-285750" defTabSz="457200">
              <a:spcBef>
                <a:spcPct val="20000"/>
              </a:spcBef>
              <a:buClr>
                <a:schemeClr val="accent2"/>
              </a:buClr>
              <a:buChar char="•"/>
              <a:defRPr sz="2800">
                <a:solidFill>
                  <a:schemeClr val="tx1"/>
                </a:solidFill>
                <a:latin typeface="Arial" panose="020B0604020202020204" pitchFamily="34" charset="0"/>
              </a:defRPr>
            </a:lvl2pPr>
            <a:lvl3pPr marL="1143000" indent="-228600" defTabSz="457200">
              <a:spcBef>
                <a:spcPct val="20000"/>
              </a:spcBef>
              <a:buClr>
                <a:schemeClr val="accent2"/>
              </a:buClr>
              <a:buChar char="•"/>
              <a:defRPr sz="2400">
                <a:solidFill>
                  <a:schemeClr val="tx1"/>
                </a:solidFill>
                <a:latin typeface="Arial" panose="020B0604020202020204" pitchFamily="34" charset="0"/>
              </a:defRPr>
            </a:lvl3pPr>
            <a:lvl4pPr marL="1600200" indent="-228600" defTabSz="457200">
              <a:spcBef>
                <a:spcPct val="20000"/>
              </a:spcBef>
              <a:buClr>
                <a:schemeClr val="accent2"/>
              </a:buClr>
              <a:buChar char="•"/>
              <a:defRPr sz="2000">
                <a:solidFill>
                  <a:schemeClr val="tx1"/>
                </a:solidFill>
                <a:latin typeface="Arial" panose="020B0604020202020204" pitchFamily="34" charset="0"/>
              </a:defRPr>
            </a:lvl4pPr>
            <a:lvl5pPr marL="2057400" indent="-228600" defTabSz="457200">
              <a:spcBef>
                <a:spcPct val="20000"/>
              </a:spcBef>
              <a:buClr>
                <a:schemeClr val="accent2"/>
              </a:buClr>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defRPr>
            </a:lvl9pPr>
          </a:lstStyle>
          <a:p>
            <a:pPr algn="ctr" eaLnBrk="1" hangingPunct="1">
              <a:spcBef>
                <a:spcPct val="0"/>
              </a:spcBef>
              <a:buClrTx/>
              <a:buFontTx/>
              <a:buNone/>
            </a:pPr>
            <a:r>
              <a:rPr lang="en-US" altLang="en-US" sz="2800" b="1" dirty="0">
                <a:solidFill>
                  <a:schemeClr val="tx2"/>
                </a:solidFill>
                <a:latin typeface="Verdana" panose="020B0604030504040204" pitchFamily="34" charset="0"/>
                <a:ea typeface="MS PGothic" panose="020B0600070205080204" pitchFamily="34" charset="-128"/>
              </a:rPr>
              <a:t>Quality</a:t>
            </a:r>
          </a:p>
        </p:txBody>
      </p:sp>
      <p:cxnSp>
        <p:nvCxnSpPr>
          <p:cNvPr id="8" name="Straight Connector 7"/>
          <p:cNvCxnSpPr>
            <a:cxnSpLocks noChangeShapeType="1"/>
          </p:cNvCxnSpPr>
          <p:nvPr/>
        </p:nvCxnSpPr>
        <p:spPr bwMode="auto">
          <a:xfrm>
            <a:off x="3473450" y="2379663"/>
            <a:ext cx="3794125" cy="23812"/>
          </a:xfrm>
          <a:prstGeom prst="line">
            <a:avLst/>
          </a:prstGeom>
          <a:noFill/>
          <a:ln w="25400">
            <a:solidFill>
              <a:schemeClr val="accent1"/>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7177" name="Title 1"/>
          <p:cNvSpPr txBox="1">
            <a:spLocks/>
          </p:cNvSpPr>
          <p:nvPr/>
        </p:nvSpPr>
        <p:spPr bwMode="auto">
          <a:xfrm>
            <a:off x="6475413" y="1531938"/>
            <a:ext cx="687387" cy="31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accent2"/>
              </a:buClr>
              <a:buChar char="•"/>
              <a:defRPr sz="3200">
                <a:solidFill>
                  <a:schemeClr val="tx1"/>
                </a:solidFill>
                <a:latin typeface="Arial" panose="020B0604020202020204" pitchFamily="34" charset="0"/>
                <a:ea typeface="MS PGothic" panose="020B0600070205080204" pitchFamily="34" charset="-128"/>
              </a:defRPr>
            </a:lvl1pPr>
            <a:lvl2pPr marL="742950" indent="-285750" defTabSz="457200">
              <a:spcBef>
                <a:spcPct val="20000"/>
              </a:spcBef>
              <a:buClr>
                <a:schemeClr val="accent2"/>
              </a:buClr>
              <a:buChar char="•"/>
              <a:defRPr sz="2800">
                <a:solidFill>
                  <a:schemeClr val="tx1"/>
                </a:solidFill>
                <a:latin typeface="Arial" panose="020B0604020202020204" pitchFamily="34" charset="0"/>
                <a:ea typeface="MS PGothic" panose="020B0600070205080204" pitchFamily="34" charset="-128"/>
              </a:defRPr>
            </a:lvl2pPr>
            <a:lvl3pPr marL="1143000" indent="-228600" defTabSz="457200">
              <a:spcBef>
                <a:spcPct val="20000"/>
              </a:spcBef>
              <a:buClr>
                <a:schemeClr val="accent2"/>
              </a:buClr>
              <a:buChar char="•"/>
              <a:defRPr sz="2400">
                <a:solidFill>
                  <a:schemeClr val="tx1"/>
                </a:solidFill>
                <a:latin typeface="Arial" panose="020B0604020202020204" pitchFamily="34" charset="0"/>
                <a:ea typeface="MS PGothic" panose="020B0600070205080204" pitchFamily="34" charset="-128"/>
              </a:defRPr>
            </a:lvl3pPr>
            <a:lvl4pPr marL="1600200" indent="-228600" defTabSz="457200">
              <a:spcBef>
                <a:spcPct val="20000"/>
              </a:spcBef>
              <a:buClr>
                <a:schemeClr val="accent2"/>
              </a:buClr>
              <a:buChar char="•"/>
              <a:defRPr sz="2000">
                <a:solidFill>
                  <a:schemeClr val="tx1"/>
                </a:solidFill>
                <a:latin typeface="Arial" panose="020B0604020202020204" pitchFamily="34" charset="0"/>
                <a:ea typeface="MS PGothic" panose="020B0600070205080204" pitchFamily="34" charset="-128"/>
              </a:defRPr>
            </a:lvl4pPr>
            <a:lvl5pPr marL="2057400" indent="-228600" defTabSz="457200">
              <a:spcBef>
                <a:spcPct val="20000"/>
              </a:spcBef>
              <a:buClr>
                <a:schemeClr val="accent2"/>
              </a:buClr>
              <a:buChar char="•"/>
              <a:defRPr sz="2000">
                <a:solidFill>
                  <a:schemeClr val="tx1"/>
                </a:solidFill>
                <a:latin typeface="Arial" panose="020B0604020202020204" pitchFamily="34" charset="0"/>
                <a:ea typeface="MS PGothic" panose="020B0600070205080204" pitchFamily="34" charset="-128"/>
              </a:defRPr>
            </a:lvl5pPr>
            <a:lvl6pPr marL="25146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ea typeface="MS PGothic" panose="020B0600070205080204" pitchFamily="34" charset="-128"/>
              </a:defRPr>
            </a:lvl6pPr>
            <a:lvl7pPr marL="29718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ea typeface="MS PGothic" panose="020B0600070205080204" pitchFamily="34" charset="-128"/>
              </a:defRPr>
            </a:lvl7pPr>
            <a:lvl8pPr marL="34290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ea typeface="MS PGothic" panose="020B0600070205080204" pitchFamily="34" charset="-128"/>
              </a:defRPr>
            </a:lvl8pPr>
            <a:lvl9pPr marL="3886200" indent="-228600" defTabSz="457200" eaLnBrk="0" fontAlgn="base" hangingPunct="0">
              <a:spcBef>
                <a:spcPct val="20000"/>
              </a:spcBef>
              <a:spcAft>
                <a:spcPct val="0"/>
              </a:spcAft>
              <a:buClr>
                <a:schemeClr val="accent2"/>
              </a:buClr>
              <a:buChar char="•"/>
              <a:defRPr sz="2000">
                <a:solidFill>
                  <a:schemeClr val="tx1"/>
                </a:solidFill>
                <a:latin typeface="Arial" panose="020B0604020202020204" pitchFamily="34" charset="0"/>
                <a:ea typeface="MS PGothic" panose="020B0600070205080204" pitchFamily="34" charset="-128"/>
              </a:defRPr>
            </a:lvl9pPr>
          </a:lstStyle>
          <a:p>
            <a:pPr eaLnBrk="1" hangingPunct="1">
              <a:spcBef>
                <a:spcPct val="0"/>
              </a:spcBef>
              <a:buClrTx/>
              <a:buFontTx/>
              <a:buNone/>
              <a:defRPr/>
            </a:pPr>
            <a:r>
              <a:rPr lang="en-US" altLang="en-US" sz="1100" b="1" dirty="0" smtClean="0">
                <a:solidFill>
                  <a:schemeClr val="tx1">
                    <a:lumMod val="50000"/>
                  </a:schemeClr>
                </a:solidFill>
                <a:latin typeface="Verdana" panose="020B0604030504040204" pitchFamily="34" charset="0"/>
              </a:rPr>
              <a:t>Focus</a:t>
            </a:r>
          </a:p>
        </p:txBody>
      </p:sp>
      <p:sp>
        <p:nvSpPr>
          <p:cNvPr id="19" name="Title 1"/>
          <p:cNvSpPr txBox="1">
            <a:spLocks/>
          </p:cNvSpPr>
          <p:nvPr/>
        </p:nvSpPr>
        <p:spPr>
          <a:xfrm>
            <a:off x="5670550" y="3687763"/>
            <a:ext cx="1219200" cy="811212"/>
          </a:xfrm>
          <a:prstGeom prst="rect">
            <a:avLst/>
          </a:prstGeom>
        </p:spPr>
        <p:txBody>
          <a:bodyPr/>
          <a:lstStyle>
            <a:lvl1pPr algn="l" defTabSz="457200" rtl="0" eaLnBrk="1" latinLnBrk="0" hangingPunct="1">
              <a:spcBef>
                <a:spcPct val="0"/>
              </a:spcBef>
              <a:buNone/>
              <a:defRPr sz="2800" b="1" i="0" kern="1200">
                <a:solidFill>
                  <a:srgbClr val="217AA0"/>
                </a:solidFill>
                <a:latin typeface="Verdana"/>
                <a:ea typeface="+mj-ea"/>
                <a:cs typeface="Verdana"/>
              </a:defRPr>
            </a:lvl1pPr>
          </a:lstStyle>
          <a:p>
            <a:pPr algn="ctr">
              <a:defRPr/>
            </a:pPr>
            <a:r>
              <a:rPr lang="en-US" sz="1000" dirty="0">
                <a:solidFill>
                  <a:schemeClr val="tx1">
                    <a:lumMod val="50000"/>
                  </a:schemeClr>
                </a:solidFill>
              </a:rPr>
              <a:t>Focus on Inappropriate Utilization</a:t>
            </a:r>
          </a:p>
        </p:txBody>
      </p:sp>
      <p:grpSp>
        <p:nvGrpSpPr>
          <p:cNvPr id="16" name="Group 15"/>
          <p:cNvGrpSpPr>
            <a:grpSpLocks/>
          </p:cNvGrpSpPr>
          <p:nvPr/>
        </p:nvGrpSpPr>
        <p:grpSpPr bwMode="auto">
          <a:xfrm>
            <a:off x="4433888" y="3024188"/>
            <a:ext cx="3621087" cy="1682750"/>
            <a:chOff x="4771861" y="2947804"/>
            <a:chExt cx="4829200" cy="1680749"/>
          </a:xfrm>
        </p:grpSpPr>
        <p:pic>
          <p:nvPicPr>
            <p:cNvPr id="91150" name="Picture 9"/>
            <p:cNvPicPr>
              <a:picLocks noChangeAspect="1"/>
            </p:cNvPicPr>
            <p:nvPr/>
          </p:nvPicPr>
          <p:blipFill>
            <a:blip r:embed="rId5">
              <a:grayscl/>
              <a:extLst>
                <a:ext uri="{28A0092B-C50C-407E-A947-70E740481C1C}">
                  <a14:useLocalDpi xmlns:a14="http://schemas.microsoft.com/office/drawing/2010/main" val="0"/>
                </a:ext>
              </a:extLst>
            </a:blip>
            <a:srcRect/>
            <a:stretch>
              <a:fillRect/>
            </a:stretch>
          </p:blipFill>
          <p:spPr bwMode="auto">
            <a:xfrm>
              <a:off x="4771861" y="3029534"/>
              <a:ext cx="2387442" cy="13241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51" name="Picture 12"/>
            <p:cNvPicPr>
              <a:picLocks noChangeAspect="1"/>
            </p:cNvPicPr>
            <p:nvPr/>
          </p:nvPicPr>
          <p:blipFill>
            <a:blip r:embed="rId6">
              <a:grayscl/>
              <a:extLst>
                <a:ext uri="{28A0092B-C50C-407E-A947-70E740481C1C}">
                  <a14:useLocalDpi xmlns:a14="http://schemas.microsoft.com/office/drawing/2010/main" val="0"/>
                </a:ext>
              </a:extLst>
            </a:blip>
            <a:srcRect/>
            <a:stretch>
              <a:fillRect/>
            </a:stretch>
          </p:blipFill>
          <p:spPr bwMode="auto">
            <a:xfrm>
              <a:off x="7516046" y="2947804"/>
              <a:ext cx="1346732" cy="746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152" name="Picture 14"/>
            <p:cNvPicPr>
              <a:picLocks noChangeAspect="1"/>
            </p:cNvPicPr>
            <p:nvPr/>
          </p:nvPicPr>
          <p:blipFill>
            <a:blip r:embed="rId7">
              <a:grayscl/>
              <a:extLst>
                <a:ext uri="{28A0092B-C50C-407E-A947-70E740481C1C}">
                  <a14:useLocalDpi xmlns:a14="http://schemas.microsoft.com/office/drawing/2010/main" val="0"/>
                </a:ext>
              </a:extLst>
            </a:blip>
            <a:srcRect/>
            <a:stretch>
              <a:fillRect/>
            </a:stretch>
          </p:blipFill>
          <p:spPr bwMode="auto">
            <a:xfrm>
              <a:off x="7544453" y="3487885"/>
              <a:ext cx="2056608" cy="1140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Down Arrow 16"/>
          <p:cNvSpPr>
            <a:spLocks noChangeArrowheads="1"/>
          </p:cNvSpPr>
          <p:nvPr/>
        </p:nvSpPr>
        <p:spPr bwMode="auto">
          <a:xfrm rot="2943520">
            <a:off x="6045200" y="1431925"/>
            <a:ext cx="146050" cy="342900"/>
          </a:xfrm>
          <a:prstGeom prst="downArrow">
            <a:avLst>
              <a:gd name="adj1" fmla="val 50000"/>
              <a:gd name="adj2" fmla="val 49995"/>
            </a:avLst>
          </a:prstGeom>
          <a:gradFill rotWithShape="1">
            <a:gsLst>
              <a:gs pos="0">
                <a:srgbClr val="C2FF8F"/>
              </a:gs>
              <a:gs pos="100000">
                <a:srgbClr val="7FD400"/>
              </a:gs>
            </a:gsLst>
            <a:lin ang="5400000"/>
          </a:gradFill>
          <a:ln w="9525">
            <a:solidFill>
              <a:srgbClr val="75B800"/>
            </a:solidFill>
            <a:miter lim="800000"/>
            <a:headEnd/>
            <a:tailEnd/>
          </a:ln>
          <a:effectLst>
            <a:outerShdw blurRad="40000" dist="23000" dir="5400000" rotWithShape="0">
              <a:srgbClr val="808080">
                <a:alpha val="34999"/>
              </a:srgbClr>
            </a:outerShdw>
          </a:effectLst>
        </p:spPr>
        <p:txBody>
          <a:bodyPr anchor="ctr"/>
          <a:lstStyle/>
          <a:p>
            <a:pPr algn="ctr" eaLnBrk="1" hangingPunct="1">
              <a:defRPr/>
            </a:pPr>
            <a:endParaRPr lang="en-US" dirty="0">
              <a:solidFill>
                <a:schemeClr val="lt1"/>
              </a:solidFill>
              <a:latin typeface="+mn-lt"/>
            </a:endParaRPr>
          </a:p>
        </p:txBody>
      </p:sp>
      <p:sp>
        <p:nvSpPr>
          <p:cNvPr id="21" name="Down Arrow 20"/>
          <p:cNvSpPr>
            <a:spLocks noChangeArrowheads="1"/>
          </p:cNvSpPr>
          <p:nvPr/>
        </p:nvSpPr>
        <p:spPr bwMode="auto">
          <a:xfrm rot="12992924">
            <a:off x="6324600" y="2903538"/>
            <a:ext cx="168275" cy="450850"/>
          </a:xfrm>
          <a:prstGeom prst="downArrow">
            <a:avLst>
              <a:gd name="adj1" fmla="val 50000"/>
              <a:gd name="adj2" fmla="val 50005"/>
            </a:avLst>
          </a:prstGeom>
          <a:gradFill rotWithShape="1">
            <a:gsLst>
              <a:gs pos="0">
                <a:srgbClr val="C2FF8F"/>
              </a:gs>
              <a:gs pos="100000">
                <a:srgbClr val="7FD400"/>
              </a:gs>
            </a:gsLst>
            <a:lin ang="5400000"/>
          </a:gradFill>
          <a:ln w="9525">
            <a:solidFill>
              <a:srgbClr val="75B800"/>
            </a:solidFill>
            <a:miter lim="800000"/>
            <a:headEnd/>
            <a:tailEnd/>
          </a:ln>
          <a:effectLst>
            <a:outerShdw blurRad="40000" dist="23000" dir="5400000" rotWithShape="0">
              <a:srgbClr val="808080">
                <a:alpha val="34999"/>
              </a:srgbClr>
            </a:outerShdw>
          </a:effectLst>
        </p:spPr>
        <p:txBody>
          <a:bodyPr anchor="ctr"/>
          <a:lstStyle/>
          <a:p>
            <a:pPr algn="ctr" eaLnBrk="1" hangingPunct="1">
              <a:defRPr/>
            </a:pPr>
            <a:endParaRPr lang="en-US" dirty="0">
              <a:solidFill>
                <a:schemeClr val="tx2"/>
              </a:solidFill>
              <a:latin typeface="+mn-lt"/>
            </a:endParaRPr>
          </a:p>
        </p:txBody>
      </p:sp>
    </p:spTree>
    <p:extLst>
      <p:ext uri="{BB962C8B-B14F-4D97-AF65-F5344CB8AC3E}">
        <p14:creationId xmlns:p14="http://schemas.microsoft.com/office/powerpoint/2010/main" val="29419718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Title 1"/>
          <p:cNvSpPr>
            <a:spLocks noGrp="1"/>
          </p:cNvSpPr>
          <p:nvPr>
            <p:ph type="title"/>
          </p:nvPr>
        </p:nvSpPr>
        <p:spPr>
          <a:xfrm>
            <a:off x="152400" y="228600"/>
            <a:ext cx="8839200" cy="857250"/>
          </a:xfrm>
        </p:spPr>
        <p:txBody>
          <a:bodyPr/>
          <a:lstStyle/>
          <a:p>
            <a:pPr marL="285750" indent="-285750" algn="ctr"/>
            <a:r>
              <a:rPr lang="en-US" altLang="en-US" sz="2400" b="1" dirty="0" smtClean="0"/>
              <a:t>Intersection of Community &amp; Employer Health Needs</a:t>
            </a:r>
          </a:p>
        </p:txBody>
      </p:sp>
      <p:sp>
        <p:nvSpPr>
          <p:cNvPr id="111619" name="Content Placeholder 2"/>
          <p:cNvSpPr>
            <a:spLocks noGrp="1"/>
          </p:cNvSpPr>
          <p:nvPr>
            <p:ph idx="1"/>
          </p:nvPr>
        </p:nvSpPr>
        <p:spPr>
          <a:xfrm>
            <a:off x="4572000" y="1200150"/>
            <a:ext cx="4419600" cy="3505200"/>
          </a:xfrm>
        </p:spPr>
        <p:txBody>
          <a:bodyPr>
            <a:normAutofit fontScale="70000" lnSpcReduction="20000"/>
          </a:bodyPr>
          <a:lstStyle/>
          <a:p>
            <a:pPr marL="0" indent="0">
              <a:lnSpc>
                <a:spcPct val="120000"/>
              </a:lnSpc>
              <a:buClrTx/>
              <a:buNone/>
            </a:pPr>
            <a:r>
              <a:rPr lang="en-US" sz="2133" dirty="0" smtClean="0"/>
              <a:t>Value Proposition for </a:t>
            </a:r>
            <a:r>
              <a:rPr lang="en-US" sz="2133" b="1" dirty="0" smtClean="0"/>
              <a:t>Employers &amp; Community</a:t>
            </a:r>
          </a:p>
          <a:p>
            <a:pPr>
              <a:lnSpc>
                <a:spcPct val="120000"/>
              </a:lnSpc>
              <a:buClrTx/>
            </a:pPr>
            <a:r>
              <a:rPr lang="en-US" sz="2133" b="1" dirty="0" smtClean="0"/>
              <a:t>Utilization</a:t>
            </a:r>
            <a:r>
              <a:rPr lang="en-US" sz="2133" dirty="0" smtClean="0"/>
              <a:t> * Price * Market = Cost</a:t>
            </a:r>
          </a:p>
          <a:p>
            <a:pPr>
              <a:lnSpc>
                <a:spcPct val="120000"/>
              </a:lnSpc>
              <a:buClrTx/>
            </a:pPr>
            <a:r>
              <a:rPr lang="en-US" sz="2133" dirty="0" smtClean="0"/>
              <a:t>Partner on addressing the “Social Determinants of Health” that impact UTILIZATION</a:t>
            </a:r>
          </a:p>
          <a:p>
            <a:pPr>
              <a:lnSpc>
                <a:spcPct val="120000"/>
              </a:lnSpc>
              <a:buClrTx/>
            </a:pPr>
            <a:r>
              <a:rPr lang="en-US" sz="2133" dirty="0" smtClean="0"/>
              <a:t>Examples:</a:t>
            </a:r>
          </a:p>
          <a:p>
            <a:pPr lvl="1">
              <a:lnSpc>
                <a:spcPct val="120000"/>
              </a:lnSpc>
              <a:buClrTx/>
            </a:pPr>
            <a:r>
              <a:rPr lang="en-US" sz="1867" dirty="0" smtClean="0"/>
              <a:t>Collective Impact Groups</a:t>
            </a:r>
          </a:p>
          <a:p>
            <a:pPr lvl="1">
              <a:lnSpc>
                <a:spcPct val="120000"/>
              </a:lnSpc>
              <a:buClrTx/>
            </a:pPr>
            <a:r>
              <a:rPr lang="en-US" sz="1867" dirty="0" smtClean="0"/>
              <a:t>Specialty Clinics – High Risk Clinics, Diabetes, CHF, COPD, etc.</a:t>
            </a:r>
          </a:p>
          <a:p>
            <a:pPr lvl="1">
              <a:lnSpc>
                <a:spcPct val="120000"/>
              </a:lnSpc>
              <a:buClrTx/>
            </a:pPr>
            <a:r>
              <a:rPr lang="en-US" sz="1867" dirty="0" smtClean="0"/>
              <a:t>Well-Being / Value Based Insurance Plan Designs</a:t>
            </a:r>
          </a:p>
          <a:p>
            <a:pPr lvl="1">
              <a:lnSpc>
                <a:spcPct val="120000"/>
              </a:lnSpc>
              <a:buClrTx/>
            </a:pPr>
            <a:r>
              <a:rPr lang="en-US" sz="1867" dirty="0" smtClean="0"/>
              <a:t>Direct to Employer Contracts</a:t>
            </a:r>
          </a:p>
          <a:p>
            <a:pPr>
              <a:lnSpc>
                <a:spcPct val="120000"/>
              </a:lnSpc>
              <a:buClrTx/>
            </a:pPr>
            <a:endParaRPr lang="en-US" altLang="en-US" sz="1600" dirty="0" smtClean="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4800" y="1077778"/>
            <a:ext cx="4267200" cy="3452173"/>
          </a:xfrm>
          <a:prstGeom prst="rect">
            <a:avLst/>
          </a:prstGeom>
        </p:spPr>
      </p:pic>
    </p:spTree>
    <p:extLst>
      <p:ext uri="{BB962C8B-B14F-4D97-AF65-F5344CB8AC3E}">
        <p14:creationId xmlns:p14="http://schemas.microsoft.com/office/powerpoint/2010/main" val="2379936036"/>
      </p:ext>
    </p:extLst>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333333"/>
        </a:dk1>
        <a:lt1>
          <a:srgbClr val="FFFFFF"/>
        </a:lt1>
        <a:dk2>
          <a:srgbClr val="000000"/>
        </a:dk2>
        <a:lt2>
          <a:srgbClr val="808080"/>
        </a:lt2>
        <a:accent1>
          <a:srgbClr val="007836"/>
        </a:accent1>
        <a:accent2>
          <a:srgbClr val="77B800"/>
        </a:accent2>
        <a:accent3>
          <a:srgbClr val="FFFFFF"/>
        </a:accent3>
        <a:accent4>
          <a:srgbClr val="2A2A2A"/>
        </a:accent4>
        <a:accent5>
          <a:srgbClr val="AABEAE"/>
        </a:accent5>
        <a:accent6>
          <a:srgbClr val="6BA600"/>
        </a:accent6>
        <a:hlink>
          <a:srgbClr val="D25D1C"/>
        </a:hlink>
        <a:folHlink>
          <a:srgbClr val="B6B28E"/>
        </a:folHlink>
      </a:clrScheme>
      <a:clrMap bg1="lt1" tx1="dk1" bg2="lt2" tx2="dk2" accent1="accent1" accent2="accent2" accent3="accent3" accent4="accent4" accent5="accent5" accent6="accent6" hlink="hlink" folHlink="folHlink"/>
    </a:extraClrScheme>
    <a:extraClrScheme>
      <a:clrScheme name="Default Design 14">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2A6EBB"/>
        </a:hlink>
        <a:folHlink>
          <a:srgbClr val="D25D1C"/>
        </a:folHlink>
      </a:clrScheme>
      <a:clrMap bg1="lt1" tx1="dk1" bg2="lt2" tx2="dk2" accent1="accent1" accent2="accent2" accent3="accent3" accent4="accent4" accent5="accent5" accent6="accent6" hlink="hlink" folHlink="folHlink"/>
    </a:extraClrScheme>
    <a:extraClrScheme>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clrMap bg1="lt1" tx1="dk1" bg2="lt2" tx2="dk2" accent1="accent1" accent2="accent2" accent3="accent3" accent4="accent4" accent5="accent5" accent6="accent6" hlink="hlink" folHlink="folHlink"/>
    </a:extraClrScheme>
    <a:extraClrScheme>
      <a:clrScheme name="Default Design 16">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D25D1C"/>
        </a:hlink>
        <a:folHlink>
          <a:srgbClr val="2A6EB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333333"/>
        </a:dk1>
        <a:lt1>
          <a:srgbClr val="FFFFFF"/>
        </a:lt1>
        <a:dk2>
          <a:srgbClr val="000000"/>
        </a:dk2>
        <a:lt2>
          <a:srgbClr val="808080"/>
        </a:lt2>
        <a:accent1>
          <a:srgbClr val="007836"/>
        </a:accent1>
        <a:accent2>
          <a:srgbClr val="77B800"/>
        </a:accent2>
        <a:accent3>
          <a:srgbClr val="FFFFFF"/>
        </a:accent3>
        <a:accent4>
          <a:srgbClr val="2A2A2A"/>
        </a:accent4>
        <a:accent5>
          <a:srgbClr val="AABEAE"/>
        </a:accent5>
        <a:accent6>
          <a:srgbClr val="6BA600"/>
        </a:accent6>
        <a:hlink>
          <a:srgbClr val="D25D1C"/>
        </a:hlink>
        <a:folHlink>
          <a:srgbClr val="B6B28E"/>
        </a:folHlink>
      </a:clrScheme>
      <a:clrMap bg1="lt1" tx1="dk1" bg2="lt2" tx2="dk2" accent1="accent1" accent2="accent2" accent3="accent3" accent4="accent4" accent5="accent5" accent6="accent6" hlink="hlink" folHlink="folHlink"/>
    </a:extraClrScheme>
    <a:extraClrScheme>
      <a:clrScheme name="Default Design 14">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2A6EBB"/>
        </a:hlink>
        <a:folHlink>
          <a:srgbClr val="D25D1C"/>
        </a:folHlink>
      </a:clrScheme>
      <a:clrMap bg1="lt1" tx1="dk1" bg2="lt2" tx2="dk2" accent1="accent1" accent2="accent2" accent3="accent3" accent4="accent4" accent5="accent5" accent6="accent6" hlink="hlink" folHlink="folHlink"/>
    </a:extraClrScheme>
    <a:extraClrScheme>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clrMap bg1="lt1" tx1="dk1" bg2="lt2" tx2="dk2" accent1="accent1" accent2="accent2" accent3="accent3" accent4="accent4" accent5="accent5" accent6="accent6" hlink="hlink" folHlink="folHlink"/>
    </a:extraClrScheme>
    <a:extraClrScheme>
      <a:clrScheme name="Default Design 16">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D25D1C"/>
        </a:hlink>
        <a:folHlink>
          <a:srgbClr val="2A6EB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Slid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Section Header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Content slides">
  <a:themeElements>
    <a:clrScheme name="Consulting Colors">
      <a:dk1>
        <a:srgbClr val="171616"/>
      </a:dk1>
      <a:lt1>
        <a:sysClr val="window" lastClr="FFFFFF"/>
      </a:lt1>
      <a:dk2>
        <a:srgbClr val="282B6B"/>
      </a:dk2>
      <a:lt2>
        <a:srgbClr val="E7E6E6"/>
      </a:lt2>
      <a:accent1>
        <a:srgbClr val="133D8D"/>
      </a:accent1>
      <a:accent2>
        <a:srgbClr val="9F2525"/>
      </a:accent2>
      <a:accent3>
        <a:srgbClr val="00A7CF"/>
      </a:accent3>
      <a:accent4>
        <a:srgbClr val="F29000"/>
      </a:accent4>
      <a:accent5>
        <a:srgbClr val="578D1A"/>
      </a:accent5>
      <a:accent6>
        <a:srgbClr val="58459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Closing Slides">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3_Default Design">
  <a:themeElements>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333333"/>
        </a:dk1>
        <a:lt1>
          <a:srgbClr val="FFFFFF"/>
        </a:lt1>
        <a:dk2>
          <a:srgbClr val="000000"/>
        </a:dk2>
        <a:lt2>
          <a:srgbClr val="808080"/>
        </a:lt2>
        <a:accent1>
          <a:srgbClr val="007836"/>
        </a:accent1>
        <a:accent2>
          <a:srgbClr val="77B800"/>
        </a:accent2>
        <a:accent3>
          <a:srgbClr val="FFFFFF"/>
        </a:accent3>
        <a:accent4>
          <a:srgbClr val="2A2A2A"/>
        </a:accent4>
        <a:accent5>
          <a:srgbClr val="AABEAE"/>
        </a:accent5>
        <a:accent6>
          <a:srgbClr val="6BA600"/>
        </a:accent6>
        <a:hlink>
          <a:srgbClr val="D25D1C"/>
        </a:hlink>
        <a:folHlink>
          <a:srgbClr val="B6B28E"/>
        </a:folHlink>
      </a:clrScheme>
      <a:clrMap bg1="lt1" tx1="dk1" bg2="lt2" tx2="dk2" accent1="accent1" accent2="accent2" accent3="accent3" accent4="accent4" accent5="accent5" accent6="accent6" hlink="hlink" folHlink="folHlink"/>
    </a:extraClrScheme>
    <a:extraClrScheme>
      <a:clrScheme name="Default Design 14">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2A6EBB"/>
        </a:hlink>
        <a:folHlink>
          <a:srgbClr val="D25D1C"/>
        </a:folHlink>
      </a:clrScheme>
      <a:clrMap bg1="lt1" tx1="dk1" bg2="lt2" tx2="dk2" accent1="accent1" accent2="accent2" accent3="accent3" accent4="accent4" accent5="accent5" accent6="accent6" hlink="hlink" folHlink="folHlink"/>
    </a:extraClrScheme>
    <a:extraClrScheme>
      <a:clrScheme name="Default Design 15">
        <a:dk1>
          <a:srgbClr val="4D4D4D"/>
        </a:dk1>
        <a:lt1>
          <a:srgbClr val="FFFFFF"/>
        </a:lt1>
        <a:dk2>
          <a:srgbClr val="007836"/>
        </a:dk2>
        <a:lt2>
          <a:srgbClr val="808080"/>
        </a:lt2>
        <a:accent1>
          <a:srgbClr val="77B800"/>
        </a:accent1>
        <a:accent2>
          <a:srgbClr val="D25D1C"/>
        </a:accent2>
        <a:accent3>
          <a:srgbClr val="FFFFFF"/>
        </a:accent3>
        <a:accent4>
          <a:srgbClr val="404040"/>
        </a:accent4>
        <a:accent5>
          <a:srgbClr val="BDD8AA"/>
        </a:accent5>
        <a:accent6>
          <a:srgbClr val="BE5318"/>
        </a:accent6>
        <a:hlink>
          <a:srgbClr val="2A6EBB"/>
        </a:hlink>
        <a:folHlink>
          <a:srgbClr val="B6B28E"/>
        </a:folHlink>
      </a:clrScheme>
      <a:clrMap bg1="lt1" tx1="dk1" bg2="lt2" tx2="dk2" accent1="accent1" accent2="accent2" accent3="accent3" accent4="accent4" accent5="accent5" accent6="accent6" hlink="hlink" folHlink="folHlink"/>
    </a:extraClrScheme>
    <a:extraClrScheme>
      <a:clrScheme name="Default Design 16">
        <a:dk1>
          <a:srgbClr val="4D4D4D"/>
        </a:dk1>
        <a:lt1>
          <a:srgbClr val="FFFFFF"/>
        </a:lt1>
        <a:dk2>
          <a:srgbClr val="007836"/>
        </a:dk2>
        <a:lt2>
          <a:srgbClr val="808080"/>
        </a:lt2>
        <a:accent1>
          <a:srgbClr val="77B800"/>
        </a:accent1>
        <a:accent2>
          <a:srgbClr val="B6B28E"/>
        </a:accent2>
        <a:accent3>
          <a:srgbClr val="FFFFFF"/>
        </a:accent3>
        <a:accent4>
          <a:srgbClr val="404040"/>
        </a:accent4>
        <a:accent5>
          <a:srgbClr val="BDD8AA"/>
        </a:accent5>
        <a:accent6>
          <a:srgbClr val="A5A180"/>
        </a:accent6>
        <a:hlink>
          <a:srgbClr val="D25D1C"/>
        </a:hlink>
        <a:folHlink>
          <a:srgbClr val="2A6EBB"/>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5509</TotalTime>
  <Words>1787</Words>
  <Application>Microsoft Office PowerPoint</Application>
  <PresentationFormat>On-screen Show (16:9)</PresentationFormat>
  <Paragraphs>471</Paragraphs>
  <Slides>25</Slides>
  <Notes>25</Notes>
  <HiddenSlides>0</HiddenSlides>
  <MMClips>0</MMClips>
  <ScaleCrop>false</ScaleCrop>
  <HeadingPairs>
    <vt:vector size="6" baseType="variant">
      <vt:variant>
        <vt:lpstr>Fonts Used</vt:lpstr>
      </vt:variant>
      <vt:variant>
        <vt:i4>7</vt:i4>
      </vt:variant>
      <vt:variant>
        <vt:lpstr>Theme</vt:lpstr>
      </vt:variant>
      <vt:variant>
        <vt:i4>7</vt:i4>
      </vt:variant>
      <vt:variant>
        <vt:lpstr>Slide Titles</vt:lpstr>
      </vt:variant>
      <vt:variant>
        <vt:i4>25</vt:i4>
      </vt:variant>
    </vt:vector>
  </HeadingPairs>
  <TitlesOfParts>
    <vt:vector size="39" baseType="lpstr">
      <vt:lpstr>MS PGothic</vt:lpstr>
      <vt:lpstr>Arial</vt:lpstr>
      <vt:lpstr>Calibri</vt:lpstr>
      <vt:lpstr>Calibri Light</vt:lpstr>
      <vt:lpstr>Times New Roman</vt:lpstr>
      <vt:lpstr>Verdana</vt:lpstr>
      <vt:lpstr>ヒラギノ角ゴ Pro W3</vt:lpstr>
      <vt:lpstr>1_Default Design</vt:lpstr>
      <vt:lpstr>2_Default Design</vt:lpstr>
      <vt:lpstr>Title Slide</vt:lpstr>
      <vt:lpstr>Section Headers</vt:lpstr>
      <vt:lpstr>Content slides</vt:lpstr>
      <vt:lpstr>Closing Slides</vt:lpstr>
      <vt:lpstr>3_Default Design</vt:lpstr>
      <vt:lpstr>Thought Leaders Forum July 20, 2018 </vt:lpstr>
      <vt:lpstr>Today’s Program</vt:lpstr>
      <vt:lpstr>Our Journey So Far….</vt:lpstr>
      <vt:lpstr>PowerPoint Presentation</vt:lpstr>
      <vt:lpstr>We Share the Same Healthcare Cost Drivers</vt:lpstr>
      <vt:lpstr>Thought Leaders Forum March 19 Survey Results</vt:lpstr>
      <vt:lpstr>Bending the Payor Cost Curve Signature Care 2.0/Parkview Health Plan/Uninsured</vt:lpstr>
      <vt:lpstr>So…</vt:lpstr>
      <vt:lpstr>Intersection of Community &amp; Employer Health Needs</vt:lpstr>
      <vt:lpstr>Together We Can Create </vt:lpstr>
      <vt:lpstr>Community Health Needs Assessment Top Health Issues</vt:lpstr>
      <vt:lpstr>PowerPoint Presentation</vt:lpstr>
      <vt:lpstr>PowerPoint Presentation</vt:lpstr>
      <vt:lpstr>Virtual Health Types of Visits</vt:lpstr>
      <vt:lpstr>Value of Virtual </vt:lpstr>
      <vt:lpstr>Parkview’s Connection Methods</vt:lpstr>
      <vt:lpstr> Recommend Charter Approval  </vt:lpstr>
      <vt:lpstr>Ground Rules</vt:lpstr>
      <vt:lpstr>Survey Process ______________________________________________________________________________</vt:lpstr>
      <vt:lpstr>We Want To Hear From You ______________________________________________________________________________</vt:lpstr>
      <vt:lpstr>PowerPoint Presentation</vt:lpstr>
      <vt:lpstr>PowerPoint Presentation</vt:lpstr>
      <vt:lpstr>PowerPoint Presentation</vt:lpstr>
      <vt:lpstr>Recap &amp; Next Steps</vt:lpstr>
      <vt:lpstr>Thank You!</vt:lpstr>
    </vt:vector>
  </TitlesOfParts>
  <Company>Parkview Health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Client Workstation</dc:creator>
  <cp:lastModifiedBy>Julie Hughbanks</cp:lastModifiedBy>
  <cp:revision>199</cp:revision>
  <cp:lastPrinted>2018-07-19T15:00:39Z</cp:lastPrinted>
  <dcterms:created xsi:type="dcterms:W3CDTF">2008-06-06T20:44:01Z</dcterms:created>
  <dcterms:modified xsi:type="dcterms:W3CDTF">2018-07-19T15:40:45Z</dcterms:modified>
</cp:coreProperties>
</file>