
<file path=[Content_Types].xml><?xml version="1.0" encoding="utf-8"?>
<Types xmlns="http://schemas.openxmlformats.org/package/2006/content-types">
  <Default Extension="png" ContentType="image/png"/>
  <Default Extension="tmp"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4.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5.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6.xml" ContentType="application/vnd.openxmlformats-officedocument.theme+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 id="2147483675" r:id="rId2"/>
    <p:sldMasterId id="2147483698" r:id="rId3"/>
    <p:sldMasterId id="2147483701" r:id="rId4"/>
    <p:sldMasterId id="2147483704" r:id="rId5"/>
    <p:sldMasterId id="2147483718" r:id="rId6"/>
    <p:sldMasterId id="2147483772" r:id="rId7"/>
  </p:sldMasterIdLst>
  <p:notesMasterIdLst>
    <p:notesMasterId r:id="rId40"/>
  </p:notesMasterIdLst>
  <p:sldIdLst>
    <p:sldId id="262" r:id="rId8"/>
    <p:sldId id="336" r:id="rId9"/>
    <p:sldId id="391" r:id="rId10"/>
    <p:sldId id="343" r:id="rId11"/>
    <p:sldId id="342" r:id="rId12"/>
    <p:sldId id="338" r:id="rId13"/>
    <p:sldId id="341" r:id="rId14"/>
    <p:sldId id="378" r:id="rId15"/>
    <p:sldId id="379" r:id="rId16"/>
    <p:sldId id="390" r:id="rId17"/>
    <p:sldId id="344" r:id="rId18"/>
    <p:sldId id="362" r:id="rId19"/>
    <p:sldId id="381" r:id="rId20"/>
    <p:sldId id="382" r:id="rId21"/>
    <p:sldId id="383" r:id="rId22"/>
    <p:sldId id="385" r:id="rId23"/>
    <p:sldId id="386" r:id="rId24"/>
    <p:sldId id="387" r:id="rId25"/>
    <p:sldId id="392" r:id="rId26"/>
    <p:sldId id="345" r:id="rId27"/>
    <p:sldId id="365" r:id="rId28"/>
    <p:sldId id="366" r:id="rId29"/>
    <p:sldId id="367" r:id="rId30"/>
    <p:sldId id="368" r:id="rId31"/>
    <p:sldId id="369" r:id="rId32"/>
    <p:sldId id="370" r:id="rId33"/>
    <p:sldId id="371" r:id="rId34"/>
    <p:sldId id="372" r:id="rId35"/>
    <p:sldId id="373" r:id="rId36"/>
    <p:sldId id="374" r:id="rId37"/>
    <p:sldId id="275" r:id="rId38"/>
    <p:sldId id="346" r:id="rId39"/>
  </p:sldIdLst>
  <p:sldSz cx="9144000" cy="5143500" type="screen16x9"/>
  <p:notesSz cx="7010400" cy="9223375"/>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86918" autoAdjust="0"/>
  </p:normalViewPr>
  <p:slideViewPr>
    <p:cSldViewPr>
      <p:cViewPr varScale="1">
        <p:scale>
          <a:sx n="132" d="100"/>
          <a:sy n="132" d="100"/>
        </p:scale>
        <p:origin x="960" y="114"/>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p:cViewPr varScale="1">
        <p:scale>
          <a:sx n="66" d="100"/>
          <a:sy n="66" d="100"/>
        </p:scale>
        <p:origin x="3106" y="5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theme" Target="theme/theme1.xml"/><Relationship Id="rId8" Type="http://schemas.openxmlformats.org/officeDocument/2006/relationships/slide" Target="slides/slide1.xml"/><Relationship Id="rId3" Type="http://schemas.openxmlformats.org/officeDocument/2006/relationships/slideMaster" Target="slideMasters/slideMaster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2000" b="0" i="0" u="none" strike="noStrike" kern="1200" spc="0" baseline="0">
                <a:solidFill>
                  <a:sysClr val="windowText" lastClr="000000">
                    <a:lumMod val="65000"/>
                    <a:lumOff val="35000"/>
                  </a:sysClr>
                </a:solidFill>
                <a:latin typeface="+mn-lt"/>
                <a:ea typeface="+mn-ea"/>
                <a:cs typeface="+mn-cs"/>
              </a:defRPr>
            </a:pPr>
            <a:r>
              <a:rPr lang="en-US" sz="2000" b="1" i="0" baseline="0" dirty="0">
                <a:effectLst/>
              </a:rPr>
              <a:t>Perceptions of Certain Public Health Problems</a:t>
            </a:r>
            <a:endParaRPr lang="en-US" sz="2000" dirty="0">
              <a:effectLst/>
            </a:endParaRPr>
          </a:p>
          <a:p>
            <a:pPr marL="0" marR="0" indent="0" algn="ctr" defTabSz="914400" rtl="0" eaLnBrk="1" fontAlgn="auto" latinLnBrk="0" hangingPunct="1">
              <a:lnSpc>
                <a:spcPct val="100000"/>
              </a:lnSpc>
              <a:spcBef>
                <a:spcPts val="0"/>
              </a:spcBef>
              <a:spcAft>
                <a:spcPts val="0"/>
              </a:spcAft>
              <a:buClrTx/>
              <a:buSzTx/>
              <a:buFontTx/>
              <a:buNone/>
              <a:tabLst/>
              <a:defRPr sz="2000">
                <a:solidFill>
                  <a:sysClr val="windowText" lastClr="000000">
                    <a:lumMod val="65000"/>
                    <a:lumOff val="35000"/>
                  </a:sysClr>
                </a:solidFill>
              </a:defRPr>
            </a:pPr>
            <a:endParaRPr lang="en-US" sz="2000" dirty="0"/>
          </a:p>
        </c:rich>
      </c:tx>
      <c:layout>
        <c:manualLayout>
          <c:xMode val="edge"/>
          <c:yMode val="edge"/>
          <c:x val="0.23344816217148529"/>
          <c:y val="1.9293853637998258E-2"/>
        </c:manualLayout>
      </c:layout>
      <c:overlay val="0"/>
      <c:spPr>
        <a:noFill/>
        <a:ln>
          <a:noFill/>
        </a:ln>
        <a:effectLst/>
      </c:spPr>
      <c:txPr>
        <a:bodyPr rot="0" spcFirstLastPara="1" vertOverflow="ellipsis" vert="horz" wrap="square" anchor="ctr" anchorCtr="1"/>
        <a:lstStyle/>
        <a:p>
          <a:pPr marL="0" marR="0" indent="0" algn="ctr" defTabSz="914400" rtl="0" eaLnBrk="1" fontAlgn="auto" latinLnBrk="0" hangingPunct="1">
            <a:lnSpc>
              <a:spcPct val="100000"/>
            </a:lnSpc>
            <a:spcBef>
              <a:spcPts val="0"/>
            </a:spcBef>
            <a:spcAft>
              <a:spcPts val="0"/>
            </a:spcAft>
            <a:buClrTx/>
            <a:buSzTx/>
            <a:buFontTx/>
            <a:buNone/>
            <a:tabLst/>
            <a:defRPr sz="2000" b="0" i="0" u="none" strike="noStrike" kern="1200" spc="0" baseline="0">
              <a:solidFill>
                <a:sysClr val="windowText" lastClr="000000">
                  <a:lumMod val="65000"/>
                  <a:lumOff val="35000"/>
                </a:sysClr>
              </a:solidFill>
              <a:latin typeface="+mn-lt"/>
              <a:ea typeface="+mn-ea"/>
              <a:cs typeface="+mn-cs"/>
            </a:defRPr>
          </a:pPr>
          <a:endParaRPr lang="en-US"/>
        </a:p>
      </c:txPr>
    </c:title>
    <c:autoTitleDeleted val="0"/>
    <c:plotArea>
      <c:layout>
        <c:manualLayout>
          <c:layoutTarget val="inner"/>
          <c:xMode val="edge"/>
          <c:yMode val="edge"/>
          <c:x val="0.28312145144277201"/>
          <c:y val="0.16196636705851203"/>
          <c:w val="0.65990250169887033"/>
          <c:h val="0.67245386938653651"/>
        </c:manualLayout>
      </c:layout>
      <c:barChart>
        <c:barDir val="bar"/>
        <c:grouping val="percentStacked"/>
        <c:varyColors val="0"/>
        <c:ser>
          <c:idx val="0"/>
          <c:order val="0"/>
          <c:tx>
            <c:strRef>
              <c:f>Allen!$B$18</c:f>
              <c:strCache>
                <c:ptCount val="1"/>
                <c:pt idx="0">
                  <c:v>A big problem</c:v>
                </c:pt>
              </c:strCache>
            </c:strRef>
          </c:tx>
          <c:spPr>
            <a:solidFill>
              <a:srgbClr val="00206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bg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Allen!$A$19:$A$25</c:f>
              <c:strCache>
                <c:ptCount val="7"/>
                <c:pt idx="0">
                  <c:v>Teen Pregnancy</c:v>
                </c:pt>
                <c:pt idx="1">
                  <c:v>Stress, depression, and emotions</c:v>
                </c:pt>
                <c:pt idx="2">
                  <c:v>Overweight and Obesity</c:v>
                </c:pt>
                <c:pt idx="3">
                  <c:v>Road Accidents and Injuries</c:v>
                </c:pt>
                <c:pt idx="4">
                  <c:v>Drug Addiction</c:v>
                </c:pt>
                <c:pt idx="5">
                  <c:v>Alcohol</c:v>
                </c:pt>
                <c:pt idx="6">
                  <c:v>Smoking</c:v>
                </c:pt>
              </c:strCache>
            </c:strRef>
          </c:cat>
          <c:val>
            <c:numRef>
              <c:f>Allen!$B$19:$B$25</c:f>
              <c:numCache>
                <c:formatCode>0.0%</c:formatCode>
                <c:ptCount val="7"/>
                <c:pt idx="0">
                  <c:v>0.34599999999999997</c:v>
                </c:pt>
                <c:pt idx="1">
                  <c:v>0.36899999999999999</c:v>
                </c:pt>
                <c:pt idx="2">
                  <c:v>0.78800000000000003</c:v>
                </c:pt>
                <c:pt idx="3">
                  <c:v>0.35</c:v>
                </c:pt>
                <c:pt idx="4">
                  <c:v>0.63500000000000001</c:v>
                </c:pt>
                <c:pt idx="5">
                  <c:v>0.42899999999999999</c:v>
                </c:pt>
                <c:pt idx="6">
                  <c:v>0.51100000000000001</c:v>
                </c:pt>
              </c:numCache>
            </c:numRef>
          </c:val>
          <c:extLst>
            <c:ext xmlns:c16="http://schemas.microsoft.com/office/drawing/2014/chart" uri="{C3380CC4-5D6E-409C-BE32-E72D297353CC}">
              <c16:uniqueId val="{00000000-AD65-4735-83E4-8351F06D6E4B}"/>
            </c:ext>
          </c:extLst>
        </c:ser>
        <c:ser>
          <c:idx val="1"/>
          <c:order val="1"/>
          <c:tx>
            <c:strRef>
              <c:f>Allen!$C$18</c:f>
              <c:strCache>
                <c:ptCount val="1"/>
                <c:pt idx="0">
                  <c:v>Somewhat a problem</c:v>
                </c:pt>
              </c:strCache>
            </c:strRef>
          </c:tx>
          <c:spPr>
            <a:solidFill>
              <a:srgbClr val="24BAA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Allen!$A$19:$A$25</c:f>
              <c:strCache>
                <c:ptCount val="7"/>
                <c:pt idx="0">
                  <c:v>Teen Pregnancy</c:v>
                </c:pt>
                <c:pt idx="1">
                  <c:v>Stress, depression, and emotions</c:v>
                </c:pt>
                <c:pt idx="2">
                  <c:v>Overweight and Obesity</c:v>
                </c:pt>
                <c:pt idx="3">
                  <c:v>Road Accidents and Injuries</c:v>
                </c:pt>
                <c:pt idx="4">
                  <c:v>Drug Addiction</c:v>
                </c:pt>
                <c:pt idx="5">
                  <c:v>Alcohol</c:v>
                </c:pt>
                <c:pt idx="6">
                  <c:v>Smoking</c:v>
                </c:pt>
              </c:strCache>
            </c:strRef>
          </c:cat>
          <c:val>
            <c:numRef>
              <c:f>Allen!$C$19:$C$25</c:f>
              <c:numCache>
                <c:formatCode>0.0%</c:formatCode>
                <c:ptCount val="7"/>
                <c:pt idx="0">
                  <c:v>0.48299999999999998</c:v>
                </c:pt>
                <c:pt idx="1">
                  <c:v>0.42199999999999999</c:v>
                </c:pt>
                <c:pt idx="2">
                  <c:v>0.16900000000000001</c:v>
                </c:pt>
                <c:pt idx="3">
                  <c:v>0.504</c:v>
                </c:pt>
                <c:pt idx="4">
                  <c:v>0.29199999999999998</c:v>
                </c:pt>
                <c:pt idx="5">
                  <c:v>0.433</c:v>
                </c:pt>
                <c:pt idx="6">
                  <c:v>0.34399999999999997</c:v>
                </c:pt>
              </c:numCache>
            </c:numRef>
          </c:val>
          <c:extLst>
            <c:ext xmlns:c16="http://schemas.microsoft.com/office/drawing/2014/chart" uri="{C3380CC4-5D6E-409C-BE32-E72D297353CC}">
              <c16:uniqueId val="{00000001-AD65-4735-83E4-8351F06D6E4B}"/>
            </c:ext>
          </c:extLst>
        </c:ser>
        <c:ser>
          <c:idx val="2"/>
          <c:order val="2"/>
          <c:tx>
            <c:strRef>
              <c:f>Allen!$D$18</c:f>
              <c:strCache>
                <c:ptCount val="1"/>
                <c:pt idx="0">
                  <c:v>Not a problem</c:v>
                </c:pt>
              </c:strCache>
            </c:strRef>
          </c:tx>
          <c:spPr>
            <a:solidFill>
              <a:schemeClr val="bg1">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Allen!$A$19:$A$25</c:f>
              <c:strCache>
                <c:ptCount val="7"/>
                <c:pt idx="0">
                  <c:v>Teen Pregnancy</c:v>
                </c:pt>
                <c:pt idx="1">
                  <c:v>Stress, depression, and emotions</c:v>
                </c:pt>
                <c:pt idx="2">
                  <c:v>Overweight and Obesity</c:v>
                </c:pt>
                <c:pt idx="3">
                  <c:v>Road Accidents and Injuries</c:v>
                </c:pt>
                <c:pt idx="4">
                  <c:v>Drug Addiction</c:v>
                </c:pt>
                <c:pt idx="5">
                  <c:v>Alcohol</c:v>
                </c:pt>
                <c:pt idx="6">
                  <c:v>Smoking</c:v>
                </c:pt>
              </c:strCache>
            </c:strRef>
          </c:cat>
          <c:val>
            <c:numRef>
              <c:f>Allen!$D$19:$D$25</c:f>
              <c:numCache>
                <c:formatCode>0.0%</c:formatCode>
                <c:ptCount val="7"/>
                <c:pt idx="0">
                  <c:v>0.17199999999999999</c:v>
                </c:pt>
                <c:pt idx="1">
                  <c:v>0.21</c:v>
                </c:pt>
                <c:pt idx="2">
                  <c:v>4.2000000000000003E-2</c:v>
                </c:pt>
                <c:pt idx="3">
                  <c:v>0.14599999999999999</c:v>
                </c:pt>
                <c:pt idx="4">
                  <c:v>6.2E-2</c:v>
                </c:pt>
                <c:pt idx="5">
                  <c:v>0.13800000000000001</c:v>
                </c:pt>
                <c:pt idx="6">
                  <c:v>0.127</c:v>
                </c:pt>
              </c:numCache>
            </c:numRef>
          </c:val>
          <c:extLst>
            <c:ext xmlns:c16="http://schemas.microsoft.com/office/drawing/2014/chart" uri="{C3380CC4-5D6E-409C-BE32-E72D297353CC}">
              <c16:uniqueId val="{00000002-AD65-4735-83E4-8351F06D6E4B}"/>
            </c:ext>
          </c:extLst>
        </c:ser>
        <c:dLbls>
          <c:dLblPos val="ctr"/>
          <c:showLegendKey val="0"/>
          <c:showVal val="1"/>
          <c:showCatName val="0"/>
          <c:showSerName val="0"/>
          <c:showPercent val="0"/>
          <c:showBubbleSize val="0"/>
        </c:dLbls>
        <c:gapWidth val="91"/>
        <c:overlap val="100"/>
        <c:axId val="125051264"/>
        <c:axId val="125052800"/>
      </c:barChart>
      <c:catAx>
        <c:axId val="12505126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125052800"/>
        <c:crosses val="autoZero"/>
        <c:auto val="1"/>
        <c:lblAlgn val="ctr"/>
        <c:lblOffset val="100"/>
        <c:noMultiLvlLbl val="0"/>
      </c:catAx>
      <c:valAx>
        <c:axId val="125052800"/>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250512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059"/>
          </a:xfrm>
          <a:prstGeom prst="rect">
            <a:avLst/>
          </a:prstGeom>
        </p:spPr>
        <p:txBody>
          <a:bodyPr vert="horz" lIns="92757" tIns="46378" rIns="92757" bIns="46378" rtlCol="0"/>
          <a:lstStyle>
            <a:lvl1pPr algn="l">
              <a:defRPr sz="1200"/>
            </a:lvl1pPr>
          </a:lstStyle>
          <a:p>
            <a:pPr>
              <a:defRPr/>
            </a:pPr>
            <a:endParaRPr lang="en-US" dirty="0"/>
          </a:p>
        </p:txBody>
      </p:sp>
      <p:sp>
        <p:nvSpPr>
          <p:cNvPr id="3" name="Date Placeholder 2"/>
          <p:cNvSpPr>
            <a:spLocks noGrp="1"/>
          </p:cNvSpPr>
          <p:nvPr>
            <p:ph type="dt" idx="1"/>
          </p:nvPr>
        </p:nvSpPr>
        <p:spPr>
          <a:xfrm>
            <a:off x="3970938" y="0"/>
            <a:ext cx="3037840" cy="463059"/>
          </a:xfrm>
          <a:prstGeom prst="rect">
            <a:avLst/>
          </a:prstGeom>
        </p:spPr>
        <p:txBody>
          <a:bodyPr vert="horz" lIns="92757" tIns="46378" rIns="92757" bIns="46378" rtlCol="0"/>
          <a:lstStyle>
            <a:lvl1pPr algn="r">
              <a:defRPr sz="1200"/>
            </a:lvl1pPr>
          </a:lstStyle>
          <a:p>
            <a:pPr>
              <a:defRPr/>
            </a:pPr>
            <a:fld id="{76E375C1-539F-4784-8939-72C0BF2F1AAF}" type="datetimeFigureOut">
              <a:rPr lang="en-US"/>
              <a:pPr>
                <a:defRPr/>
              </a:pPr>
              <a:t>5/3/2018</a:t>
            </a:fld>
            <a:endParaRPr lang="en-US" dirty="0"/>
          </a:p>
        </p:txBody>
      </p:sp>
      <p:sp>
        <p:nvSpPr>
          <p:cNvPr id="4" name="Slide Image Placeholder 3"/>
          <p:cNvSpPr>
            <a:spLocks noGrp="1" noRot="1" noChangeAspect="1"/>
          </p:cNvSpPr>
          <p:nvPr>
            <p:ph type="sldImg" idx="2"/>
          </p:nvPr>
        </p:nvSpPr>
        <p:spPr>
          <a:xfrm>
            <a:off x="738188" y="1152525"/>
            <a:ext cx="5534025" cy="3113088"/>
          </a:xfrm>
          <a:prstGeom prst="rect">
            <a:avLst/>
          </a:prstGeom>
          <a:noFill/>
          <a:ln w="12700">
            <a:solidFill>
              <a:prstClr val="black"/>
            </a:solidFill>
          </a:ln>
        </p:spPr>
        <p:txBody>
          <a:bodyPr vert="horz" lIns="92757" tIns="46378" rIns="92757" bIns="46378" rtlCol="0" anchor="ctr"/>
          <a:lstStyle/>
          <a:p>
            <a:pPr lvl="0"/>
            <a:endParaRPr lang="en-US" noProof="0" dirty="0" smtClean="0"/>
          </a:p>
        </p:txBody>
      </p:sp>
      <p:sp>
        <p:nvSpPr>
          <p:cNvPr id="5" name="Notes Placeholder 4"/>
          <p:cNvSpPr>
            <a:spLocks noGrp="1"/>
          </p:cNvSpPr>
          <p:nvPr>
            <p:ph type="body" sz="quarter" idx="3"/>
          </p:nvPr>
        </p:nvSpPr>
        <p:spPr>
          <a:xfrm>
            <a:off x="701040" y="4438435"/>
            <a:ext cx="5608320" cy="3632019"/>
          </a:xfrm>
          <a:prstGeom prst="rect">
            <a:avLst/>
          </a:prstGeom>
        </p:spPr>
        <p:txBody>
          <a:bodyPr vert="horz" lIns="92757" tIns="46378" rIns="92757" bIns="46378" rtlCol="0"/>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760317"/>
            <a:ext cx="3037840" cy="463059"/>
          </a:xfrm>
          <a:prstGeom prst="rect">
            <a:avLst/>
          </a:prstGeom>
        </p:spPr>
        <p:txBody>
          <a:bodyPr vert="horz" lIns="92757" tIns="46378" rIns="92757" bIns="46378"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970938" y="8760317"/>
            <a:ext cx="3037840" cy="463059"/>
          </a:xfrm>
          <a:prstGeom prst="rect">
            <a:avLst/>
          </a:prstGeom>
        </p:spPr>
        <p:txBody>
          <a:bodyPr vert="horz" lIns="92757" tIns="46378" rIns="92757" bIns="46378" rtlCol="0" anchor="b"/>
          <a:lstStyle>
            <a:lvl1pPr algn="r">
              <a:defRPr sz="1200"/>
            </a:lvl1pPr>
          </a:lstStyle>
          <a:p>
            <a:pPr>
              <a:defRPr/>
            </a:pPr>
            <a:fld id="{D9809DE7-CB53-4EAB-B0C3-AF471CB1AACF}" type="slidenum">
              <a:rPr lang="en-US"/>
              <a:pPr>
                <a:defRPr/>
              </a:pPr>
              <a:t>‹#›</a:t>
            </a:fld>
            <a:endParaRPr lang="en-US" dirty="0"/>
          </a:p>
        </p:txBody>
      </p:sp>
    </p:spTree>
    <p:extLst>
      <p:ext uri="{BB962C8B-B14F-4D97-AF65-F5344CB8AC3E}">
        <p14:creationId xmlns:p14="http://schemas.microsoft.com/office/powerpoint/2010/main" val="26506398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4481D2E-F993-4173-8815-8FD756D33418}" type="slidenum">
              <a:rPr lang="en-US" altLang="en-US" smtClean="0"/>
              <a:pPr/>
              <a:t>1</a:t>
            </a:fld>
            <a:endParaRPr lang="en-US" altLang="en-US" dirty="0" smtClean="0"/>
          </a:p>
        </p:txBody>
      </p:sp>
    </p:spTree>
    <p:extLst>
      <p:ext uri="{BB962C8B-B14F-4D97-AF65-F5344CB8AC3E}">
        <p14:creationId xmlns:p14="http://schemas.microsoft.com/office/powerpoint/2010/main" val="1856228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Sue</a:t>
            </a:r>
            <a:r>
              <a:rPr lang="en-US" baseline="0" dirty="0" smtClean="0"/>
              <a:t> to tee up the concept of the video about understanding the community and variation in </a:t>
            </a:r>
            <a:endParaRPr lang="en-US" dirty="0"/>
          </a:p>
        </p:txBody>
      </p:sp>
      <p:sp>
        <p:nvSpPr>
          <p:cNvPr id="4" name="Slide Number Placeholder 3"/>
          <p:cNvSpPr>
            <a:spLocks noGrp="1"/>
          </p:cNvSpPr>
          <p:nvPr>
            <p:ph type="sldNum" sz="quarter" idx="10"/>
          </p:nvPr>
        </p:nvSpPr>
        <p:spPr/>
        <p:txBody>
          <a:bodyPr/>
          <a:lstStyle/>
          <a:p>
            <a:fld id="{C6BE7CD3-B3BB-4C82-B7C4-CA28B0A0CA85}" type="slidenum">
              <a:rPr lang="en-US" smtClean="0"/>
              <a:t>12</a:t>
            </a:fld>
            <a:endParaRPr lang="en-US" dirty="0"/>
          </a:p>
        </p:txBody>
      </p:sp>
    </p:spTree>
    <p:extLst>
      <p:ext uri="{BB962C8B-B14F-4D97-AF65-F5344CB8AC3E}">
        <p14:creationId xmlns:p14="http://schemas.microsoft.com/office/powerpoint/2010/main" val="33714452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47DF38C-3A5A-4CA8-B995-3FBBDE53B983}" type="slidenum">
              <a:rPr lang="en-US" smtClean="0"/>
              <a:t>13</a:t>
            </a:fld>
            <a:endParaRPr lang="en-US" dirty="0"/>
          </a:p>
        </p:txBody>
      </p:sp>
    </p:spTree>
    <p:extLst>
      <p:ext uri="{BB962C8B-B14F-4D97-AF65-F5344CB8AC3E}">
        <p14:creationId xmlns:p14="http://schemas.microsoft.com/office/powerpoint/2010/main" val="18739610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time insurance</a:t>
            </a:r>
            <a:r>
              <a:rPr lang="en-US" baseline="0" dirty="0" smtClean="0"/>
              <a:t> users are high utilizers. Do you recruit in these areas?</a:t>
            </a:r>
            <a:endParaRPr lang="en-US" dirty="0"/>
          </a:p>
        </p:txBody>
      </p:sp>
      <p:sp>
        <p:nvSpPr>
          <p:cNvPr id="4" name="Slide Number Placeholder 3"/>
          <p:cNvSpPr>
            <a:spLocks noGrp="1"/>
          </p:cNvSpPr>
          <p:nvPr>
            <p:ph type="sldNum" sz="quarter" idx="10"/>
          </p:nvPr>
        </p:nvSpPr>
        <p:spPr/>
        <p:txBody>
          <a:bodyPr/>
          <a:lstStyle/>
          <a:p>
            <a:fld id="{D47DF38C-3A5A-4CA8-B995-3FBBDE53B983}" type="slidenum">
              <a:rPr lang="en-US" smtClean="0"/>
              <a:t>14</a:t>
            </a:fld>
            <a:endParaRPr lang="en-US" dirty="0"/>
          </a:p>
        </p:txBody>
      </p:sp>
    </p:spTree>
    <p:extLst>
      <p:ext uri="{BB962C8B-B14F-4D97-AF65-F5344CB8AC3E}">
        <p14:creationId xmlns:p14="http://schemas.microsoft.com/office/powerpoint/2010/main" val="13864817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Do you see needs in your employee</a:t>
            </a:r>
            <a:r>
              <a:rPr lang="en-US" baseline="0" dirty="0" smtClean="0"/>
              <a:t> population to create race, religious ethnic centric messaging on health care?</a:t>
            </a:r>
            <a:endParaRPr lang="en-US" dirty="0" smtClean="0"/>
          </a:p>
          <a:p>
            <a:endParaRPr lang="en-US" dirty="0"/>
          </a:p>
        </p:txBody>
      </p:sp>
      <p:sp>
        <p:nvSpPr>
          <p:cNvPr id="4" name="Slide Number Placeholder 3"/>
          <p:cNvSpPr>
            <a:spLocks noGrp="1"/>
          </p:cNvSpPr>
          <p:nvPr>
            <p:ph type="sldNum" sz="quarter" idx="10"/>
          </p:nvPr>
        </p:nvSpPr>
        <p:spPr/>
        <p:txBody>
          <a:bodyPr/>
          <a:lstStyle/>
          <a:p>
            <a:fld id="{D47DF38C-3A5A-4CA8-B995-3FBBDE53B983}" type="slidenum">
              <a:rPr lang="en-US" smtClean="0"/>
              <a:t>15</a:t>
            </a:fld>
            <a:endParaRPr lang="en-US" dirty="0"/>
          </a:p>
        </p:txBody>
      </p:sp>
    </p:spTree>
    <p:extLst>
      <p:ext uri="{BB962C8B-B14F-4D97-AF65-F5344CB8AC3E}">
        <p14:creationId xmlns:p14="http://schemas.microsoft.com/office/powerpoint/2010/main" val="20168299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From personal</a:t>
            </a:r>
            <a:r>
              <a:rPr lang="en-US" baseline="0" dirty="0" smtClean="0"/>
              <a:t> health reported 3 of 10 are obese BMI over 30 almost 25% report no physical activity outside of work in past month, access to care is still a concern with 7.5% reporting no insurance or usual place for health care uninsured rate is much lower that US census reports New issues: 27% have been diagnosed with depression or anxiety disorder and more than one in five would rate their health as fair or poor</a:t>
            </a:r>
            <a:endParaRPr lang="en-US" dirty="0"/>
          </a:p>
        </p:txBody>
      </p:sp>
      <p:sp>
        <p:nvSpPr>
          <p:cNvPr id="4" name="Slide Number Placeholder 3"/>
          <p:cNvSpPr>
            <a:spLocks noGrp="1"/>
          </p:cNvSpPr>
          <p:nvPr>
            <p:ph type="sldNum" sz="quarter" idx="10"/>
          </p:nvPr>
        </p:nvSpPr>
        <p:spPr/>
        <p:txBody>
          <a:bodyPr/>
          <a:lstStyle/>
          <a:p>
            <a:fld id="{D47DF38C-3A5A-4CA8-B995-3FBBDE53B983}" type="slidenum">
              <a:rPr lang="en-US" smtClean="0"/>
              <a:t>16</a:t>
            </a:fld>
            <a:endParaRPr lang="en-US" dirty="0"/>
          </a:p>
        </p:txBody>
      </p:sp>
    </p:spTree>
    <p:extLst>
      <p:ext uri="{BB962C8B-B14F-4D97-AF65-F5344CB8AC3E}">
        <p14:creationId xmlns:p14="http://schemas.microsoft.com/office/powerpoint/2010/main" val="2811769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D47DF38C-3A5A-4CA8-B995-3FBBDE53B983}" type="slidenum">
              <a:rPr lang="en-US" smtClean="0"/>
              <a:t>17</a:t>
            </a:fld>
            <a:endParaRPr lang="en-US" dirty="0"/>
          </a:p>
        </p:txBody>
      </p:sp>
    </p:spTree>
    <p:extLst>
      <p:ext uri="{BB962C8B-B14F-4D97-AF65-F5344CB8AC3E}">
        <p14:creationId xmlns:p14="http://schemas.microsoft.com/office/powerpoint/2010/main" val="6069762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Cindy.  ( How compares to 2013?) Cost primary reason ,</a:t>
            </a:r>
            <a:r>
              <a:rPr lang="en-US" baseline="0" dirty="0" smtClean="0"/>
              <a:t> uninsured, education/health literacy, </a:t>
            </a:r>
          </a:p>
          <a:p>
            <a:endParaRPr lang="en-US" baseline="0" dirty="0" smtClean="0"/>
          </a:p>
          <a:p>
            <a:r>
              <a:rPr lang="en-US" sz="1100" b="1" baseline="0" dirty="0" smtClean="0">
                <a:solidFill>
                  <a:srgbClr val="FF0000"/>
                </a:solidFill>
              </a:rPr>
              <a:t>Prompt group as to what they see are primary barriers in their employee base. What would you consider in plan design/offering to support?</a:t>
            </a:r>
            <a:endParaRPr lang="en-US" sz="1100" b="1" baseline="0" dirty="0">
              <a:solidFill>
                <a:srgbClr val="FF0000"/>
              </a:solidFill>
            </a:endParaRPr>
          </a:p>
        </p:txBody>
      </p:sp>
      <p:sp>
        <p:nvSpPr>
          <p:cNvPr id="4" name="Slide Number Placeholder 3"/>
          <p:cNvSpPr>
            <a:spLocks noGrp="1"/>
          </p:cNvSpPr>
          <p:nvPr>
            <p:ph type="sldNum" sz="quarter" idx="10"/>
          </p:nvPr>
        </p:nvSpPr>
        <p:spPr/>
        <p:txBody>
          <a:bodyPr/>
          <a:lstStyle/>
          <a:p>
            <a:fld id="{D47DF38C-3A5A-4CA8-B995-3FBBDE53B983}" type="slidenum">
              <a:rPr lang="en-US" smtClean="0"/>
              <a:t>18</a:t>
            </a:fld>
            <a:endParaRPr lang="en-US" dirty="0"/>
          </a:p>
        </p:txBody>
      </p:sp>
    </p:spTree>
    <p:extLst>
      <p:ext uri="{BB962C8B-B14F-4D97-AF65-F5344CB8AC3E}">
        <p14:creationId xmlns:p14="http://schemas.microsoft.com/office/powerpoint/2010/main" val="36958073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Mark: Which ones</a:t>
            </a:r>
            <a:r>
              <a:rPr lang="en-US" baseline="0" dirty="0" smtClean="0"/>
              <a:t> are most prevalent in your employee base? </a:t>
            </a:r>
            <a:endParaRPr lang="en-US" dirty="0"/>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19</a:t>
            </a:fld>
            <a:endParaRPr lang="en-US" dirty="0"/>
          </a:p>
        </p:txBody>
      </p:sp>
    </p:spTree>
    <p:extLst>
      <p:ext uri="{BB962C8B-B14F-4D97-AF65-F5344CB8AC3E}">
        <p14:creationId xmlns:p14="http://schemas.microsoft.com/office/powerpoint/2010/main" val="37401133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two methods of connecting</a:t>
            </a:r>
            <a:r>
              <a:rPr lang="en-US" baseline="0" dirty="0" smtClean="0"/>
              <a:t> to patients – OnDemand for primary care.  MyChart for specialty care. </a:t>
            </a:r>
            <a:endParaRPr lang="en-US" dirty="0"/>
          </a:p>
        </p:txBody>
      </p:sp>
      <p:sp>
        <p:nvSpPr>
          <p:cNvPr id="4" name="Slide Number Placeholder 3"/>
          <p:cNvSpPr>
            <a:spLocks noGrp="1"/>
          </p:cNvSpPr>
          <p:nvPr>
            <p:ph type="sldNum" sz="quarter" idx="10"/>
          </p:nvPr>
        </p:nvSpPr>
        <p:spPr/>
        <p:txBody>
          <a:bodyPr/>
          <a:lstStyle/>
          <a:p>
            <a:fld id="{B31450BF-ED04-4912-9BC8-19753AA91374}" type="slidenum">
              <a:rPr lang="en-US" smtClean="0"/>
              <a:t>25</a:t>
            </a:fld>
            <a:endParaRPr lang="en-US" dirty="0"/>
          </a:p>
        </p:txBody>
      </p:sp>
    </p:spTree>
    <p:extLst>
      <p:ext uri="{BB962C8B-B14F-4D97-AF65-F5344CB8AC3E}">
        <p14:creationId xmlns:p14="http://schemas.microsoft.com/office/powerpoint/2010/main" val="41733821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Simple formula</a:t>
            </a:r>
            <a:r>
              <a:rPr lang="en-US" baseline="0" dirty="0" smtClean="0"/>
              <a:t> to look for your ROI, provided by Teladoc, our partner.  Using “redirection” to calculate the ROI – what types of diagnosis could have been seen with Teladoc, and the savings that would have occurred had they not gone to PCP/WIC or ER. </a:t>
            </a:r>
            <a:endParaRPr lang="en-US" dirty="0"/>
          </a:p>
        </p:txBody>
      </p:sp>
      <p:sp>
        <p:nvSpPr>
          <p:cNvPr id="4" name="Slide Number Placeholder 3"/>
          <p:cNvSpPr>
            <a:spLocks noGrp="1"/>
          </p:cNvSpPr>
          <p:nvPr>
            <p:ph type="sldNum" sz="quarter" idx="10"/>
          </p:nvPr>
        </p:nvSpPr>
        <p:spPr/>
        <p:txBody>
          <a:bodyPr/>
          <a:lstStyle/>
          <a:p>
            <a:fld id="{B31450BF-ED04-4912-9BC8-19753AA91374}" type="slidenum">
              <a:rPr lang="en-US" smtClean="0"/>
              <a:t>26</a:t>
            </a:fld>
            <a:endParaRPr lang="en-US" dirty="0"/>
          </a:p>
        </p:txBody>
      </p:sp>
    </p:spTree>
    <p:extLst>
      <p:ext uri="{BB962C8B-B14F-4D97-AF65-F5344CB8AC3E}">
        <p14:creationId xmlns:p14="http://schemas.microsoft.com/office/powerpoint/2010/main" val="8773927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2</a:t>
            </a:fld>
            <a:endParaRPr lang="en-US" dirty="0"/>
          </a:p>
        </p:txBody>
      </p:sp>
    </p:spTree>
    <p:extLst>
      <p:ext uri="{BB962C8B-B14F-4D97-AF65-F5344CB8AC3E}">
        <p14:creationId xmlns:p14="http://schemas.microsoft.com/office/powerpoint/2010/main" val="6251770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Teladoc’s Calculation.  Key</a:t>
            </a:r>
            <a:r>
              <a:rPr lang="en-US" baseline="0" dirty="0" smtClean="0"/>
              <a:t> points: </a:t>
            </a:r>
          </a:p>
          <a:p>
            <a:pPr marL="171450" indent="-171450">
              <a:buFontTx/>
              <a:buChar char="-"/>
            </a:pPr>
            <a:r>
              <a:rPr lang="en-US" baseline="0" dirty="0" smtClean="0"/>
              <a:t>About 80% of patients would go to a PCP or Walk in Clinic – our survey data shows the exact same thing. Savings of about $140 per visit. </a:t>
            </a:r>
          </a:p>
          <a:p>
            <a:pPr marL="171450" indent="-171450">
              <a:buFontTx/>
              <a:buChar char="-"/>
            </a:pPr>
            <a:r>
              <a:rPr lang="en-US" baseline="0" dirty="0" smtClean="0"/>
              <a:t>Significant savings on the 8-10% that would have gone to the ER. </a:t>
            </a:r>
          </a:p>
          <a:p>
            <a:pPr marL="171450" indent="-171450">
              <a:buFontTx/>
              <a:buChar char="-"/>
            </a:pPr>
            <a:r>
              <a:rPr lang="en-US" baseline="0" dirty="0" smtClean="0"/>
              <a:t>The other 10% go untreated, and many times may end up in the ER with higher acuity symptoms, or they come into work sick.  </a:t>
            </a:r>
          </a:p>
          <a:p>
            <a:pPr marL="171450" indent="-171450">
              <a:buFontTx/>
              <a:buChar char="-"/>
            </a:pPr>
            <a:r>
              <a:rPr lang="en-US" baseline="0" dirty="0" smtClean="0"/>
              <a:t>Highly reliable data provided by Teladoc. </a:t>
            </a: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B31450BF-ED04-4912-9BC8-19753AA91374}" type="slidenum">
              <a:rPr lang="en-US" smtClean="0"/>
              <a:t>27</a:t>
            </a:fld>
            <a:endParaRPr lang="en-US" dirty="0"/>
          </a:p>
        </p:txBody>
      </p:sp>
    </p:spTree>
    <p:extLst>
      <p:ext uri="{BB962C8B-B14F-4D97-AF65-F5344CB8AC3E}">
        <p14:creationId xmlns:p14="http://schemas.microsoft.com/office/powerpoint/2010/main" val="436592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Teladoc has studied</a:t>
            </a:r>
            <a:r>
              <a:rPr lang="en-US" baseline="0" dirty="0" smtClean="0"/>
              <a:t> the employer market and finds that an incentivized program helps gain adoption quickly.  We have also seen this in some of our own test pilots, primarily using Parkview as a $20 price point. </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B31450BF-ED04-4912-9BC8-19753AA91374}" type="slidenum">
              <a:rPr lang="en-US" smtClean="0"/>
              <a:t>28</a:t>
            </a:fld>
            <a:endParaRPr lang="en-US" dirty="0"/>
          </a:p>
        </p:txBody>
      </p:sp>
    </p:spTree>
    <p:extLst>
      <p:ext uri="{BB962C8B-B14F-4D97-AF65-F5344CB8AC3E}">
        <p14:creationId xmlns:p14="http://schemas.microsoft.com/office/powerpoint/2010/main" val="34008070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isn’t just price.  There are three</a:t>
            </a:r>
            <a:r>
              <a:rPr lang="en-US" baseline="0" dirty="0" smtClean="0"/>
              <a:t> key components that grow a successfully utilized program.   Communication, Price, and Leadership champions.</a:t>
            </a:r>
            <a:endParaRPr lang="en-US" dirty="0"/>
          </a:p>
        </p:txBody>
      </p:sp>
      <p:sp>
        <p:nvSpPr>
          <p:cNvPr id="4" name="Slide Number Placeholder 3"/>
          <p:cNvSpPr>
            <a:spLocks noGrp="1"/>
          </p:cNvSpPr>
          <p:nvPr>
            <p:ph type="sldNum" sz="quarter" idx="10"/>
          </p:nvPr>
        </p:nvSpPr>
        <p:spPr/>
        <p:txBody>
          <a:bodyPr/>
          <a:lstStyle/>
          <a:p>
            <a:fld id="{B31450BF-ED04-4912-9BC8-19753AA91374}" type="slidenum">
              <a:rPr lang="en-US" smtClean="0"/>
              <a:t>29</a:t>
            </a:fld>
            <a:endParaRPr lang="en-US" dirty="0"/>
          </a:p>
        </p:txBody>
      </p:sp>
    </p:spTree>
    <p:extLst>
      <p:ext uri="{BB962C8B-B14F-4D97-AF65-F5344CB8AC3E}">
        <p14:creationId xmlns:p14="http://schemas.microsoft.com/office/powerpoint/2010/main" val="1499691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smtClean="0"/>
              <a:t>Mike Packnett &amp;</a:t>
            </a:r>
            <a:endParaRPr lang="en-US" altLang="en-US" dirty="0" smtClean="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497598F-E1FD-4105-A28E-7C4D72D3566F}" type="slidenum">
              <a:rPr lang="en-US" altLang="en-US" smtClean="0"/>
              <a:pPr/>
              <a:t>31</a:t>
            </a:fld>
            <a:endParaRPr lang="en-US" altLang="en-US" dirty="0" smtClean="0"/>
          </a:p>
        </p:txBody>
      </p:sp>
    </p:spTree>
    <p:extLst>
      <p:ext uri="{BB962C8B-B14F-4D97-AF65-F5344CB8AC3E}">
        <p14:creationId xmlns:p14="http://schemas.microsoft.com/office/powerpoint/2010/main" val="7231363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smtClean="0"/>
              <a:t>Mike Packnett &amp;</a:t>
            </a:r>
            <a:endParaRPr lang="en-US" altLang="en-US" dirty="0" smtClean="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497598F-E1FD-4105-A28E-7C4D72D3566F}" type="slidenum">
              <a:rPr lang="en-US" altLang="en-US" smtClean="0"/>
              <a:pPr/>
              <a:t>32</a:t>
            </a:fld>
            <a:endParaRPr lang="en-US" altLang="en-US" dirty="0" smtClean="0"/>
          </a:p>
        </p:txBody>
      </p:sp>
    </p:spTree>
    <p:extLst>
      <p:ext uri="{BB962C8B-B14F-4D97-AF65-F5344CB8AC3E}">
        <p14:creationId xmlns:p14="http://schemas.microsoft.com/office/powerpoint/2010/main" val="4027312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b="1" dirty="0" smtClean="0"/>
              <a:t>Jeanne’ Wickens</a:t>
            </a:r>
          </a:p>
          <a:p>
            <a:endParaRPr lang="en-US" altLang="en-US" dirty="0" smtClean="0"/>
          </a:p>
          <a:p>
            <a:r>
              <a:rPr lang="en-US" altLang="en-US" dirty="0" smtClean="0"/>
              <a:t>Thank you for coming</a:t>
            </a:r>
          </a:p>
          <a:p>
            <a:endParaRPr lang="en-US" altLang="en-US" dirty="0" smtClean="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C1E57AF-5D1F-4984-A198-BAD06EEC1631}" type="slidenum">
              <a:rPr lang="en-US" altLang="en-US" smtClean="0"/>
              <a:pPr/>
              <a:t>5</a:t>
            </a:fld>
            <a:endParaRPr lang="en-US" altLang="en-US" dirty="0" smtClean="0"/>
          </a:p>
        </p:txBody>
      </p:sp>
    </p:spTree>
    <p:extLst>
      <p:ext uri="{BB962C8B-B14F-4D97-AF65-F5344CB8AC3E}">
        <p14:creationId xmlns:p14="http://schemas.microsoft.com/office/powerpoint/2010/main" val="29353434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b="1" dirty="0" smtClean="0"/>
              <a:t>Jeanne’ Wickens</a:t>
            </a:r>
          </a:p>
          <a:p>
            <a:endParaRPr lang="en-US" altLang="en-US" dirty="0" smtClean="0"/>
          </a:p>
          <a:p>
            <a:r>
              <a:rPr lang="en-US" altLang="en-US" dirty="0" smtClean="0"/>
              <a:t>Thank you for coming</a:t>
            </a:r>
          </a:p>
          <a:p>
            <a:endParaRPr lang="en-US" altLang="en-US" dirty="0" smtClean="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C1E57AF-5D1F-4984-A198-BAD06EEC1631}" type="slidenum">
              <a:rPr lang="en-US" altLang="en-US" smtClean="0"/>
              <a:pPr/>
              <a:t>6</a:t>
            </a:fld>
            <a:endParaRPr lang="en-US" altLang="en-US" dirty="0" smtClean="0"/>
          </a:p>
        </p:txBody>
      </p:sp>
    </p:spTree>
    <p:extLst>
      <p:ext uri="{BB962C8B-B14F-4D97-AF65-F5344CB8AC3E}">
        <p14:creationId xmlns:p14="http://schemas.microsoft.com/office/powerpoint/2010/main" val="1401274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dirty="0" smtClean="0"/>
              <a:t>Jeanne’</a:t>
            </a:r>
          </a:p>
          <a:p>
            <a:r>
              <a:rPr lang="en-US" altLang="en-US" sz="1000" dirty="0" smtClean="0"/>
              <a:t>Thank you Mike for the kind introduction.</a:t>
            </a:r>
          </a:p>
          <a:p>
            <a:r>
              <a:rPr lang="en-US" altLang="en-US" sz="1000" dirty="0" smtClean="0"/>
              <a:t>Good morning!</a:t>
            </a:r>
          </a:p>
          <a:p>
            <a:r>
              <a:rPr lang="en-US" altLang="en-US" sz="1000" dirty="0" smtClean="0"/>
              <a:t>As a CFO, one of my responsibilities is to protect corporate assets.  When we think of assets, we think of plant, equipment, and technology.  Like you, we have extensive processes to provide preventive maintenance, upgrades, etc. to appropriately maximize our useful lives.  Strategically, when I think about Parkview’s biggest asset, it is our people.  When I joined Parkview, my question for the team was what are we doing to ensure our people are taking care of their health and well being.  Fortunately, Parkview has been on a journey of engaging our people in well-being and we have been developing the tools and capabilities to engage in value based insurance design that incentives our people to be engaged in their health, and incorporates best practice age/sex preventive screenings, biometric testing and coaching on high risk disease tracks to improve our people’s quality of life.</a:t>
            </a:r>
          </a:p>
          <a:p>
            <a:endParaRPr lang="en-US" altLang="en-US" sz="1000" dirty="0" smtClean="0"/>
          </a:p>
          <a:p>
            <a:r>
              <a:rPr lang="en-US" altLang="en-US" sz="1000" dirty="0" smtClean="0"/>
              <a:t>We also believe that there is a direct correlation of health and well being and presenteism/absenteeism, productivity, work related injuries, FMLA, etc.</a:t>
            </a:r>
          </a:p>
          <a:p>
            <a:endParaRPr lang="en-US" altLang="en-US" sz="1000" dirty="0" smtClean="0"/>
          </a:p>
          <a:p>
            <a:r>
              <a:rPr lang="en-US" altLang="en-US" sz="1000" dirty="0" smtClean="0"/>
              <a:t> As Mike mentioned, in my prior life my health system facilitated a Thought Leadership Forum of CEOs for Health Improvement.  We implemented innovative a value based insurance design that resulted in improved health and well being of our employees and their family members as well as identified disease and saved lives.  We were also successful in bending the cost curve.  We believe we have this same opportunity at Parkview and would like to partner with you on a similar journey.  This is a journey and know that every employee population is different and the ability to bend the cost curve is dependent on many variables.  Until we partner, we won’t know if there is an opportunity.</a:t>
            </a:r>
          </a:p>
          <a:p>
            <a:endParaRPr lang="en-US" altLang="en-US" sz="1000" dirty="0" smtClean="0"/>
          </a:p>
          <a:p>
            <a:endParaRPr lang="en-US" altLang="en-US" sz="1000" dirty="0"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78DB706-9FC5-43EA-BC18-979443646203}" type="slidenum">
              <a:rPr lang="en-US" altLang="en-US" smtClean="0"/>
              <a:pPr/>
              <a:t>7</a:t>
            </a:fld>
            <a:endParaRPr lang="en-US" altLang="en-US" dirty="0" smtClean="0"/>
          </a:p>
        </p:txBody>
      </p:sp>
    </p:spTree>
    <p:extLst>
      <p:ext uri="{BB962C8B-B14F-4D97-AF65-F5344CB8AC3E}">
        <p14:creationId xmlns:p14="http://schemas.microsoft.com/office/powerpoint/2010/main" val="116932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Jeanne’ to tee</a:t>
            </a:r>
            <a:r>
              <a:rPr lang="en-US" baseline="0" dirty="0" smtClean="0"/>
              <a:t> up for Greg to add Commentary</a:t>
            </a:r>
            <a:endParaRPr lang="en-US" dirty="0" smtClean="0"/>
          </a:p>
          <a:p>
            <a:pPr marL="171450" indent="-171450">
              <a:buFont typeface="Arial" panose="020B0604020202020204" pitchFamily="34" charset="0"/>
              <a:buChar char="•"/>
            </a:pPr>
            <a:r>
              <a:rPr lang="en-US" dirty="0" smtClean="0"/>
              <a:t>Distribution of BMI</a:t>
            </a:r>
          </a:p>
          <a:p>
            <a:pPr marL="171450" indent="-171450">
              <a:buFont typeface="Arial" panose="020B0604020202020204" pitchFamily="34" charset="0"/>
              <a:buChar char="•"/>
            </a:pPr>
            <a:r>
              <a:rPr lang="en-US" dirty="0" smtClean="0"/>
              <a:t>Evaluation</a:t>
            </a:r>
            <a:r>
              <a:rPr lang="en-US" baseline="0" dirty="0" smtClean="0"/>
              <a:t>/analyzing comorbidity</a:t>
            </a:r>
          </a:p>
          <a:p>
            <a:pPr marL="628650" lvl="1" indent="-171450">
              <a:buFont typeface="Arial" panose="020B0604020202020204" pitchFamily="34" charset="0"/>
              <a:buChar char="•"/>
            </a:pPr>
            <a:r>
              <a:rPr lang="en-US" baseline="0" dirty="0" smtClean="0"/>
              <a:t>Blood Pressure</a:t>
            </a:r>
          </a:p>
          <a:p>
            <a:pPr marL="628650" lvl="1" indent="-171450">
              <a:buFont typeface="Arial" panose="020B0604020202020204" pitchFamily="34" charset="0"/>
              <a:buChar char="•"/>
            </a:pPr>
            <a:r>
              <a:rPr lang="en-US" baseline="0" dirty="0" smtClean="0"/>
              <a:t>Lipids</a:t>
            </a:r>
          </a:p>
          <a:p>
            <a:pPr marL="628650" lvl="1" indent="-171450">
              <a:buFont typeface="Arial" panose="020B0604020202020204" pitchFamily="34" charset="0"/>
              <a:buChar char="•"/>
            </a:pPr>
            <a:r>
              <a:rPr lang="en-US" baseline="0" dirty="0" smtClean="0"/>
              <a:t>HbA1c</a:t>
            </a:r>
            <a:endParaRPr lang="en-US" baseline="0" dirty="0"/>
          </a:p>
          <a:p>
            <a:pPr marL="0" lvl="0" indent="0">
              <a:buFont typeface="Arial" panose="020B0604020202020204" pitchFamily="34" charset="0"/>
              <a:buNone/>
            </a:pPr>
            <a:r>
              <a:rPr lang="en-US" baseline="0" dirty="0" smtClean="0"/>
              <a:t>PURPOSE: Demonstrate ability to slice and dice data</a:t>
            </a:r>
            <a:endParaRPr lang="en-US" baseline="0" dirty="0"/>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8</a:t>
            </a:fld>
            <a:endParaRPr lang="en-US" dirty="0"/>
          </a:p>
        </p:txBody>
      </p:sp>
    </p:spTree>
    <p:extLst>
      <p:ext uri="{BB962C8B-B14F-4D97-AF65-F5344CB8AC3E}">
        <p14:creationId xmlns:p14="http://schemas.microsoft.com/office/powerpoint/2010/main" val="4174929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Jeanne’ to tee</a:t>
            </a:r>
            <a:r>
              <a:rPr lang="en-US" baseline="0" dirty="0" smtClean="0"/>
              <a:t> up for Greg to add Commentary</a:t>
            </a:r>
            <a:endParaRPr lang="en-US" dirty="0" smtClean="0"/>
          </a:p>
          <a:p>
            <a:endParaRPr lang="en-US" dirty="0" smtClean="0"/>
          </a:p>
          <a:p>
            <a:r>
              <a:rPr lang="en-US" dirty="0" smtClean="0"/>
              <a:t>Higher</a:t>
            </a:r>
            <a:r>
              <a:rPr lang="en-US" baseline="0" dirty="0" smtClean="0"/>
              <a:t> BMI correlated with higher likelihood of hospitalization and longer ALOS</a:t>
            </a:r>
          </a:p>
          <a:p>
            <a:endParaRPr lang="en-US" baseline="0" dirty="0" smtClean="0"/>
          </a:p>
          <a:p>
            <a:r>
              <a:rPr lang="en-US" baseline="0" dirty="0" smtClean="0"/>
              <a:t>Other examples are disease combinations</a:t>
            </a:r>
          </a:p>
          <a:p>
            <a:pPr marL="171450" indent="-171450">
              <a:buFont typeface="Arial" panose="020B0604020202020204" pitchFamily="34" charset="0"/>
              <a:buChar char="•"/>
            </a:pPr>
            <a:r>
              <a:rPr lang="en-US" baseline="0" dirty="0" smtClean="0"/>
              <a:t>Obesity and Diabetes Management</a:t>
            </a:r>
          </a:p>
          <a:p>
            <a:pPr marL="171450" indent="-171450">
              <a:buFont typeface="Arial" panose="020B0604020202020204" pitchFamily="34" charset="0"/>
              <a:buChar char="•"/>
            </a:pPr>
            <a:r>
              <a:rPr lang="en-US" baseline="0" dirty="0" smtClean="0"/>
              <a:t>Diabetes Management and Hypertension</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PURPOSE: Use analytics to focus on efforts</a:t>
            </a:r>
            <a:endParaRPr lang="en-US" dirty="0"/>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9</a:t>
            </a:fld>
            <a:endParaRPr lang="en-US" dirty="0"/>
          </a:p>
        </p:txBody>
      </p:sp>
    </p:spTree>
    <p:extLst>
      <p:ext uri="{BB962C8B-B14F-4D97-AF65-F5344CB8AC3E}">
        <p14:creationId xmlns:p14="http://schemas.microsoft.com/office/powerpoint/2010/main" val="3749373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b="1" dirty="0" smtClean="0"/>
              <a:t>Charter is to frame what we want to accomplish in this forum</a:t>
            </a:r>
          </a:p>
          <a:p>
            <a:pPr>
              <a:spcBef>
                <a:spcPct val="0"/>
              </a:spcBef>
            </a:pPr>
            <a:r>
              <a:rPr lang="en-US" altLang="en-US" b="1" baseline="0" dirty="0" smtClean="0"/>
              <a:t>Open but confidential (NDA?)</a:t>
            </a:r>
            <a:endParaRPr lang="en-US" altLang="en-US" dirty="0" smtClean="0"/>
          </a:p>
          <a:p>
            <a:r>
              <a:rPr lang="en-US" altLang="en-US" dirty="0" smtClean="0"/>
              <a:t>Encourage them to complete</a:t>
            </a:r>
            <a:r>
              <a:rPr lang="en-US" altLang="en-US" baseline="0" dirty="0" smtClean="0"/>
              <a:t> the grid</a:t>
            </a:r>
            <a:endParaRPr lang="en-US" altLang="en-US" dirty="0" smtClean="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C1E57AF-5D1F-4984-A198-BAD06EEC1631}" type="slidenum">
              <a:rPr lang="en-US" altLang="en-US" smtClean="0"/>
              <a:pPr/>
              <a:t>10</a:t>
            </a:fld>
            <a:endParaRPr lang="en-US" altLang="en-US" dirty="0" smtClean="0"/>
          </a:p>
        </p:txBody>
      </p:sp>
    </p:spTree>
    <p:extLst>
      <p:ext uri="{BB962C8B-B14F-4D97-AF65-F5344CB8AC3E}">
        <p14:creationId xmlns:p14="http://schemas.microsoft.com/office/powerpoint/2010/main" val="4084265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Jeanne’ to briefly</a:t>
            </a:r>
            <a:r>
              <a:rPr lang="en-US" baseline="0" dirty="0" smtClean="0"/>
              <a:t> introduce </a:t>
            </a:r>
            <a:r>
              <a:rPr lang="en-US" dirty="0" smtClean="0"/>
              <a:t>Mark</a:t>
            </a:r>
            <a:r>
              <a:rPr lang="en-US" baseline="0" dirty="0" smtClean="0"/>
              <a:t> – COO Fort Wayne Metals, Community Health committee, Parkview Hospital Board</a:t>
            </a:r>
            <a:endParaRPr lang="en-US" dirty="0"/>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11</a:t>
            </a:fld>
            <a:endParaRPr lang="en-US" dirty="0"/>
          </a:p>
        </p:txBody>
      </p:sp>
    </p:spTree>
    <p:extLst>
      <p:ext uri="{BB962C8B-B14F-4D97-AF65-F5344CB8AC3E}">
        <p14:creationId xmlns:p14="http://schemas.microsoft.com/office/powerpoint/2010/main" val="22332683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2469" name="Rectangle 5"/>
          <p:cNvSpPr>
            <a:spLocks noGrp="1" noChangeArrowheads="1"/>
          </p:cNvSpPr>
          <p:nvPr>
            <p:ph type="ctrTitle" sz="quarter"/>
          </p:nvPr>
        </p:nvSpPr>
        <p:spPr>
          <a:xfrm>
            <a:off x="685800" y="1485901"/>
            <a:ext cx="7772400" cy="1102519"/>
          </a:xfrm>
        </p:spPr>
        <p:txBody>
          <a:bodyPr/>
          <a:lstStyle>
            <a:lvl1pPr algn="ctr">
              <a:defRPr b="1">
                <a:latin typeface="Arial" pitchFamily="34" charset="0"/>
                <a:cs typeface="Arial" pitchFamily="34" charset="0"/>
              </a:defRPr>
            </a:lvl1pPr>
          </a:lstStyle>
          <a:p>
            <a:pPr lvl="0"/>
            <a:r>
              <a:rPr lang="en-US" noProof="0" dirty="0" smtClean="0"/>
              <a:t>Click to edit Master title style</a:t>
            </a:r>
          </a:p>
        </p:txBody>
      </p:sp>
      <p:sp>
        <p:nvSpPr>
          <p:cNvPr id="62470" name="Rectangle 6"/>
          <p:cNvSpPr>
            <a:spLocks noGrp="1" noChangeArrowheads="1"/>
          </p:cNvSpPr>
          <p:nvPr>
            <p:ph type="subTitle" sz="quarter" idx="1"/>
          </p:nvPr>
        </p:nvSpPr>
        <p:spPr>
          <a:xfrm>
            <a:off x="1371600" y="2800350"/>
            <a:ext cx="6400800" cy="131445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449425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7881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4229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4229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41435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8367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2469" name="Rectangle 5"/>
          <p:cNvSpPr>
            <a:spLocks noGrp="1" noChangeArrowheads="1"/>
          </p:cNvSpPr>
          <p:nvPr>
            <p:ph type="ctrTitle" sz="quarter"/>
          </p:nvPr>
        </p:nvSpPr>
        <p:spPr>
          <a:xfrm>
            <a:off x="685800" y="1485902"/>
            <a:ext cx="7772400" cy="1102519"/>
          </a:xfrm>
        </p:spPr>
        <p:txBody>
          <a:bodyPr/>
          <a:lstStyle>
            <a:lvl1pPr algn="ctr">
              <a:defRPr b="1">
                <a:latin typeface="Arial" pitchFamily="34" charset="0"/>
                <a:cs typeface="Arial" pitchFamily="34" charset="0"/>
              </a:defRPr>
            </a:lvl1pPr>
          </a:lstStyle>
          <a:p>
            <a:pPr lvl="0"/>
            <a:r>
              <a:rPr lang="en-US" noProof="0" dirty="0" smtClean="0"/>
              <a:t>Click to edit Master title style</a:t>
            </a:r>
          </a:p>
        </p:txBody>
      </p:sp>
      <p:sp>
        <p:nvSpPr>
          <p:cNvPr id="62470" name="Rectangle 6"/>
          <p:cNvSpPr>
            <a:spLocks noGrp="1" noChangeArrowheads="1"/>
          </p:cNvSpPr>
          <p:nvPr>
            <p:ph type="subTitle" sz="quarter" idx="1"/>
          </p:nvPr>
        </p:nvSpPr>
        <p:spPr>
          <a:xfrm>
            <a:off x="1371600" y="2800350"/>
            <a:ext cx="6400800" cy="131445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2446916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18968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189" indent="0">
              <a:buNone/>
              <a:defRPr sz="1800"/>
            </a:lvl2pPr>
            <a:lvl3pPr marL="914378" indent="0">
              <a:buNone/>
              <a:defRPr sz="1600"/>
            </a:lvl3pPr>
            <a:lvl4pPr marL="1371566" indent="0">
              <a:buNone/>
              <a:defRPr sz="1400"/>
            </a:lvl4pPr>
            <a:lvl5pPr marL="1828754" indent="0">
              <a:buNone/>
              <a:defRPr sz="1400"/>
            </a:lvl5pPr>
            <a:lvl6pPr marL="2285943" indent="0">
              <a:buNone/>
              <a:defRPr sz="1400"/>
            </a:lvl6pPr>
            <a:lvl7pPr marL="2743132" indent="0">
              <a:buNone/>
              <a:defRPr sz="1400"/>
            </a:lvl7pPr>
            <a:lvl8pPr marL="3200320" indent="0">
              <a:buNone/>
              <a:defRPr sz="1400"/>
            </a:lvl8pPr>
            <a:lvl9pPr marL="3657509" indent="0">
              <a:buNone/>
              <a:defRPr sz="1400"/>
            </a:lvl9pPr>
          </a:lstStyle>
          <a:p>
            <a:pPr lvl="0"/>
            <a:r>
              <a:rPr lang="en-US" smtClean="0"/>
              <a:t>Click to edit Master text styles</a:t>
            </a:r>
          </a:p>
        </p:txBody>
      </p:sp>
    </p:spTree>
    <p:extLst>
      <p:ext uri="{BB962C8B-B14F-4D97-AF65-F5344CB8AC3E}">
        <p14:creationId xmlns:p14="http://schemas.microsoft.com/office/powerpoint/2010/main" val="28071815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12220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471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155818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2889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714229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smtClean="0"/>
              <a:t>Click to edit Master text styles</a:t>
            </a:r>
          </a:p>
        </p:txBody>
      </p:sp>
    </p:spTree>
    <p:extLst>
      <p:ext uri="{BB962C8B-B14F-4D97-AF65-F5344CB8AC3E}">
        <p14:creationId xmlns:p14="http://schemas.microsoft.com/office/powerpoint/2010/main" val="11794481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pPr lvl="0"/>
            <a:endParaRPr lang="en-US" noProof="0" dirty="0" smtClean="0"/>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smtClean="0"/>
              <a:t>Click to edit Master text styles</a:t>
            </a:r>
          </a:p>
        </p:txBody>
      </p:sp>
    </p:spTree>
    <p:extLst>
      <p:ext uri="{BB962C8B-B14F-4D97-AF65-F5344CB8AC3E}">
        <p14:creationId xmlns:p14="http://schemas.microsoft.com/office/powerpoint/2010/main" val="174210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05144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4229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4229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919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slide, logo">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3175" y="4068763"/>
            <a:ext cx="9158288" cy="1128712"/>
            <a:chOff x="-247" y="3114675"/>
            <a:chExt cx="12211296" cy="1504950"/>
          </a:xfrm>
        </p:grpSpPr>
        <p:sp>
          <p:nvSpPr>
            <p:cNvPr id="5" name="Isosceles Triangle 3"/>
            <p:cNvSpPr/>
            <p:nvPr userDrawn="1"/>
          </p:nvSpPr>
          <p:spPr>
            <a:xfrm>
              <a:off x="2438202" y="3114675"/>
              <a:ext cx="9772847" cy="1504950"/>
            </a:xfrm>
            <a:custGeom>
              <a:avLst/>
              <a:gdLst>
                <a:gd name="connsiteX0" fmla="*/ 0 w 2724150"/>
                <a:gd name="connsiteY0" fmla="*/ 657225 h 657225"/>
                <a:gd name="connsiteX1" fmla="*/ 1362075 w 2724150"/>
                <a:gd name="connsiteY1" fmla="*/ 0 h 657225"/>
                <a:gd name="connsiteX2" fmla="*/ 2724150 w 2724150"/>
                <a:gd name="connsiteY2" fmla="*/ 657225 h 657225"/>
                <a:gd name="connsiteX3" fmla="*/ 0 w 2724150"/>
                <a:gd name="connsiteY3" fmla="*/ 657225 h 657225"/>
                <a:gd name="connsiteX0" fmla="*/ 0 w 2971800"/>
                <a:gd name="connsiteY0" fmla="*/ 657225 h 2247900"/>
                <a:gd name="connsiteX1" fmla="*/ 1362075 w 2971800"/>
                <a:gd name="connsiteY1" fmla="*/ 0 h 2247900"/>
                <a:gd name="connsiteX2" fmla="*/ 2971800 w 2971800"/>
                <a:gd name="connsiteY2" fmla="*/ 2247900 h 2247900"/>
                <a:gd name="connsiteX3" fmla="*/ 0 w 2971800"/>
                <a:gd name="connsiteY3" fmla="*/ 657225 h 2247900"/>
                <a:gd name="connsiteX0" fmla="*/ 0 w 2971800"/>
                <a:gd name="connsiteY0" fmla="*/ 0 h 1590675"/>
                <a:gd name="connsiteX1" fmla="*/ 2971800 w 2971800"/>
                <a:gd name="connsiteY1" fmla="*/ 85725 h 1590675"/>
                <a:gd name="connsiteX2" fmla="*/ 2971800 w 2971800"/>
                <a:gd name="connsiteY2" fmla="*/ 1590675 h 1590675"/>
                <a:gd name="connsiteX3" fmla="*/ 0 w 2971800"/>
                <a:gd name="connsiteY3" fmla="*/ 0 h 1590675"/>
                <a:gd name="connsiteX0" fmla="*/ 0 w 9772650"/>
                <a:gd name="connsiteY0" fmla="*/ 1504950 h 1504950"/>
                <a:gd name="connsiteX1" fmla="*/ 9772650 w 9772650"/>
                <a:gd name="connsiteY1" fmla="*/ 0 h 1504950"/>
                <a:gd name="connsiteX2" fmla="*/ 9772650 w 9772650"/>
                <a:gd name="connsiteY2" fmla="*/ 1504950 h 1504950"/>
                <a:gd name="connsiteX3" fmla="*/ 0 w 9772650"/>
                <a:gd name="connsiteY3" fmla="*/ 1504950 h 1504950"/>
              </a:gdLst>
              <a:ahLst/>
              <a:cxnLst>
                <a:cxn ang="0">
                  <a:pos x="connsiteX0" y="connsiteY0"/>
                </a:cxn>
                <a:cxn ang="0">
                  <a:pos x="connsiteX1" y="connsiteY1"/>
                </a:cxn>
                <a:cxn ang="0">
                  <a:pos x="connsiteX2" y="connsiteY2"/>
                </a:cxn>
                <a:cxn ang="0">
                  <a:pos x="connsiteX3" y="connsiteY3"/>
                </a:cxn>
              </a:cxnLst>
              <a:rect l="l" t="t" r="r" b="b"/>
              <a:pathLst>
                <a:path w="9772650" h="1504950">
                  <a:moveTo>
                    <a:pt x="0" y="1504950"/>
                  </a:moveTo>
                  <a:lnTo>
                    <a:pt x="9772650" y="0"/>
                  </a:lnTo>
                  <a:lnTo>
                    <a:pt x="9772650" y="1504950"/>
                  </a:lnTo>
                  <a:lnTo>
                    <a:pt x="0" y="1504950"/>
                  </a:lnTo>
                  <a:close/>
                </a:path>
              </a:pathLst>
            </a:custGeom>
            <a:gradFill>
              <a:gsLst>
                <a:gs pos="100000">
                  <a:srgbClr val="12478C"/>
                </a:gs>
                <a:gs pos="67000">
                  <a:srgbClr val="005DA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Isosceles Triangle 4"/>
            <p:cNvSpPr/>
            <p:nvPr userDrawn="1"/>
          </p:nvSpPr>
          <p:spPr>
            <a:xfrm>
              <a:off x="-247" y="3267075"/>
              <a:ext cx="8691208" cy="1352550"/>
            </a:xfrm>
            <a:custGeom>
              <a:avLst/>
              <a:gdLst>
                <a:gd name="connsiteX0" fmla="*/ 0 w 962025"/>
                <a:gd name="connsiteY0" fmla="*/ 590550 h 590550"/>
                <a:gd name="connsiteX1" fmla="*/ 481013 w 962025"/>
                <a:gd name="connsiteY1" fmla="*/ 0 h 590550"/>
                <a:gd name="connsiteX2" fmla="*/ 962025 w 962025"/>
                <a:gd name="connsiteY2" fmla="*/ 590550 h 590550"/>
                <a:gd name="connsiteX3" fmla="*/ 0 w 962025"/>
                <a:gd name="connsiteY3" fmla="*/ 590550 h 590550"/>
                <a:gd name="connsiteX0" fmla="*/ 0 w 7705725"/>
                <a:gd name="connsiteY0" fmla="*/ 590550 h 2600325"/>
                <a:gd name="connsiteX1" fmla="*/ 481013 w 7705725"/>
                <a:gd name="connsiteY1" fmla="*/ 0 h 2600325"/>
                <a:gd name="connsiteX2" fmla="*/ 7705725 w 7705725"/>
                <a:gd name="connsiteY2" fmla="*/ 2600325 h 2600325"/>
                <a:gd name="connsiteX3" fmla="*/ 0 w 7705725"/>
                <a:gd name="connsiteY3" fmla="*/ 590550 h 2600325"/>
                <a:gd name="connsiteX0" fmla="*/ 366712 w 7224712"/>
                <a:gd name="connsiteY0" fmla="*/ 2600325 h 2600325"/>
                <a:gd name="connsiteX1" fmla="*/ 0 w 7224712"/>
                <a:gd name="connsiteY1" fmla="*/ 0 h 2600325"/>
                <a:gd name="connsiteX2" fmla="*/ 7224712 w 7224712"/>
                <a:gd name="connsiteY2" fmla="*/ 2600325 h 2600325"/>
                <a:gd name="connsiteX3" fmla="*/ 366712 w 7224712"/>
                <a:gd name="connsiteY3" fmla="*/ 2600325 h 2600325"/>
                <a:gd name="connsiteX0" fmla="*/ 0 w 6858000"/>
                <a:gd name="connsiteY0" fmla="*/ 2390775 h 2390775"/>
                <a:gd name="connsiteX1" fmla="*/ 1195388 w 6858000"/>
                <a:gd name="connsiteY1" fmla="*/ 0 h 2390775"/>
                <a:gd name="connsiteX2" fmla="*/ 6858000 w 6858000"/>
                <a:gd name="connsiteY2" fmla="*/ 2390775 h 2390775"/>
                <a:gd name="connsiteX3" fmla="*/ 0 w 6858000"/>
                <a:gd name="connsiteY3" fmla="*/ 2390775 h 2390775"/>
                <a:gd name="connsiteX0" fmla="*/ 0 w 6858000"/>
                <a:gd name="connsiteY0" fmla="*/ 1390650 h 1390650"/>
                <a:gd name="connsiteX1" fmla="*/ 4763 w 6858000"/>
                <a:gd name="connsiteY1" fmla="*/ 0 h 1390650"/>
                <a:gd name="connsiteX2" fmla="*/ 6858000 w 6858000"/>
                <a:gd name="connsiteY2" fmla="*/ 1390650 h 1390650"/>
                <a:gd name="connsiteX3" fmla="*/ 0 w 6858000"/>
                <a:gd name="connsiteY3" fmla="*/ 1390650 h 1390650"/>
                <a:gd name="connsiteX0" fmla="*/ 0 w 8686800"/>
                <a:gd name="connsiteY0" fmla="*/ 1390650 h 1390650"/>
                <a:gd name="connsiteX1" fmla="*/ 4763 w 8686800"/>
                <a:gd name="connsiteY1" fmla="*/ 0 h 1390650"/>
                <a:gd name="connsiteX2" fmla="*/ 8686800 w 8686800"/>
                <a:gd name="connsiteY2" fmla="*/ 1381125 h 1390650"/>
                <a:gd name="connsiteX3" fmla="*/ 0 w 8686800"/>
                <a:gd name="connsiteY3" fmla="*/ 1390650 h 1390650"/>
                <a:gd name="connsiteX0" fmla="*/ 4973 w 8691773"/>
                <a:gd name="connsiteY0" fmla="*/ 1362075 h 1362075"/>
                <a:gd name="connsiteX1" fmla="*/ 211 w 8691773"/>
                <a:gd name="connsiteY1" fmla="*/ 0 h 1362075"/>
                <a:gd name="connsiteX2" fmla="*/ 8691773 w 8691773"/>
                <a:gd name="connsiteY2" fmla="*/ 1352550 h 1362075"/>
                <a:gd name="connsiteX3" fmla="*/ 4973 w 8691773"/>
                <a:gd name="connsiteY3" fmla="*/ 1362075 h 1362075"/>
                <a:gd name="connsiteX0" fmla="*/ 33388 w 8691613"/>
                <a:gd name="connsiteY0" fmla="*/ 1352550 h 1352550"/>
                <a:gd name="connsiteX1" fmla="*/ 51 w 8691613"/>
                <a:gd name="connsiteY1" fmla="*/ 0 h 1352550"/>
                <a:gd name="connsiteX2" fmla="*/ 8691613 w 8691613"/>
                <a:gd name="connsiteY2" fmla="*/ 1352550 h 1352550"/>
                <a:gd name="connsiteX3" fmla="*/ 33388 w 8691613"/>
                <a:gd name="connsiteY3" fmla="*/ 1352550 h 1352550"/>
                <a:gd name="connsiteX0" fmla="*/ 14389 w 8691664"/>
                <a:gd name="connsiteY0" fmla="*/ 1362075 h 1362075"/>
                <a:gd name="connsiteX1" fmla="*/ 102 w 8691664"/>
                <a:gd name="connsiteY1" fmla="*/ 0 h 1362075"/>
                <a:gd name="connsiteX2" fmla="*/ 8691664 w 8691664"/>
                <a:gd name="connsiteY2" fmla="*/ 1352550 h 1362075"/>
                <a:gd name="connsiteX3" fmla="*/ 14389 w 8691664"/>
                <a:gd name="connsiteY3" fmla="*/ 1362075 h 1362075"/>
                <a:gd name="connsiteX0" fmla="*/ 4973 w 8691773"/>
                <a:gd name="connsiteY0" fmla="*/ 1352550 h 1352550"/>
                <a:gd name="connsiteX1" fmla="*/ 211 w 8691773"/>
                <a:gd name="connsiteY1" fmla="*/ 0 h 1352550"/>
                <a:gd name="connsiteX2" fmla="*/ 8691773 w 8691773"/>
                <a:gd name="connsiteY2" fmla="*/ 1352550 h 1352550"/>
                <a:gd name="connsiteX3" fmla="*/ 4973 w 8691773"/>
                <a:gd name="connsiteY3" fmla="*/ 1352550 h 1352550"/>
                <a:gd name="connsiteX0" fmla="*/ 457 w 8692020"/>
                <a:gd name="connsiteY0" fmla="*/ 1352550 h 1352550"/>
                <a:gd name="connsiteX1" fmla="*/ 458 w 8692020"/>
                <a:gd name="connsiteY1" fmla="*/ 0 h 1352550"/>
                <a:gd name="connsiteX2" fmla="*/ 8692020 w 8692020"/>
                <a:gd name="connsiteY2" fmla="*/ 1352550 h 1352550"/>
                <a:gd name="connsiteX3" fmla="*/ 457 w 8692020"/>
                <a:gd name="connsiteY3" fmla="*/ 1352550 h 1352550"/>
              </a:gdLst>
              <a:ahLst/>
              <a:cxnLst>
                <a:cxn ang="0">
                  <a:pos x="connsiteX0" y="connsiteY0"/>
                </a:cxn>
                <a:cxn ang="0">
                  <a:pos x="connsiteX1" y="connsiteY1"/>
                </a:cxn>
                <a:cxn ang="0">
                  <a:pos x="connsiteX2" y="connsiteY2"/>
                </a:cxn>
                <a:cxn ang="0">
                  <a:pos x="connsiteX3" y="connsiteY3"/>
                </a:cxn>
              </a:cxnLst>
              <a:rect l="l" t="t" r="r" b="b"/>
              <a:pathLst>
                <a:path w="8692020" h="1352550">
                  <a:moveTo>
                    <a:pt x="457" y="1352550"/>
                  </a:moveTo>
                  <a:cubicBezTo>
                    <a:pt x="2045" y="889000"/>
                    <a:pt x="-1130" y="463550"/>
                    <a:pt x="458" y="0"/>
                  </a:cubicBezTo>
                  <a:lnTo>
                    <a:pt x="8692020" y="1352550"/>
                  </a:lnTo>
                  <a:lnTo>
                    <a:pt x="457" y="1352550"/>
                  </a:lnTo>
                  <a:close/>
                </a:path>
              </a:pathLst>
            </a:custGeom>
            <a:solidFill>
              <a:srgbClr val="00A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Isosceles Triangle 10"/>
            <p:cNvSpPr/>
            <p:nvPr userDrawn="1"/>
          </p:nvSpPr>
          <p:spPr>
            <a:xfrm>
              <a:off x="2436086" y="4139142"/>
              <a:ext cx="6280276" cy="480483"/>
            </a:xfrm>
            <a:custGeom>
              <a:avLst/>
              <a:gdLst>
                <a:gd name="connsiteX0" fmla="*/ 0 w 6143623"/>
                <a:gd name="connsiteY0" fmla="*/ 1095375 h 1095375"/>
                <a:gd name="connsiteX1" fmla="*/ 3205190 w 6143623"/>
                <a:gd name="connsiteY1" fmla="*/ 0 h 1095375"/>
                <a:gd name="connsiteX2" fmla="*/ 6143623 w 6143623"/>
                <a:gd name="connsiteY2" fmla="*/ 1095375 h 1095375"/>
                <a:gd name="connsiteX3" fmla="*/ 0 w 6143623"/>
                <a:gd name="connsiteY3" fmla="*/ 1095375 h 1095375"/>
                <a:gd name="connsiteX0" fmla="*/ 0 w 6143623"/>
                <a:gd name="connsiteY0" fmla="*/ 381000 h 381000"/>
                <a:gd name="connsiteX1" fmla="*/ 3214715 w 6143623"/>
                <a:gd name="connsiteY1" fmla="*/ 0 h 381000"/>
                <a:gd name="connsiteX2" fmla="*/ 6143623 w 6143623"/>
                <a:gd name="connsiteY2" fmla="*/ 381000 h 381000"/>
                <a:gd name="connsiteX3" fmla="*/ 0 w 6143623"/>
                <a:gd name="connsiteY3" fmla="*/ 381000 h 381000"/>
                <a:gd name="connsiteX0" fmla="*/ 0 w 6143623"/>
                <a:gd name="connsiteY0" fmla="*/ 476250 h 476250"/>
                <a:gd name="connsiteX1" fmla="*/ 3100415 w 6143623"/>
                <a:gd name="connsiteY1" fmla="*/ 0 h 476250"/>
                <a:gd name="connsiteX2" fmla="*/ 6143623 w 6143623"/>
                <a:gd name="connsiteY2" fmla="*/ 476250 h 476250"/>
                <a:gd name="connsiteX3" fmla="*/ 0 w 6143623"/>
                <a:gd name="connsiteY3" fmla="*/ 476250 h 476250"/>
                <a:gd name="connsiteX0" fmla="*/ 0 w 6143623"/>
                <a:gd name="connsiteY0" fmla="*/ 426983 h 426983"/>
                <a:gd name="connsiteX1" fmla="*/ 3019453 w 6143623"/>
                <a:gd name="connsiteY1" fmla="*/ 0 h 426983"/>
                <a:gd name="connsiteX2" fmla="*/ 6143623 w 6143623"/>
                <a:gd name="connsiteY2" fmla="*/ 426983 h 426983"/>
                <a:gd name="connsiteX3" fmla="*/ 0 w 6143623"/>
                <a:gd name="connsiteY3" fmla="*/ 426983 h 426983"/>
                <a:gd name="connsiteX0" fmla="*/ 0 w 6143623"/>
                <a:gd name="connsiteY0" fmla="*/ 473904 h 473904"/>
                <a:gd name="connsiteX1" fmla="*/ 3014690 w 6143623"/>
                <a:gd name="connsiteY1" fmla="*/ 0 h 473904"/>
                <a:gd name="connsiteX2" fmla="*/ 6143623 w 6143623"/>
                <a:gd name="connsiteY2" fmla="*/ 473904 h 473904"/>
                <a:gd name="connsiteX3" fmla="*/ 0 w 6143623"/>
                <a:gd name="connsiteY3" fmla="*/ 473904 h 473904"/>
                <a:gd name="connsiteX0" fmla="*/ 0 w 6279355"/>
                <a:gd name="connsiteY0" fmla="*/ 471558 h 473904"/>
                <a:gd name="connsiteX1" fmla="*/ 3150422 w 6279355"/>
                <a:gd name="connsiteY1" fmla="*/ 0 h 473904"/>
                <a:gd name="connsiteX2" fmla="*/ 6279355 w 6279355"/>
                <a:gd name="connsiteY2" fmla="*/ 473904 h 473904"/>
                <a:gd name="connsiteX3" fmla="*/ 0 w 6279355"/>
                <a:gd name="connsiteY3" fmla="*/ 471558 h 473904"/>
              </a:gdLst>
              <a:ahLst/>
              <a:cxnLst>
                <a:cxn ang="0">
                  <a:pos x="connsiteX0" y="connsiteY0"/>
                </a:cxn>
                <a:cxn ang="0">
                  <a:pos x="connsiteX1" y="connsiteY1"/>
                </a:cxn>
                <a:cxn ang="0">
                  <a:pos x="connsiteX2" y="connsiteY2"/>
                </a:cxn>
                <a:cxn ang="0">
                  <a:pos x="connsiteX3" y="connsiteY3"/>
                </a:cxn>
              </a:cxnLst>
              <a:rect l="l" t="t" r="r" b="b"/>
              <a:pathLst>
                <a:path w="6279355" h="473904">
                  <a:moveTo>
                    <a:pt x="0" y="471558"/>
                  </a:moveTo>
                  <a:lnTo>
                    <a:pt x="3150422" y="0"/>
                  </a:lnTo>
                  <a:lnTo>
                    <a:pt x="6279355" y="473904"/>
                  </a:lnTo>
                  <a:lnTo>
                    <a:pt x="0" y="471558"/>
                  </a:lnTo>
                  <a:close/>
                </a:path>
              </a:pathLst>
            </a:custGeom>
            <a:solidFill>
              <a:srgbClr val="0CC0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pic>
        <p:nvPicPr>
          <p:cNvPr id="8" name="Picture 9"/>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72263" y="269875"/>
            <a:ext cx="1862137"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userDrawn="1"/>
        </p:nvSpPr>
        <p:spPr>
          <a:xfrm>
            <a:off x="5703888" y="4859338"/>
            <a:ext cx="2890837" cy="300037"/>
          </a:xfrm>
          <a:prstGeom prst="rect">
            <a:avLst/>
          </a:prstGeom>
          <a:noFill/>
        </p:spPr>
        <p:txBody>
          <a:bodyPr>
            <a:spAutoFit/>
          </a:bodyPr>
          <a:lstStyle/>
          <a:p>
            <a:pPr algn="ctr">
              <a:defRPr/>
            </a:pPr>
            <a:r>
              <a:rPr lang="en-US" sz="675" dirty="0">
                <a:solidFill>
                  <a:schemeClr val="bg1"/>
                </a:solidFill>
                <a:latin typeface="+mn-lt"/>
              </a:rPr>
              <a:t>CONFIDENTIAL – </a:t>
            </a:r>
            <a:r>
              <a:rPr lang="en-US" sz="675" dirty="0">
                <a:solidFill>
                  <a:schemeClr val="bg1"/>
                </a:solidFill>
              </a:rPr>
              <a:t>©2018  Kaufman, Hall &amp; Associates, LLC. All rights reserved.</a:t>
            </a:r>
          </a:p>
        </p:txBody>
      </p:sp>
      <p:sp>
        <p:nvSpPr>
          <p:cNvPr id="2" name="Title 1"/>
          <p:cNvSpPr>
            <a:spLocks noGrp="1"/>
          </p:cNvSpPr>
          <p:nvPr>
            <p:ph type="title"/>
          </p:nvPr>
        </p:nvSpPr>
        <p:spPr>
          <a:xfrm>
            <a:off x="628650" y="1089422"/>
            <a:ext cx="7908131" cy="1246585"/>
          </a:xfrm>
        </p:spPr>
        <p:txBody>
          <a:bodyPr anchor="b">
            <a:normAutofit/>
          </a:bodyPr>
          <a:lstStyle>
            <a:lvl1pPr algn="r">
              <a:defRPr sz="3300" b="1" baseline="0">
                <a:latin typeface="+mn-lt"/>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28651" y="3921919"/>
            <a:ext cx="4128407" cy="767953"/>
          </a:xfrm>
        </p:spPr>
        <p:txBody>
          <a:bodyPr/>
          <a:lstStyle>
            <a:lvl1pPr>
              <a:lnSpc>
                <a:spcPct val="85000"/>
              </a:lnSpc>
              <a:defRPr sz="1500">
                <a:solidFill>
                  <a:schemeClr val="tx1">
                    <a:lumMod val="65000"/>
                    <a:lumOff val="35000"/>
                  </a:schemeClr>
                </a:solidFill>
                <a:latin typeface="+mn-lt"/>
                <a:cs typeface="Arial" panose="020B0604020202020204" pitchFamily="34" charset="0"/>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smtClean="0"/>
              <a:t>Edit Master text styles</a:t>
            </a:r>
          </a:p>
        </p:txBody>
      </p:sp>
    </p:spTree>
    <p:extLst>
      <p:ext uri="{BB962C8B-B14F-4D97-AF65-F5344CB8AC3E}">
        <p14:creationId xmlns:p14="http://schemas.microsoft.com/office/powerpoint/2010/main" val="10043384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list">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3175" y="4068763"/>
            <a:ext cx="9158288" cy="1128712"/>
            <a:chOff x="-247" y="3114675"/>
            <a:chExt cx="12211296" cy="1504950"/>
          </a:xfrm>
        </p:grpSpPr>
        <p:sp>
          <p:nvSpPr>
            <p:cNvPr id="5" name="Isosceles Triangle 3"/>
            <p:cNvSpPr/>
            <p:nvPr userDrawn="1"/>
          </p:nvSpPr>
          <p:spPr>
            <a:xfrm>
              <a:off x="2438202" y="3114675"/>
              <a:ext cx="9772847" cy="1504950"/>
            </a:xfrm>
            <a:custGeom>
              <a:avLst/>
              <a:gdLst>
                <a:gd name="connsiteX0" fmla="*/ 0 w 2724150"/>
                <a:gd name="connsiteY0" fmla="*/ 657225 h 657225"/>
                <a:gd name="connsiteX1" fmla="*/ 1362075 w 2724150"/>
                <a:gd name="connsiteY1" fmla="*/ 0 h 657225"/>
                <a:gd name="connsiteX2" fmla="*/ 2724150 w 2724150"/>
                <a:gd name="connsiteY2" fmla="*/ 657225 h 657225"/>
                <a:gd name="connsiteX3" fmla="*/ 0 w 2724150"/>
                <a:gd name="connsiteY3" fmla="*/ 657225 h 657225"/>
                <a:gd name="connsiteX0" fmla="*/ 0 w 2971800"/>
                <a:gd name="connsiteY0" fmla="*/ 657225 h 2247900"/>
                <a:gd name="connsiteX1" fmla="*/ 1362075 w 2971800"/>
                <a:gd name="connsiteY1" fmla="*/ 0 h 2247900"/>
                <a:gd name="connsiteX2" fmla="*/ 2971800 w 2971800"/>
                <a:gd name="connsiteY2" fmla="*/ 2247900 h 2247900"/>
                <a:gd name="connsiteX3" fmla="*/ 0 w 2971800"/>
                <a:gd name="connsiteY3" fmla="*/ 657225 h 2247900"/>
                <a:gd name="connsiteX0" fmla="*/ 0 w 2971800"/>
                <a:gd name="connsiteY0" fmla="*/ 0 h 1590675"/>
                <a:gd name="connsiteX1" fmla="*/ 2971800 w 2971800"/>
                <a:gd name="connsiteY1" fmla="*/ 85725 h 1590675"/>
                <a:gd name="connsiteX2" fmla="*/ 2971800 w 2971800"/>
                <a:gd name="connsiteY2" fmla="*/ 1590675 h 1590675"/>
                <a:gd name="connsiteX3" fmla="*/ 0 w 2971800"/>
                <a:gd name="connsiteY3" fmla="*/ 0 h 1590675"/>
                <a:gd name="connsiteX0" fmla="*/ 0 w 9772650"/>
                <a:gd name="connsiteY0" fmla="*/ 1504950 h 1504950"/>
                <a:gd name="connsiteX1" fmla="*/ 9772650 w 9772650"/>
                <a:gd name="connsiteY1" fmla="*/ 0 h 1504950"/>
                <a:gd name="connsiteX2" fmla="*/ 9772650 w 9772650"/>
                <a:gd name="connsiteY2" fmla="*/ 1504950 h 1504950"/>
                <a:gd name="connsiteX3" fmla="*/ 0 w 9772650"/>
                <a:gd name="connsiteY3" fmla="*/ 1504950 h 1504950"/>
              </a:gdLst>
              <a:ahLst/>
              <a:cxnLst>
                <a:cxn ang="0">
                  <a:pos x="connsiteX0" y="connsiteY0"/>
                </a:cxn>
                <a:cxn ang="0">
                  <a:pos x="connsiteX1" y="connsiteY1"/>
                </a:cxn>
                <a:cxn ang="0">
                  <a:pos x="connsiteX2" y="connsiteY2"/>
                </a:cxn>
                <a:cxn ang="0">
                  <a:pos x="connsiteX3" y="connsiteY3"/>
                </a:cxn>
              </a:cxnLst>
              <a:rect l="l" t="t" r="r" b="b"/>
              <a:pathLst>
                <a:path w="9772650" h="1504950">
                  <a:moveTo>
                    <a:pt x="0" y="1504950"/>
                  </a:moveTo>
                  <a:lnTo>
                    <a:pt x="9772650" y="0"/>
                  </a:lnTo>
                  <a:lnTo>
                    <a:pt x="9772650" y="1504950"/>
                  </a:lnTo>
                  <a:lnTo>
                    <a:pt x="0" y="1504950"/>
                  </a:lnTo>
                  <a:close/>
                </a:path>
              </a:pathLst>
            </a:custGeom>
            <a:gradFill>
              <a:gsLst>
                <a:gs pos="100000">
                  <a:srgbClr val="12478C"/>
                </a:gs>
                <a:gs pos="67000">
                  <a:srgbClr val="005DA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Isosceles Triangle 4"/>
            <p:cNvSpPr/>
            <p:nvPr userDrawn="1"/>
          </p:nvSpPr>
          <p:spPr>
            <a:xfrm>
              <a:off x="-247" y="3267075"/>
              <a:ext cx="8691208" cy="1352550"/>
            </a:xfrm>
            <a:custGeom>
              <a:avLst/>
              <a:gdLst>
                <a:gd name="connsiteX0" fmla="*/ 0 w 962025"/>
                <a:gd name="connsiteY0" fmla="*/ 590550 h 590550"/>
                <a:gd name="connsiteX1" fmla="*/ 481013 w 962025"/>
                <a:gd name="connsiteY1" fmla="*/ 0 h 590550"/>
                <a:gd name="connsiteX2" fmla="*/ 962025 w 962025"/>
                <a:gd name="connsiteY2" fmla="*/ 590550 h 590550"/>
                <a:gd name="connsiteX3" fmla="*/ 0 w 962025"/>
                <a:gd name="connsiteY3" fmla="*/ 590550 h 590550"/>
                <a:gd name="connsiteX0" fmla="*/ 0 w 7705725"/>
                <a:gd name="connsiteY0" fmla="*/ 590550 h 2600325"/>
                <a:gd name="connsiteX1" fmla="*/ 481013 w 7705725"/>
                <a:gd name="connsiteY1" fmla="*/ 0 h 2600325"/>
                <a:gd name="connsiteX2" fmla="*/ 7705725 w 7705725"/>
                <a:gd name="connsiteY2" fmla="*/ 2600325 h 2600325"/>
                <a:gd name="connsiteX3" fmla="*/ 0 w 7705725"/>
                <a:gd name="connsiteY3" fmla="*/ 590550 h 2600325"/>
                <a:gd name="connsiteX0" fmla="*/ 366712 w 7224712"/>
                <a:gd name="connsiteY0" fmla="*/ 2600325 h 2600325"/>
                <a:gd name="connsiteX1" fmla="*/ 0 w 7224712"/>
                <a:gd name="connsiteY1" fmla="*/ 0 h 2600325"/>
                <a:gd name="connsiteX2" fmla="*/ 7224712 w 7224712"/>
                <a:gd name="connsiteY2" fmla="*/ 2600325 h 2600325"/>
                <a:gd name="connsiteX3" fmla="*/ 366712 w 7224712"/>
                <a:gd name="connsiteY3" fmla="*/ 2600325 h 2600325"/>
                <a:gd name="connsiteX0" fmla="*/ 0 w 6858000"/>
                <a:gd name="connsiteY0" fmla="*/ 2390775 h 2390775"/>
                <a:gd name="connsiteX1" fmla="*/ 1195388 w 6858000"/>
                <a:gd name="connsiteY1" fmla="*/ 0 h 2390775"/>
                <a:gd name="connsiteX2" fmla="*/ 6858000 w 6858000"/>
                <a:gd name="connsiteY2" fmla="*/ 2390775 h 2390775"/>
                <a:gd name="connsiteX3" fmla="*/ 0 w 6858000"/>
                <a:gd name="connsiteY3" fmla="*/ 2390775 h 2390775"/>
                <a:gd name="connsiteX0" fmla="*/ 0 w 6858000"/>
                <a:gd name="connsiteY0" fmla="*/ 1390650 h 1390650"/>
                <a:gd name="connsiteX1" fmla="*/ 4763 w 6858000"/>
                <a:gd name="connsiteY1" fmla="*/ 0 h 1390650"/>
                <a:gd name="connsiteX2" fmla="*/ 6858000 w 6858000"/>
                <a:gd name="connsiteY2" fmla="*/ 1390650 h 1390650"/>
                <a:gd name="connsiteX3" fmla="*/ 0 w 6858000"/>
                <a:gd name="connsiteY3" fmla="*/ 1390650 h 1390650"/>
                <a:gd name="connsiteX0" fmla="*/ 0 w 8686800"/>
                <a:gd name="connsiteY0" fmla="*/ 1390650 h 1390650"/>
                <a:gd name="connsiteX1" fmla="*/ 4763 w 8686800"/>
                <a:gd name="connsiteY1" fmla="*/ 0 h 1390650"/>
                <a:gd name="connsiteX2" fmla="*/ 8686800 w 8686800"/>
                <a:gd name="connsiteY2" fmla="*/ 1381125 h 1390650"/>
                <a:gd name="connsiteX3" fmla="*/ 0 w 8686800"/>
                <a:gd name="connsiteY3" fmla="*/ 1390650 h 1390650"/>
                <a:gd name="connsiteX0" fmla="*/ 4973 w 8691773"/>
                <a:gd name="connsiteY0" fmla="*/ 1362075 h 1362075"/>
                <a:gd name="connsiteX1" fmla="*/ 211 w 8691773"/>
                <a:gd name="connsiteY1" fmla="*/ 0 h 1362075"/>
                <a:gd name="connsiteX2" fmla="*/ 8691773 w 8691773"/>
                <a:gd name="connsiteY2" fmla="*/ 1352550 h 1362075"/>
                <a:gd name="connsiteX3" fmla="*/ 4973 w 8691773"/>
                <a:gd name="connsiteY3" fmla="*/ 1362075 h 1362075"/>
                <a:gd name="connsiteX0" fmla="*/ 33388 w 8691613"/>
                <a:gd name="connsiteY0" fmla="*/ 1352550 h 1352550"/>
                <a:gd name="connsiteX1" fmla="*/ 51 w 8691613"/>
                <a:gd name="connsiteY1" fmla="*/ 0 h 1352550"/>
                <a:gd name="connsiteX2" fmla="*/ 8691613 w 8691613"/>
                <a:gd name="connsiteY2" fmla="*/ 1352550 h 1352550"/>
                <a:gd name="connsiteX3" fmla="*/ 33388 w 8691613"/>
                <a:gd name="connsiteY3" fmla="*/ 1352550 h 1352550"/>
                <a:gd name="connsiteX0" fmla="*/ 14389 w 8691664"/>
                <a:gd name="connsiteY0" fmla="*/ 1362075 h 1362075"/>
                <a:gd name="connsiteX1" fmla="*/ 102 w 8691664"/>
                <a:gd name="connsiteY1" fmla="*/ 0 h 1362075"/>
                <a:gd name="connsiteX2" fmla="*/ 8691664 w 8691664"/>
                <a:gd name="connsiteY2" fmla="*/ 1352550 h 1362075"/>
                <a:gd name="connsiteX3" fmla="*/ 14389 w 8691664"/>
                <a:gd name="connsiteY3" fmla="*/ 1362075 h 1362075"/>
                <a:gd name="connsiteX0" fmla="*/ 4973 w 8691773"/>
                <a:gd name="connsiteY0" fmla="*/ 1352550 h 1352550"/>
                <a:gd name="connsiteX1" fmla="*/ 211 w 8691773"/>
                <a:gd name="connsiteY1" fmla="*/ 0 h 1352550"/>
                <a:gd name="connsiteX2" fmla="*/ 8691773 w 8691773"/>
                <a:gd name="connsiteY2" fmla="*/ 1352550 h 1352550"/>
                <a:gd name="connsiteX3" fmla="*/ 4973 w 8691773"/>
                <a:gd name="connsiteY3" fmla="*/ 1352550 h 1352550"/>
                <a:gd name="connsiteX0" fmla="*/ 457 w 8692020"/>
                <a:gd name="connsiteY0" fmla="*/ 1352550 h 1352550"/>
                <a:gd name="connsiteX1" fmla="*/ 458 w 8692020"/>
                <a:gd name="connsiteY1" fmla="*/ 0 h 1352550"/>
                <a:gd name="connsiteX2" fmla="*/ 8692020 w 8692020"/>
                <a:gd name="connsiteY2" fmla="*/ 1352550 h 1352550"/>
                <a:gd name="connsiteX3" fmla="*/ 457 w 8692020"/>
                <a:gd name="connsiteY3" fmla="*/ 1352550 h 1352550"/>
              </a:gdLst>
              <a:ahLst/>
              <a:cxnLst>
                <a:cxn ang="0">
                  <a:pos x="connsiteX0" y="connsiteY0"/>
                </a:cxn>
                <a:cxn ang="0">
                  <a:pos x="connsiteX1" y="connsiteY1"/>
                </a:cxn>
                <a:cxn ang="0">
                  <a:pos x="connsiteX2" y="connsiteY2"/>
                </a:cxn>
                <a:cxn ang="0">
                  <a:pos x="connsiteX3" y="connsiteY3"/>
                </a:cxn>
              </a:cxnLst>
              <a:rect l="l" t="t" r="r" b="b"/>
              <a:pathLst>
                <a:path w="8692020" h="1352550">
                  <a:moveTo>
                    <a:pt x="457" y="1352550"/>
                  </a:moveTo>
                  <a:cubicBezTo>
                    <a:pt x="2045" y="889000"/>
                    <a:pt x="-1130" y="463550"/>
                    <a:pt x="458" y="0"/>
                  </a:cubicBezTo>
                  <a:lnTo>
                    <a:pt x="8692020" y="1352550"/>
                  </a:lnTo>
                  <a:lnTo>
                    <a:pt x="457" y="1352550"/>
                  </a:lnTo>
                  <a:close/>
                </a:path>
              </a:pathLst>
            </a:custGeom>
            <a:solidFill>
              <a:srgbClr val="00A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Isosceles Triangle 10"/>
            <p:cNvSpPr/>
            <p:nvPr userDrawn="1"/>
          </p:nvSpPr>
          <p:spPr>
            <a:xfrm>
              <a:off x="2436086" y="4139142"/>
              <a:ext cx="6280276" cy="480483"/>
            </a:xfrm>
            <a:custGeom>
              <a:avLst/>
              <a:gdLst>
                <a:gd name="connsiteX0" fmla="*/ 0 w 6143623"/>
                <a:gd name="connsiteY0" fmla="*/ 1095375 h 1095375"/>
                <a:gd name="connsiteX1" fmla="*/ 3205190 w 6143623"/>
                <a:gd name="connsiteY1" fmla="*/ 0 h 1095375"/>
                <a:gd name="connsiteX2" fmla="*/ 6143623 w 6143623"/>
                <a:gd name="connsiteY2" fmla="*/ 1095375 h 1095375"/>
                <a:gd name="connsiteX3" fmla="*/ 0 w 6143623"/>
                <a:gd name="connsiteY3" fmla="*/ 1095375 h 1095375"/>
                <a:gd name="connsiteX0" fmla="*/ 0 w 6143623"/>
                <a:gd name="connsiteY0" fmla="*/ 381000 h 381000"/>
                <a:gd name="connsiteX1" fmla="*/ 3214715 w 6143623"/>
                <a:gd name="connsiteY1" fmla="*/ 0 h 381000"/>
                <a:gd name="connsiteX2" fmla="*/ 6143623 w 6143623"/>
                <a:gd name="connsiteY2" fmla="*/ 381000 h 381000"/>
                <a:gd name="connsiteX3" fmla="*/ 0 w 6143623"/>
                <a:gd name="connsiteY3" fmla="*/ 381000 h 381000"/>
                <a:gd name="connsiteX0" fmla="*/ 0 w 6143623"/>
                <a:gd name="connsiteY0" fmla="*/ 476250 h 476250"/>
                <a:gd name="connsiteX1" fmla="*/ 3100415 w 6143623"/>
                <a:gd name="connsiteY1" fmla="*/ 0 h 476250"/>
                <a:gd name="connsiteX2" fmla="*/ 6143623 w 6143623"/>
                <a:gd name="connsiteY2" fmla="*/ 476250 h 476250"/>
                <a:gd name="connsiteX3" fmla="*/ 0 w 6143623"/>
                <a:gd name="connsiteY3" fmla="*/ 476250 h 476250"/>
                <a:gd name="connsiteX0" fmla="*/ 0 w 6143623"/>
                <a:gd name="connsiteY0" fmla="*/ 426983 h 426983"/>
                <a:gd name="connsiteX1" fmla="*/ 3019453 w 6143623"/>
                <a:gd name="connsiteY1" fmla="*/ 0 h 426983"/>
                <a:gd name="connsiteX2" fmla="*/ 6143623 w 6143623"/>
                <a:gd name="connsiteY2" fmla="*/ 426983 h 426983"/>
                <a:gd name="connsiteX3" fmla="*/ 0 w 6143623"/>
                <a:gd name="connsiteY3" fmla="*/ 426983 h 426983"/>
                <a:gd name="connsiteX0" fmla="*/ 0 w 6143623"/>
                <a:gd name="connsiteY0" fmla="*/ 473904 h 473904"/>
                <a:gd name="connsiteX1" fmla="*/ 3014690 w 6143623"/>
                <a:gd name="connsiteY1" fmla="*/ 0 h 473904"/>
                <a:gd name="connsiteX2" fmla="*/ 6143623 w 6143623"/>
                <a:gd name="connsiteY2" fmla="*/ 473904 h 473904"/>
                <a:gd name="connsiteX3" fmla="*/ 0 w 6143623"/>
                <a:gd name="connsiteY3" fmla="*/ 473904 h 473904"/>
                <a:gd name="connsiteX0" fmla="*/ 0 w 6279355"/>
                <a:gd name="connsiteY0" fmla="*/ 471558 h 473904"/>
                <a:gd name="connsiteX1" fmla="*/ 3150422 w 6279355"/>
                <a:gd name="connsiteY1" fmla="*/ 0 h 473904"/>
                <a:gd name="connsiteX2" fmla="*/ 6279355 w 6279355"/>
                <a:gd name="connsiteY2" fmla="*/ 473904 h 473904"/>
                <a:gd name="connsiteX3" fmla="*/ 0 w 6279355"/>
                <a:gd name="connsiteY3" fmla="*/ 471558 h 473904"/>
              </a:gdLst>
              <a:ahLst/>
              <a:cxnLst>
                <a:cxn ang="0">
                  <a:pos x="connsiteX0" y="connsiteY0"/>
                </a:cxn>
                <a:cxn ang="0">
                  <a:pos x="connsiteX1" y="connsiteY1"/>
                </a:cxn>
                <a:cxn ang="0">
                  <a:pos x="connsiteX2" y="connsiteY2"/>
                </a:cxn>
                <a:cxn ang="0">
                  <a:pos x="connsiteX3" y="connsiteY3"/>
                </a:cxn>
              </a:cxnLst>
              <a:rect l="l" t="t" r="r" b="b"/>
              <a:pathLst>
                <a:path w="6279355" h="473904">
                  <a:moveTo>
                    <a:pt x="0" y="471558"/>
                  </a:moveTo>
                  <a:lnTo>
                    <a:pt x="3150422" y="0"/>
                  </a:lnTo>
                  <a:lnTo>
                    <a:pt x="6279355" y="473904"/>
                  </a:lnTo>
                  <a:lnTo>
                    <a:pt x="0" y="471558"/>
                  </a:lnTo>
                  <a:close/>
                </a:path>
              </a:pathLst>
            </a:custGeom>
            <a:solidFill>
              <a:srgbClr val="0CC0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pic>
        <p:nvPicPr>
          <p:cNvPr id="8" name="Picture 9"/>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72263" y="269875"/>
            <a:ext cx="1862137"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userDrawn="1"/>
        </p:nvSpPr>
        <p:spPr>
          <a:xfrm>
            <a:off x="5703888" y="4859338"/>
            <a:ext cx="2890837" cy="300037"/>
          </a:xfrm>
          <a:prstGeom prst="rect">
            <a:avLst/>
          </a:prstGeom>
          <a:noFill/>
        </p:spPr>
        <p:txBody>
          <a:bodyPr>
            <a:spAutoFit/>
          </a:bodyPr>
          <a:lstStyle/>
          <a:p>
            <a:pPr algn="ctr">
              <a:defRPr/>
            </a:pPr>
            <a:r>
              <a:rPr lang="en-US" sz="675" dirty="0">
                <a:solidFill>
                  <a:schemeClr val="bg1"/>
                </a:solidFill>
                <a:latin typeface="+mn-lt"/>
              </a:rPr>
              <a:t>CONFIDENTIAL – </a:t>
            </a:r>
            <a:r>
              <a:rPr lang="en-US" sz="675" dirty="0">
                <a:solidFill>
                  <a:schemeClr val="bg1"/>
                </a:solidFill>
              </a:rPr>
              <a:t>©2018  Kaufman, Hall &amp; Associates, LLC. All rights reserved.</a:t>
            </a:r>
          </a:p>
        </p:txBody>
      </p:sp>
      <p:sp>
        <p:nvSpPr>
          <p:cNvPr id="2" name="Title 1"/>
          <p:cNvSpPr>
            <a:spLocks noGrp="1"/>
          </p:cNvSpPr>
          <p:nvPr>
            <p:ph type="title"/>
          </p:nvPr>
        </p:nvSpPr>
        <p:spPr>
          <a:xfrm>
            <a:off x="628650" y="1089422"/>
            <a:ext cx="7908131" cy="1246585"/>
          </a:xfrm>
        </p:spPr>
        <p:txBody>
          <a:bodyPr anchor="b">
            <a:normAutofit/>
          </a:bodyPr>
          <a:lstStyle>
            <a:lvl1pPr algn="r">
              <a:defRPr sz="3300" b="1" baseline="0">
                <a:latin typeface="+mn-lt"/>
                <a:cs typeface="Arial" panose="020B0604020202020204" pitchFamily="34" charset="0"/>
              </a:defRPr>
            </a:lvl1pPr>
          </a:lstStyle>
          <a:p>
            <a:r>
              <a:rPr lang="en-US" dirty="0" smtClean="0"/>
              <a:t>Click to edit Master title style</a:t>
            </a:r>
            <a:endParaRPr lang="en-US" dirty="0"/>
          </a:p>
        </p:txBody>
      </p:sp>
      <p:sp>
        <p:nvSpPr>
          <p:cNvPr id="10" name="Subtitle 2"/>
          <p:cNvSpPr>
            <a:spLocks noGrp="1"/>
          </p:cNvSpPr>
          <p:nvPr>
            <p:ph type="subTitle" idx="1"/>
          </p:nvPr>
        </p:nvSpPr>
        <p:spPr>
          <a:xfrm>
            <a:off x="628650" y="2813356"/>
            <a:ext cx="6293365" cy="1131079"/>
          </a:xfrm>
          <a:prstGeom prst="rect">
            <a:avLst/>
          </a:prstGeom>
        </p:spPr>
        <p:txBody>
          <a:bodyPr lIns="0" rIns="0" anchor="b">
            <a:spAutoFit/>
          </a:bodyPr>
          <a:lstStyle>
            <a:lvl1pPr marL="0" indent="0" algn="l">
              <a:lnSpc>
                <a:spcPct val="100000"/>
              </a:lnSpc>
              <a:spcBef>
                <a:spcPts val="0"/>
              </a:spcBef>
              <a:spcAft>
                <a:spcPts val="0"/>
              </a:spcAft>
              <a:buNone/>
              <a:defRPr sz="1350" baseline="0">
                <a:solidFill>
                  <a:srgbClr val="000000"/>
                </a:solidFill>
              </a:defRPr>
            </a:lvl1pPr>
            <a:lvl2pPr marL="342900" marR="0" indent="0" algn="l" defTabSz="342900" rtl="0" eaLnBrk="1" fontAlgn="auto" latinLnBrk="0" hangingPunct="1">
              <a:lnSpc>
                <a:spcPct val="100000"/>
              </a:lnSpc>
              <a:spcBef>
                <a:spcPts val="0"/>
              </a:spcBef>
              <a:spcAft>
                <a:spcPts val="0"/>
              </a:spcAft>
              <a:buClr>
                <a:schemeClr val="accent1"/>
              </a:buClr>
              <a:buSzTx/>
              <a:buFont typeface="Arial"/>
              <a:buNone/>
              <a:tabLst/>
              <a:defRPr sz="1350">
                <a:solidFill>
                  <a:srgbClr val="000000"/>
                </a:solidFill>
              </a:defRPr>
            </a:lvl2pPr>
            <a:lvl3pPr marL="685800" indent="0" algn="l">
              <a:lnSpc>
                <a:spcPct val="100000"/>
              </a:lnSpc>
              <a:spcBef>
                <a:spcPts val="0"/>
              </a:spcBef>
              <a:spcAft>
                <a:spcPts val="0"/>
              </a:spcAft>
              <a:buNone/>
              <a:defRPr sz="1350">
                <a:solidFill>
                  <a:srgbClr val="000000"/>
                </a:solidFill>
              </a:defRPr>
            </a:lvl3pPr>
            <a:lvl4pPr marL="1028700" indent="0" algn="l">
              <a:lnSpc>
                <a:spcPct val="100000"/>
              </a:lnSpc>
              <a:spcBef>
                <a:spcPts val="0"/>
              </a:spcBef>
              <a:spcAft>
                <a:spcPts val="0"/>
              </a:spcAft>
              <a:buNone/>
              <a:defRPr sz="1350">
                <a:solidFill>
                  <a:srgbClr val="000000"/>
                </a:solidFill>
              </a:defRPr>
            </a:lvl4pPr>
            <a:lvl5pPr marL="1371600" indent="0" algn="l">
              <a:lnSpc>
                <a:spcPct val="100000"/>
              </a:lnSpc>
              <a:spcBef>
                <a:spcPts val="0"/>
              </a:spcBef>
              <a:spcAft>
                <a:spcPts val="0"/>
              </a:spcAft>
              <a:buNone/>
              <a:defRPr sz="1350">
                <a:solidFill>
                  <a:srgbClr val="000000"/>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smtClean="0"/>
              <a:t>Click to edit Master subtitle style</a:t>
            </a:r>
            <a:endParaRPr lang="en-US" dirty="0"/>
          </a:p>
        </p:txBody>
      </p:sp>
    </p:spTree>
    <p:extLst>
      <p:ext uri="{BB962C8B-B14F-4D97-AF65-F5344CB8AC3E}">
        <p14:creationId xmlns:p14="http://schemas.microsoft.com/office/powerpoint/2010/main" val="14189990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4" name="Rectangle 3"/>
          <p:cNvSpPr/>
          <p:nvPr userDrawn="1"/>
        </p:nvSpPr>
        <p:spPr>
          <a:xfrm>
            <a:off x="0" y="0"/>
            <a:ext cx="9144000" cy="5143500"/>
          </a:xfrm>
          <a:prstGeom prst="rect">
            <a:avLst/>
          </a:prstGeom>
          <a:solidFill>
            <a:srgbClr val="005DA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Isosceles Triangle 5"/>
          <p:cNvSpPr/>
          <p:nvPr userDrawn="1"/>
        </p:nvSpPr>
        <p:spPr>
          <a:xfrm flipV="1">
            <a:off x="-3175" y="0"/>
            <a:ext cx="1566863" cy="5167313"/>
          </a:xfrm>
          <a:custGeom>
            <a:avLst/>
            <a:gdLst>
              <a:gd name="connsiteX0" fmla="*/ 0 w 2084522"/>
              <a:gd name="connsiteY0" fmla="*/ 6943241 h 6943241"/>
              <a:gd name="connsiteX1" fmla="*/ 1042261 w 2084522"/>
              <a:gd name="connsiteY1" fmla="*/ 0 h 6943241"/>
              <a:gd name="connsiteX2" fmla="*/ 2084522 w 2084522"/>
              <a:gd name="connsiteY2" fmla="*/ 6943241 h 6943241"/>
              <a:gd name="connsiteX3" fmla="*/ 0 w 2084522"/>
              <a:gd name="connsiteY3" fmla="*/ 6943241 h 6943241"/>
              <a:gd name="connsiteX0" fmla="*/ 3874 w 2088396"/>
              <a:gd name="connsiteY0" fmla="*/ 6888997 h 6888997"/>
              <a:gd name="connsiteX1" fmla="*/ 0 w 2088396"/>
              <a:gd name="connsiteY1" fmla="*/ 0 h 6888997"/>
              <a:gd name="connsiteX2" fmla="*/ 2088396 w 2088396"/>
              <a:gd name="connsiteY2" fmla="*/ 6888997 h 6888997"/>
              <a:gd name="connsiteX3" fmla="*/ 3874 w 2088396"/>
              <a:gd name="connsiteY3" fmla="*/ 6888997 h 6888997"/>
            </a:gdLst>
            <a:ahLst/>
            <a:cxnLst>
              <a:cxn ang="0">
                <a:pos x="connsiteX0" y="connsiteY0"/>
              </a:cxn>
              <a:cxn ang="0">
                <a:pos x="connsiteX1" y="connsiteY1"/>
              </a:cxn>
              <a:cxn ang="0">
                <a:pos x="connsiteX2" y="connsiteY2"/>
              </a:cxn>
              <a:cxn ang="0">
                <a:pos x="connsiteX3" y="connsiteY3"/>
              </a:cxn>
            </a:cxnLst>
            <a:rect l="l" t="t" r="r" b="b"/>
            <a:pathLst>
              <a:path w="2088396" h="6888997">
                <a:moveTo>
                  <a:pt x="3874" y="6888997"/>
                </a:moveTo>
                <a:cubicBezTo>
                  <a:pt x="2583" y="4592665"/>
                  <a:pt x="1291" y="2296332"/>
                  <a:pt x="0" y="0"/>
                </a:cubicBezTo>
                <a:lnTo>
                  <a:pt x="2088396" y="6888997"/>
                </a:lnTo>
                <a:lnTo>
                  <a:pt x="3874" y="6888997"/>
                </a:lnTo>
                <a:close/>
              </a:path>
            </a:pathLst>
          </a:custGeom>
          <a:solidFill>
            <a:srgbClr val="00A7C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ight Triangle 6"/>
          <p:cNvSpPr/>
          <p:nvPr userDrawn="1"/>
        </p:nvSpPr>
        <p:spPr>
          <a:xfrm>
            <a:off x="0" y="0"/>
            <a:ext cx="1192213" cy="1801813"/>
          </a:xfrm>
          <a:custGeom>
            <a:avLst/>
            <a:gdLst>
              <a:gd name="connsiteX0" fmla="*/ 0 w 1596325"/>
              <a:gd name="connsiteY0" fmla="*/ 1565329 h 1565329"/>
              <a:gd name="connsiteX1" fmla="*/ 0 w 1596325"/>
              <a:gd name="connsiteY1" fmla="*/ 0 h 1565329"/>
              <a:gd name="connsiteX2" fmla="*/ 1596325 w 1596325"/>
              <a:gd name="connsiteY2" fmla="*/ 1565329 h 1565329"/>
              <a:gd name="connsiteX3" fmla="*/ 0 w 1596325"/>
              <a:gd name="connsiteY3" fmla="*/ 1565329 h 1565329"/>
              <a:gd name="connsiteX0" fmla="*/ 7749 w 1596325"/>
              <a:gd name="connsiteY0" fmla="*/ 2402237 h 2402237"/>
              <a:gd name="connsiteX1" fmla="*/ 0 w 1596325"/>
              <a:gd name="connsiteY1" fmla="*/ 0 h 2402237"/>
              <a:gd name="connsiteX2" fmla="*/ 1596325 w 1596325"/>
              <a:gd name="connsiteY2" fmla="*/ 1565329 h 2402237"/>
              <a:gd name="connsiteX3" fmla="*/ 7749 w 1596325"/>
              <a:gd name="connsiteY3" fmla="*/ 2402237 h 2402237"/>
              <a:gd name="connsiteX0" fmla="*/ 7749 w 1588576"/>
              <a:gd name="connsiteY0" fmla="*/ 2402237 h 2402237"/>
              <a:gd name="connsiteX1" fmla="*/ 0 w 1588576"/>
              <a:gd name="connsiteY1" fmla="*/ 0 h 2402237"/>
              <a:gd name="connsiteX2" fmla="*/ 1588576 w 1588576"/>
              <a:gd name="connsiteY2" fmla="*/ 1573078 h 2402237"/>
              <a:gd name="connsiteX3" fmla="*/ 7749 w 1588576"/>
              <a:gd name="connsiteY3" fmla="*/ 2402237 h 2402237"/>
            </a:gdLst>
            <a:ahLst/>
            <a:cxnLst>
              <a:cxn ang="0">
                <a:pos x="connsiteX0" y="connsiteY0"/>
              </a:cxn>
              <a:cxn ang="0">
                <a:pos x="connsiteX1" y="connsiteY1"/>
              </a:cxn>
              <a:cxn ang="0">
                <a:pos x="connsiteX2" y="connsiteY2"/>
              </a:cxn>
              <a:cxn ang="0">
                <a:pos x="connsiteX3" y="connsiteY3"/>
              </a:cxn>
            </a:cxnLst>
            <a:rect l="l" t="t" r="r" b="b"/>
            <a:pathLst>
              <a:path w="1588576" h="2402237">
                <a:moveTo>
                  <a:pt x="7749" y="2402237"/>
                </a:moveTo>
                <a:lnTo>
                  <a:pt x="0" y="0"/>
                </a:lnTo>
                <a:lnTo>
                  <a:pt x="1588576" y="1573078"/>
                </a:lnTo>
                <a:lnTo>
                  <a:pt x="7749" y="2402237"/>
                </a:lnTo>
                <a:close/>
              </a:path>
            </a:pathLst>
          </a:custGeom>
          <a:solidFill>
            <a:srgbClr val="0F4B91">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Isosceles Triangle 4"/>
          <p:cNvSpPr/>
          <p:nvPr userDrawn="1"/>
        </p:nvSpPr>
        <p:spPr>
          <a:xfrm>
            <a:off x="0" y="1179513"/>
            <a:ext cx="1952625" cy="3963987"/>
          </a:xfrm>
          <a:custGeom>
            <a:avLst/>
            <a:gdLst>
              <a:gd name="connsiteX0" fmla="*/ 0 w 2603715"/>
              <a:gd name="connsiteY0" fmla="*/ 6858000 h 6858000"/>
              <a:gd name="connsiteX1" fmla="*/ 1301858 w 2603715"/>
              <a:gd name="connsiteY1" fmla="*/ 0 h 6858000"/>
              <a:gd name="connsiteX2" fmla="*/ 2603715 w 2603715"/>
              <a:gd name="connsiteY2" fmla="*/ 6858000 h 6858000"/>
              <a:gd name="connsiteX3" fmla="*/ 0 w 2603715"/>
              <a:gd name="connsiteY3" fmla="*/ 6858000 h 6858000"/>
              <a:gd name="connsiteX0" fmla="*/ 0 w 2603715"/>
              <a:gd name="connsiteY0" fmla="*/ 5284922 h 5284922"/>
              <a:gd name="connsiteX1" fmla="*/ 1611824 w 2603715"/>
              <a:gd name="connsiteY1" fmla="*/ 0 h 5284922"/>
              <a:gd name="connsiteX2" fmla="*/ 2603715 w 2603715"/>
              <a:gd name="connsiteY2" fmla="*/ 5284922 h 5284922"/>
              <a:gd name="connsiteX3" fmla="*/ 0 w 2603715"/>
              <a:gd name="connsiteY3" fmla="*/ 5284922 h 5284922"/>
            </a:gdLst>
            <a:ahLst/>
            <a:cxnLst>
              <a:cxn ang="0">
                <a:pos x="connsiteX0" y="connsiteY0"/>
              </a:cxn>
              <a:cxn ang="0">
                <a:pos x="connsiteX1" y="connsiteY1"/>
              </a:cxn>
              <a:cxn ang="0">
                <a:pos x="connsiteX2" y="connsiteY2"/>
              </a:cxn>
              <a:cxn ang="0">
                <a:pos x="connsiteX3" y="connsiteY3"/>
              </a:cxn>
            </a:cxnLst>
            <a:rect l="l" t="t" r="r" b="b"/>
            <a:pathLst>
              <a:path w="2603715" h="5284922">
                <a:moveTo>
                  <a:pt x="0" y="5284922"/>
                </a:moveTo>
                <a:lnTo>
                  <a:pt x="1611824" y="0"/>
                </a:lnTo>
                <a:lnTo>
                  <a:pt x="2603715" y="5284922"/>
                </a:lnTo>
                <a:lnTo>
                  <a:pt x="0" y="5284922"/>
                </a:lnTo>
                <a:close/>
              </a:path>
            </a:pathLst>
          </a:custGeom>
          <a:gradFill>
            <a:gsLst>
              <a:gs pos="60000">
                <a:srgbClr val="0F4B91"/>
              </a:gs>
              <a:gs pos="100000">
                <a:srgbClr val="282B6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ight Triangle 7"/>
          <p:cNvSpPr/>
          <p:nvPr userDrawn="1"/>
        </p:nvSpPr>
        <p:spPr>
          <a:xfrm>
            <a:off x="-3175" y="2935288"/>
            <a:ext cx="2816225" cy="2208212"/>
          </a:xfrm>
          <a:prstGeom prst="rtTriangle">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userDrawn="1"/>
        </p:nvSpPr>
        <p:spPr>
          <a:xfrm>
            <a:off x="-3175" y="0"/>
            <a:ext cx="9147175" cy="1922463"/>
          </a:xfrm>
          <a:prstGeom prst="rect">
            <a:avLst/>
          </a:prstGeom>
          <a:gradFill>
            <a:gsLst>
              <a:gs pos="0">
                <a:srgbClr val="0F4B91"/>
              </a:gs>
              <a:gs pos="100000">
                <a:srgbClr val="0F4B91">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TextBox 9"/>
          <p:cNvSpPr txBox="1"/>
          <p:nvPr userDrawn="1"/>
        </p:nvSpPr>
        <p:spPr>
          <a:xfrm>
            <a:off x="5899150" y="4859338"/>
            <a:ext cx="2840038" cy="300037"/>
          </a:xfrm>
          <a:prstGeom prst="rect">
            <a:avLst/>
          </a:prstGeom>
          <a:noFill/>
        </p:spPr>
        <p:txBody>
          <a:bodyPr>
            <a:spAutoFit/>
          </a:bodyPr>
          <a:lstStyle/>
          <a:p>
            <a:pPr>
              <a:defRPr/>
            </a:pPr>
            <a:r>
              <a:rPr lang="en-US" sz="675" dirty="0">
                <a:solidFill>
                  <a:schemeClr val="bg1"/>
                </a:solidFill>
                <a:latin typeface="+mn-lt"/>
              </a:rPr>
              <a:t>CONFIDENTIAL – </a:t>
            </a:r>
            <a:r>
              <a:rPr lang="en-US" sz="675" dirty="0">
                <a:solidFill>
                  <a:schemeClr val="bg1"/>
                </a:solidFill>
              </a:rPr>
              <a:t>©2018  Kaufman, Hall &amp; Associates, LLC. All rights reserved.</a:t>
            </a:r>
          </a:p>
        </p:txBody>
      </p:sp>
      <p:sp>
        <p:nvSpPr>
          <p:cNvPr id="3" name="Subtitle 2"/>
          <p:cNvSpPr>
            <a:spLocks noGrp="1"/>
          </p:cNvSpPr>
          <p:nvPr>
            <p:ph type="subTitle" idx="1"/>
          </p:nvPr>
        </p:nvSpPr>
        <p:spPr>
          <a:xfrm>
            <a:off x="629842" y="2701528"/>
            <a:ext cx="7884317" cy="1241822"/>
          </a:xfrm>
        </p:spPr>
        <p:txBody>
          <a:bodyPr/>
          <a:lstStyle>
            <a:lvl1pPr marL="0" indent="0" algn="ctr">
              <a:buNone/>
              <a:defRPr sz="1950" baseline="0">
                <a:solidFill>
                  <a:schemeClr val="bg1"/>
                </a:solidFill>
                <a:latin typeface="+mn-lt"/>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2" name="Title 1"/>
          <p:cNvSpPr>
            <a:spLocks noGrp="1"/>
          </p:cNvSpPr>
          <p:nvPr>
            <p:ph type="ctrTitle"/>
          </p:nvPr>
        </p:nvSpPr>
        <p:spPr>
          <a:xfrm>
            <a:off x="629841" y="841772"/>
            <a:ext cx="7884318" cy="1790700"/>
          </a:xfrm>
        </p:spPr>
        <p:txBody>
          <a:bodyPr anchor="b">
            <a:normAutofit/>
          </a:bodyPr>
          <a:lstStyle>
            <a:lvl1pPr algn="ctr">
              <a:defRPr sz="3225" b="1">
                <a:solidFill>
                  <a:schemeClr val="bg1"/>
                </a:solidFill>
                <a:latin typeface="+mj-lt"/>
                <a:cs typeface="Arial" panose="020B06040202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4289470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Section Header, numbered">
    <p:spTree>
      <p:nvGrpSpPr>
        <p:cNvPr id="1" name=""/>
        <p:cNvGrpSpPr/>
        <p:nvPr/>
      </p:nvGrpSpPr>
      <p:grpSpPr>
        <a:xfrm>
          <a:off x="0" y="0"/>
          <a:ext cx="0" cy="0"/>
          <a:chOff x="0" y="0"/>
          <a:chExt cx="0" cy="0"/>
        </a:xfrm>
      </p:grpSpPr>
      <p:sp>
        <p:nvSpPr>
          <p:cNvPr id="4" name="Rectangle 3"/>
          <p:cNvSpPr/>
          <p:nvPr userDrawn="1"/>
        </p:nvSpPr>
        <p:spPr>
          <a:xfrm>
            <a:off x="0" y="0"/>
            <a:ext cx="9144000" cy="5143500"/>
          </a:xfrm>
          <a:prstGeom prst="rect">
            <a:avLst/>
          </a:prstGeom>
          <a:solidFill>
            <a:srgbClr val="005DA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Isosceles Triangle 5"/>
          <p:cNvSpPr/>
          <p:nvPr userDrawn="1"/>
        </p:nvSpPr>
        <p:spPr>
          <a:xfrm flipV="1">
            <a:off x="-3175" y="0"/>
            <a:ext cx="1566863" cy="5167313"/>
          </a:xfrm>
          <a:custGeom>
            <a:avLst/>
            <a:gdLst>
              <a:gd name="connsiteX0" fmla="*/ 0 w 2084522"/>
              <a:gd name="connsiteY0" fmla="*/ 6943241 h 6943241"/>
              <a:gd name="connsiteX1" fmla="*/ 1042261 w 2084522"/>
              <a:gd name="connsiteY1" fmla="*/ 0 h 6943241"/>
              <a:gd name="connsiteX2" fmla="*/ 2084522 w 2084522"/>
              <a:gd name="connsiteY2" fmla="*/ 6943241 h 6943241"/>
              <a:gd name="connsiteX3" fmla="*/ 0 w 2084522"/>
              <a:gd name="connsiteY3" fmla="*/ 6943241 h 6943241"/>
              <a:gd name="connsiteX0" fmla="*/ 3874 w 2088396"/>
              <a:gd name="connsiteY0" fmla="*/ 6888997 h 6888997"/>
              <a:gd name="connsiteX1" fmla="*/ 0 w 2088396"/>
              <a:gd name="connsiteY1" fmla="*/ 0 h 6888997"/>
              <a:gd name="connsiteX2" fmla="*/ 2088396 w 2088396"/>
              <a:gd name="connsiteY2" fmla="*/ 6888997 h 6888997"/>
              <a:gd name="connsiteX3" fmla="*/ 3874 w 2088396"/>
              <a:gd name="connsiteY3" fmla="*/ 6888997 h 6888997"/>
            </a:gdLst>
            <a:ahLst/>
            <a:cxnLst>
              <a:cxn ang="0">
                <a:pos x="connsiteX0" y="connsiteY0"/>
              </a:cxn>
              <a:cxn ang="0">
                <a:pos x="connsiteX1" y="connsiteY1"/>
              </a:cxn>
              <a:cxn ang="0">
                <a:pos x="connsiteX2" y="connsiteY2"/>
              </a:cxn>
              <a:cxn ang="0">
                <a:pos x="connsiteX3" y="connsiteY3"/>
              </a:cxn>
            </a:cxnLst>
            <a:rect l="l" t="t" r="r" b="b"/>
            <a:pathLst>
              <a:path w="2088396" h="6888997">
                <a:moveTo>
                  <a:pt x="3874" y="6888997"/>
                </a:moveTo>
                <a:cubicBezTo>
                  <a:pt x="2583" y="4592665"/>
                  <a:pt x="1291" y="2296332"/>
                  <a:pt x="0" y="0"/>
                </a:cubicBezTo>
                <a:lnTo>
                  <a:pt x="2088396" y="6888997"/>
                </a:lnTo>
                <a:lnTo>
                  <a:pt x="3874" y="6888997"/>
                </a:lnTo>
                <a:close/>
              </a:path>
            </a:pathLst>
          </a:custGeom>
          <a:solidFill>
            <a:srgbClr val="00A7C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ight Triangle 6"/>
          <p:cNvSpPr/>
          <p:nvPr userDrawn="1"/>
        </p:nvSpPr>
        <p:spPr>
          <a:xfrm>
            <a:off x="0" y="0"/>
            <a:ext cx="1192213" cy="1801813"/>
          </a:xfrm>
          <a:custGeom>
            <a:avLst/>
            <a:gdLst>
              <a:gd name="connsiteX0" fmla="*/ 0 w 1596325"/>
              <a:gd name="connsiteY0" fmla="*/ 1565329 h 1565329"/>
              <a:gd name="connsiteX1" fmla="*/ 0 w 1596325"/>
              <a:gd name="connsiteY1" fmla="*/ 0 h 1565329"/>
              <a:gd name="connsiteX2" fmla="*/ 1596325 w 1596325"/>
              <a:gd name="connsiteY2" fmla="*/ 1565329 h 1565329"/>
              <a:gd name="connsiteX3" fmla="*/ 0 w 1596325"/>
              <a:gd name="connsiteY3" fmla="*/ 1565329 h 1565329"/>
              <a:gd name="connsiteX0" fmla="*/ 7749 w 1596325"/>
              <a:gd name="connsiteY0" fmla="*/ 2402237 h 2402237"/>
              <a:gd name="connsiteX1" fmla="*/ 0 w 1596325"/>
              <a:gd name="connsiteY1" fmla="*/ 0 h 2402237"/>
              <a:gd name="connsiteX2" fmla="*/ 1596325 w 1596325"/>
              <a:gd name="connsiteY2" fmla="*/ 1565329 h 2402237"/>
              <a:gd name="connsiteX3" fmla="*/ 7749 w 1596325"/>
              <a:gd name="connsiteY3" fmla="*/ 2402237 h 2402237"/>
              <a:gd name="connsiteX0" fmla="*/ 7749 w 1588576"/>
              <a:gd name="connsiteY0" fmla="*/ 2402237 h 2402237"/>
              <a:gd name="connsiteX1" fmla="*/ 0 w 1588576"/>
              <a:gd name="connsiteY1" fmla="*/ 0 h 2402237"/>
              <a:gd name="connsiteX2" fmla="*/ 1588576 w 1588576"/>
              <a:gd name="connsiteY2" fmla="*/ 1573078 h 2402237"/>
              <a:gd name="connsiteX3" fmla="*/ 7749 w 1588576"/>
              <a:gd name="connsiteY3" fmla="*/ 2402237 h 2402237"/>
            </a:gdLst>
            <a:ahLst/>
            <a:cxnLst>
              <a:cxn ang="0">
                <a:pos x="connsiteX0" y="connsiteY0"/>
              </a:cxn>
              <a:cxn ang="0">
                <a:pos x="connsiteX1" y="connsiteY1"/>
              </a:cxn>
              <a:cxn ang="0">
                <a:pos x="connsiteX2" y="connsiteY2"/>
              </a:cxn>
              <a:cxn ang="0">
                <a:pos x="connsiteX3" y="connsiteY3"/>
              </a:cxn>
            </a:cxnLst>
            <a:rect l="l" t="t" r="r" b="b"/>
            <a:pathLst>
              <a:path w="1588576" h="2402237">
                <a:moveTo>
                  <a:pt x="7749" y="2402237"/>
                </a:moveTo>
                <a:lnTo>
                  <a:pt x="0" y="0"/>
                </a:lnTo>
                <a:lnTo>
                  <a:pt x="1588576" y="1573078"/>
                </a:lnTo>
                <a:lnTo>
                  <a:pt x="7749" y="2402237"/>
                </a:lnTo>
                <a:close/>
              </a:path>
            </a:pathLst>
          </a:custGeom>
          <a:solidFill>
            <a:srgbClr val="0F4B91">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Isosceles Triangle 4"/>
          <p:cNvSpPr/>
          <p:nvPr userDrawn="1"/>
        </p:nvSpPr>
        <p:spPr>
          <a:xfrm>
            <a:off x="0" y="1179513"/>
            <a:ext cx="1952625" cy="3963987"/>
          </a:xfrm>
          <a:custGeom>
            <a:avLst/>
            <a:gdLst>
              <a:gd name="connsiteX0" fmla="*/ 0 w 2603715"/>
              <a:gd name="connsiteY0" fmla="*/ 6858000 h 6858000"/>
              <a:gd name="connsiteX1" fmla="*/ 1301858 w 2603715"/>
              <a:gd name="connsiteY1" fmla="*/ 0 h 6858000"/>
              <a:gd name="connsiteX2" fmla="*/ 2603715 w 2603715"/>
              <a:gd name="connsiteY2" fmla="*/ 6858000 h 6858000"/>
              <a:gd name="connsiteX3" fmla="*/ 0 w 2603715"/>
              <a:gd name="connsiteY3" fmla="*/ 6858000 h 6858000"/>
              <a:gd name="connsiteX0" fmla="*/ 0 w 2603715"/>
              <a:gd name="connsiteY0" fmla="*/ 5284922 h 5284922"/>
              <a:gd name="connsiteX1" fmla="*/ 1611824 w 2603715"/>
              <a:gd name="connsiteY1" fmla="*/ 0 h 5284922"/>
              <a:gd name="connsiteX2" fmla="*/ 2603715 w 2603715"/>
              <a:gd name="connsiteY2" fmla="*/ 5284922 h 5284922"/>
              <a:gd name="connsiteX3" fmla="*/ 0 w 2603715"/>
              <a:gd name="connsiteY3" fmla="*/ 5284922 h 5284922"/>
            </a:gdLst>
            <a:ahLst/>
            <a:cxnLst>
              <a:cxn ang="0">
                <a:pos x="connsiteX0" y="connsiteY0"/>
              </a:cxn>
              <a:cxn ang="0">
                <a:pos x="connsiteX1" y="connsiteY1"/>
              </a:cxn>
              <a:cxn ang="0">
                <a:pos x="connsiteX2" y="connsiteY2"/>
              </a:cxn>
              <a:cxn ang="0">
                <a:pos x="connsiteX3" y="connsiteY3"/>
              </a:cxn>
            </a:cxnLst>
            <a:rect l="l" t="t" r="r" b="b"/>
            <a:pathLst>
              <a:path w="2603715" h="5284922">
                <a:moveTo>
                  <a:pt x="0" y="5284922"/>
                </a:moveTo>
                <a:lnTo>
                  <a:pt x="1611824" y="0"/>
                </a:lnTo>
                <a:lnTo>
                  <a:pt x="2603715" y="5284922"/>
                </a:lnTo>
                <a:lnTo>
                  <a:pt x="0" y="5284922"/>
                </a:lnTo>
                <a:close/>
              </a:path>
            </a:pathLst>
          </a:custGeom>
          <a:gradFill>
            <a:gsLst>
              <a:gs pos="60000">
                <a:srgbClr val="0F4B91"/>
              </a:gs>
              <a:gs pos="100000">
                <a:srgbClr val="282B6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ight Triangle 7"/>
          <p:cNvSpPr/>
          <p:nvPr userDrawn="1"/>
        </p:nvSpPr>
        <p:spPr>
          <a:xfrm>
            <a:off x="-3175" y="2935288"/>
            <a:ext cx="2816225" cy="2208212"/>
          </a:xfrm>
          <a:prstGeom prst="rtTriangle">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userDrawn="1"/>
        </p:nvSpPr>
        <p:spPr>
          <a:xfrm>
            <a:off x="-3175" y="0"/>
            <a:ext cx="9147175" cy="1922463"/>
          </a:xfrm>
          <a:prstGeom prst="rect">
            <a:avLst/>
          </a:prstGeom>
          <a:gradFill>
            <a:gsLst>
              <a:gs pos="0">
                <a:srgbClr val="0F4B91"/>
              </a:gs>
              <a:gs pos="100000">
                <a:srgbClr val="0F4B91">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10" name="Straight Connector 9"/>
          <p:cNvCxnSpPr/>
          <p:nvPr userDrawn="1"/>
        </p:nvCxnSpPr>
        <p:spPr>
          <a:xfrm>
            <a:off x="1952625" y="2106613"/>
            <a:ext cx="0" cy="10731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5899150" y="4859338"/>
            <a:ext cx="2840038" cy="300037"/>
          </a:xfrm>
          <a:prstGeom prst="rect">
            <a:avLst/>
          </a:prstGeom>
          <a:noFill/>
        </p:spPr>
        <p:txBody>
          <a:bodyPr>
            <a:spAutoFit/>
          </a:bodyPr>
          <a:lstStyle/>
          <a:p>
            <a:pPr>
              <a:defRPr/>
            </a:pPr>
            <a:r>
              <a:rPr lang="en-US" sz="675" dirty="0">
                <a:solidFill>
                  <a:schemeClr val="bg1"/>
                </a:solidFill>
                <a:latin typeface="+mn-lt"/>
              </a:rPr>
              <a:t>CONFIDENTIAL – </a:t>
            </a:r>
            <a:r>
              <a:rPr lang="en-US" sz="675" dirty="0">
                <a:solidFill>
                  <a:schemeClr val="bg1"/>
                </a:solidFill>
              </a:rPr>
              <a:t>©2018  Kaufman, Hall &amp; Associates, LLC. All rights reserved.</a:t>
            </a:r>
          </a:p>
        </p:txBody>
      </p:sp>
      <p:sp>
        <p:nvSpPr>
          <p:cNvPr id="3" name="Subtitle 2"/>
          <p:cNvSpPr>
            <a:spLocks noGrp="1"/>
          </p:cNvSpPr>
          <p:nvPr>
            <p:ph type="subTitle" idx="1"/>
          </p:nvPr>
        </p:nvSpPr>
        <p:spPr>
          <a:xfrm>
            <a:off x="1156925" y="2279974"/>
            <a:ext cx="675690" cy="677465"/>
          </a:xfrm>
        </p:spPr>
        <p:txBody>
          <a:bodyPr/>
          <a:lstStyle>
            <a:lvl1pPr marL="0" indent="0" algn="r">
              <a:buNone/>
              <a:defRPr sz="4050">
                <a:solidFill>
                  <a:schemeClr val="bg1"/>
                </a:solidFill>
                <a:latin typeface="+mn-lt"/>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2" name="Title 1"/>
          <p:cNvSpPr>
            <a:spLocks noGrp="1"/>
          </p:cNvSpPr>
          <p:nvPr>
            <p:ph type="ctrTitle"/>
          </p:nvPr>
        </p:nvSpPr>
        <p:spPr>
          <a:xfrm>
            <a:off x="2028826" y="2319163"/>
            <a:ext cx="5864171" cy="489347"/>
          </a:xfrm>
        </p:spPr>
        <p:txBody>
          <a:bodyPr anchor="b">
            <a:normAutofit/>
          </a:bodyPr>
          <a:lstStyle>
            <a:lvl1pPr algn="l">
              <a:defRPr sz="2700" b="1">
                <a:solidFill>
                  <a:schemeClr val="bg1"/>
                </a:solidFill>
                <a:latin typeface="+mj-lt"/>
                <a:cs typeface="Arial" panose="020B06040202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0925670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3230060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534333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217922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28650" y="885825"/>
            <a:ext cx="3857625" cy="185737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Content Placeholder 2"/>
          <p:cNvSpPr>
            <a:spLocks noGrp="1"/>
          </p:cNvSpPr>
          <p:nvPr>
            <p:ph idx="13"/>
          </p:nvPr>
        </p:nvSpPr>
        <p:spPr>
          <a:xfrm>
            <a:off x="4672012" y="885825"/>
            <a:ext cx="3843338" cy="18573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41388712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Right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Content Placeholder 2"/>
          <p:cNvSpPr>
            <a:spLocks noGrp="1"/>
          </p:cNvSpPr>
          <p:nvPr>
            <p:ph idx="13"/>
          </p:nvPr>
        </p:nvSpPr>
        <p:spPr>
          <a:xfrm>
            <a:off x="4672012" y="885825"/>
            <a:ext cx="3843338" cy="18573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05068797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eft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28650" y="885825"/>
            <a:ext cx="3857625" cy="185737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4113047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wo Content, horizont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28650" y="885825"/>
            <a:ext cx="7886700" cy="13573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Content Placeholder 2"/>
          <p:cNvSpPr>
            <a:spLocks noGrp="1"/>
          </p:cNvSpPr>
          <p:nvPr>
            <p:ph idx="13"/>
          </p:nvPr>
        </p:nvSpPr>
        <p:spPr>
          <a:xfrm>
            <a:off x="628650" y="2757488"/>
            <a:ext cx="7886700" cy="13573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1026075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ottom Content, horizont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Content Placeholder 2"/>
          <p:cNvSpPr>
            <a:spLocks noGrp="1"/>
          </p:cNvSpPr>
          <p:nvPr>
            <p:ph idx="13"/>
          </p:nvPr>
        </p:nvSpPr>
        <p:spPr>
          <a:xfrm>
            <a:off x="628650" y="2757488"/>
            <a:ext cx="7886700" cy="13573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8214819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Content, 2 top">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Content Placeholder 2"/>
          <p:cNvSpPr>
            <a:spLocks noGrp="1"/>
          </p:cNvSpPr>
          <p:nvPr>
            <p:ph idx="13"/>
          </p:nvPr>
        </p:nvSpPr>
        <p:spPr>
          <a:xfrm>
            <a:off x="628650" y="2757488"/>
            <a:ext cx="7886700" cy="13573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Content Placeholder 2"/>
          <p:cNvSpPr>
            <a:spLocks noGrp="1"/>
          </p:cNvSpPr>
          <p:nvPr>
            <p:ph idx="1"/>
          </p:nvPr>
        </p:nvSpPr>
        <p:spPr>
          <a:xfrm>
            <a:off x="628650" y="895092"/>
            <a:ext cx="3857625" cy="160019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Content Placeholder 2"/>
          <p:cNvSpPr>
            <a:spLocks noGrp="1"/>
          </p:cNvSpPr>
          <p:nvPr>
            <p:ph idx="14"/>
          </p:nvPr>
        </p:nvSpPr>
        <p:spPr>
          <a:xfrm>
            <a:off x="4672012" y="895091"/>
            <a:ext cx="3843338" cy="160019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34926960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Content, 2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Content Placeholder 2"/>
          <p:cNvSpPr>
            <a:spLocks noGrp="1"/>
          </p:cNvSpPr>
          <p:nvPr>
            <p:ph idx="13"/>
          </p:nvPr>
        </p:nvSpPr>
        <p:spPr>
          <a:xfrm>
            <a:off x="628650" y="885825"/>
            <a:ext cx="7886700" cy="13573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Content Placeholder 2"/>
          <p:cNvSpPr>
            <a:spLocks noGrp="1"/>
          </p:cNvSpPr>
          <p:nvPr>
            <p:ph idx="1"/>
          </p:nvPr>
        </p:nvSpPr>
        <p:spPr>
          <a:xfrm>
            <a:off x="628650" y="2771776"/>
            <a:ext cx="3857625" cy="160019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Content Placeholder 2"/>
          <p:cNvSpPr>
            <a:spLocks noGrp="1"/>
          </p:cNvSpPr>
          <p:nvPr>
            <p:ph idx="14"/>
          </p:nvPr>
        </p:nvSpPr>
        <p:spPr>
          <a:xfrm>
            <a:off x="4672012" y="2771775"/>
            <a:ext cx="3843338" cy="160019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5974831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3 Content, 2 bottom">
    <p:spTree>
      <p:nvGrpSpPr>
        <p:cNvPr id="1" name=""/>
        <p:cNvGrpSpPr/>
        <p:nvPr/>
      </p:nvGrpSpPr>
      <p:grpSpPr>
        <a:xfrm>
          <a:off x="0" y="0"/>
          <a:ext cx="0" cy="0"/>
          <a:chOff x="0" y="0"/>
          <a:chExt cx="0" cy="0"/>
        </a:xfrm>
      </p:grpSpPr>
      <p:sp>
        <p:nvSpPr>
          <p:cNvPr id="2" name="Title 1"/>
          <p:cNvSpPr>
            <a:spLocks noGrp="1"/>
          </p:cNvSpPr>
          <p:nvPr>
            <p:ph type="title"/>
          </p:nvPr>
        </p:nvSpPr>
        <p:spPr>
          <a:xfrm>
            <a:off x="628650" y="285750"/>
            <a:ext cx="7886700" cy="514350"/>
          </a:xfrm>
        </p:spPr>
        <p:txBody>
          <a:bodyPr/>
          <a:lstStyle/>
          <a:p>
            <a:r>
              <a:rPr lang="en-US" dirty="0" smtClean="0"/>
              <a:t>Click to edit Master title style</a:t>
            </a:r>
            <a:endParaRPr lang="en-US" dirty="0"/>
          </a:p>
        </p:txBody>
      </p:sp>
      <p:sp>
        <p:nvSpPr>
          <p:cNvPr id="10" name="Text Placeholder 3"/>
          <p:cNvSpPr>
            <a:spLocks noGrp="1"/>
          </p:cNvSpPr>
          <p:nvPr>
            <p:ph type="body" sz="quarter" idx="10"/>
          </p:nvPr>
        </p:nvSpPr>
        <p:spPr>
          <a:xfrm>
            <a:off x="628651" y="885825"/>
            <a:ext cx="2553215" cy="893321"/>
          </a:xfrm>
        </p:spPr>
        <p:txBody>
          <a:bodyPr/>
          <a:lstStyle>
            <a:lvl1pPr marL="125016" indent="-125016">
              <a:lnSpc>
                <a:spcPct val="80000"/>
              </a:lnSpc>
              <a:spcAft>
                <a:spcPts val="450"/>
              </a:spcAft>
              <a:defRPr sz="1350"/>
            </a:lvl1pPr>
            <a:lvl2pPr marL="467916" indent="-176213">
              <a:lnSpc>
                <a:spcPct val="80000"/>
              </a:lnSpc>
              <a:spcAft>
                <a:spcPts val="450"/>
              </a:spcAft>
              <a:defRPr sz="1200"/>
            </a:lvl2pPr>
            <a:lvl3pPr marL="764381" indent="-171450">
              <a:lnSpc>
                <a:spcPct val="80000"/>
              </a:lnSpc>
              <a:spcAft>
                <a:spcPts val="450"/>
              </a:spcAft>
              <a:defRPr sz="1050"/>
            </a:lvl3pPr>
            <a:lvl4pPr marL="1107281" indent="-171450">
              <a:lnSpc>
                <a:spcPct val="80000"/>
              </a:lnSpc>
              <a:spcAft>
                <a:spcPts val="450"/>
              </a:spcAft>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6" name="Text Placeholder 3"/>
          <p:cNvSpPr>
            <a:spLocks noGrp="1"/>
          </p:cNvSpPr>
          <p:nvPr>
            <p:ph type="body" sz="quarter" idx="11"/>
          </p:nvPr>
        </p:nvSpPr>
        <p:spPr>
          <a:xfrm>
            <a:off x="3295393" y="885825"/>
            <a:ext cx="2553215" cy="893321"/>
          </a:xfrm>
        </p:spPr>
        <p:txBody>
          <a:bodyPr/>
          <a:lstStyle>
            <a:lvl1pPr marL="125016" indent="-125016">
              <a:lnSpc>
                <a:spcPct val="80000"/>
              </a:lnSpc>
              <a:spcAft>
                <a:spcPts val="450"/>
              </a:spcAft>
              <a:defRPr sz="1350"/>
            </a:lvl1pPr>
            <a:lvl2pPr marL="467916" indent="-176213">
              <a:lnSpc>
                <a:spcPct val="80000"/>
              </a:lnSpc>
              <a:spcAft>
                <a:spcPts val="450"/>
              </a:spcAft>
              <a:defRPr sz="1200"/>
            </a:lvl2pPr>
            <a:lvl3pPr marL="764381" indent="-171450">
              <a:lnSpc>
                <a:spcPct val="80000"/>
              </a:lnSpc>
              <a:spcAft>
                <a:spcPts val="450"/>
              </a:spcAft>
              <a:defRPr sz="1050"/>
            </a:lvl3pPr>
            <a:lvl4pPr marL="1107281" indent="-171450">
              <a:lnSpc>
                <a:spcPct val="80000"/>
              </a:lnSpc>
              <a:spcAft>
                <a:spcPts val="450"/>
              </a:spcAft>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7" name="Text Placeholder 3"/>
          <p:cNvSpPr>
            <a:spLocks noGrp="1"/>
          </p:cNvSpPr>
          <p:nvPr>
            <p:ph type="body" sz="quarter" idx="12"/>
          </p:nvPr>
        </p:nvSpPr>
        <p:spPr>
          <a:xfrm>
            <a:off x="5962135" y="885825"/>
            <a:ext cx="2553215" cy="893321"/>
          </a:xfrm>
        </p:spPr>
        <p:txBody>
          <a:bodyPr/>
          <a:lstStyle>
            <a:lvl1pPr marL="125016" indent="-125016">
              <a:lnSpc>
                <a:spcPct val="80000"/>
              </a:lnSpc>
              <a:spcAft>
                <a:spcPts val="450"/>
              </a:spcAft>
              <a:defRPr sz="1350"/>
            </a:lvl1pPr>
            <a:lvl2pPr marL="467916" indent="-176213">
              <a:lnSpc>
                <a:spcPct val="80000"/>
              </a:lnSpc>
              <a:spcAft>
                <a:spcPts val="450"/>
              </a:spcAft>
              <a:defRPr sz="1200"/>
            </a:lvl2pPr>
            <a:lvl3pPr marL="764381" indent="-171450">
              <a:lnSpc>
                <a:spcPct val="80000"/>
              </a:lnSpc>
              <a:spcAft>
                <a:spcPts val="450"/>
              </a:spcAft>
              <a:defRPr sz="1050"/>
            </a:lvl3pPr>
            <a:lvl4pPr marL="1107281" indent="-171450">
              <a:lnSpc>
                <a:spcPct val="80000"/>
              </a:lnSpc>
              <a:spcAft>
                <a:spcPts val="450"/>
              </a:spcAft>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9600191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Map and Key">
    <p:spTree>
      <p:nvGrpSpPr>
        <p:cNvPr id="1" name=""/>
        <p:cNvGrpSpPr/>
        <p:nvPr/>
      </p:nvGrpSpPr>
      <p:grpSpPr>
        <a:xfrm>
          <a:off x="0" y="0"/>
          <a:ext cx="0" cy="0"/>
          <a:chOff x="0" y="0"/>
          <a:chExt cx="0" cy="0"/>
        </a:xfrm>
      </p:grpSpPr>
      <p:sp>
        <p:nvSpPr>
          <p:cNvPr id="3" name="Title 2"/>
          <p:cNvSpPr>
            <a:spLocks noGrp="1"/>
          </p:cNvSpPr>
          <p:nvPr>
            <p:ph type="title"/>
          </p:nvPr>
        </p:nvSpPr>
        <p:spPr>
          <a:xfrm>
            <a:off x="364924" y="411481"/>
            <a:ext cx="8391152" cy="234055"/>
          </a:xfrm>
        </p:spPr>
        <p:txBody>
          <a:bodyPr/>
          <a:lstStyle>
            <a:lvl1pPr>
              <a:defRPr/>
            </a:lvl1pPr>
          </a:lstStyle>
          <a:p>
            <a:r>
              <a:rPr lang="en-US" smtClean="0"/>
              <a:t>Click to edit Master title style</a:t>
            </a:r>
            <a:endParaRPr lang="en-US" dirty="0"/>
          </a:p>
        </p:txBody>
      </p:sp>
      <p:sp>
        <p:nvSpPr>
          <p:cNvPr id="4" name="Text Placeholder 4"/>
          <p:cNvSpPr>
            <a:spLocks noGrp="1"/>
          </p:cNvSpPr>
          <p:nvPr>
            <p:ph type="body" sz="quarter" idx="11"/>
          </p:nvPr>
        </p:nvSpPr>
        <p:spPr>
          <a:xfrm>
            <a:off x="4573589" y="756049"/>
            <a:ext cx="4182487" cy="819455"/>
          </a:xfrm>
        </p:spPr>
        <p:txBody>
          <a:bodyPr/>
          <a:lstStyle>
            <a:lvl1pPr marL="0" indent="0">
              <a:buNone/>
              <a:defRPr sz="1350" b="1">
                <a:solidFill>
                  <a:schemeClr val="tx2"/>
                </a:solidFill>
              </a:defRPr>
            </a:lvl1pPr>
            <a:lvl2pPr marL="261938" indent="0">
              <a:buNone/>
              <a:defRPr sz="1050"/>
            </a:lvl2pPr>
            <a:lvl3pPr marL="517922" indent="-171450">
              <a:spcAft>
                <a:spcPts val="0"/>
              </a:spcAft>
              <a:defRPr sz="1050"/>
            </a:lvl3pPr>
            <a:lvl4pPr marL="860822" indent="-171450">
              <a:spcAft>
                <a:spcPts val="0"/>
              </a:spcAft>
              <a:defRPr sz="105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Tree>
    <p:extLst>
      <p:ext uri="{BB962C8B-B14F-4D97-AF65-F5344CB8AC3E}">
        <p14:creationId xmlns:p14="http://schemas.microsoft.com/office/powerpoint/2010/main" val="14247378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5783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03605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Hedge slide">
    <p:spTree>
      <p:nvGrpSpPr>
        <p:cNvPr id="1" name=""/>
        <p:cNvGrpSpPr/>
        <p:nvPr/>
      </p:nvGrpSpPr>
      <p:grpSpPr>
        <a:xfrm>
          <a:off x="0" y="0"/>
          <a:ext cx="0" cy="0"/>
          <a:chOff x="0" y="0"/>
          <a:chExt cx="0" cy="0"/>
        </a:xfrm>
      </p:grpSpPr>
      <p:sp>
        <p:nvSpPr>
          <p:cNvPr id="2" name="Rectangle 1"/>
          <p:cNvSpPr/>
          <p:nvPr userDrawn="1"/>
        </p:nvSpPr>
        <p:spPr>
          <a:xfrm>
            <a:off x="628650" y="633413"/>
            <a:ext cx="7886700" cy="3487737"/>
          </a:xfrm>
          <a:prstGeom prst="rect">
            <a:avLst/>
          </a:prstGeom>
        </p:spPr>
        <p:txBody>
          <a:bodyPr lIns="0" tIns="0" rIns="0" bIns="0" anchor="b">
            <a:spAutoFit/>
          </a:bodyPr>
          <a:lstStyle/>
          <a:p>
            <a:pPr>
              <a:spcBef>
                <a:spcPts val="450"/>
              </a:spcBef>
              <a:tabLst>
                <a:tab pos="0" algn="l"/>
              </a:tabLst>
              <a:defRPr/>
            </a:pPr>
            <a:r>
              <a:rPr lang="en-US" sz="960" b="1" spc="60" dirty="0">
                <a:latin typeface="+mj-lt"/>
                <a:ea typeface="ヒラギノ角ゴ Pro W3"/>
                <a:cs typeface="Arial" pitchFamily="34" charset="0"/>
              </a:rPr>
              <a:t>Qualifications, Assumptions and Limiting Conditions (v.12.08.06):</a:t>
            </a:r>
          </a:p>
          <a:p>
            <a:pPr>
              <a:spcBef>
                <a:spcPts val="450"/>
              </a:spcBef>
              <a:tabLst>
                <a:tab pos="0" algn="l"/>
              </a:tabLst>
              <a:defRPr/>
            </a:pPr>
            <a:r>
              <a:rPr lang="en-US" sz="960" spc="60" dirty="0">
                <a:latin typeface="+mn-lt"/>
                <a:ea typeface="ヒラギノ角ゴ Pro W3"/>
                <a:cs typeface="Arial" pitchFamily="34" charset="0"/>
              </a:rPr>
              <a:t>This Report is not intended for general circulation or publication, nor is it to be used, reproduced, quoted or distributed for any purpose other than those that may be set forth herein without the prior written consent of Kaufman, Hall &amp; Associates, LLC. (“Kaufman Hall”).</a:t>
            </a:r>
          </a:p>
          <a:p>
            <a:pPr>
              <a:spcBef>
                <a:spcPts val="450"/>
              </a:spcBef>
              <a:tabLst>
                <a:tab pos="0" algn="l"/>
              </a:tabLst>
              <a:defRPr/>
            </a:pPr>
            <a:r>
              <a:rPr lang="en-US" sz="960" spc="60" dirty="0">
                <a:latin typeface="+mn-lt"/>
                <a:ea typeface="ヒラギノ角ゴ Pro W3"/>
                <a:cs typeface="Arial" pitchFamily="34" charset="0"/>
              </a:rPr>
              <a:t>All information, analysis and conclusions contained in this Report are provided “as-is/where-is” and “with all faults and defects”.  Information furnished by others, upon which all or portions of this report are based, is believed to be reliable but has not been verified by Kaufman Hall. No warranty is given as to the accuracy of such information. Public information and industry and statistical data, including without limitation, data are from sources Kaufman Hall deems to be reliable; however, neither Kaufman Hall nor any third party sourced, make any representation or warranty to you, whether express or implied, or arising by trade usage, course of dealing, or otherwise. This disclaimer includes, without limitation, any implied warranties of merchantability or fitness for a particular purpose (whether in respect of the data or the accuracy, timeliness or completeness of any information or conclusions contained in or obtained from, through, or in connection with this report), any warranties of non-infringement or any implied indemnities.</a:t>
            </a:r>
          </a:p>
          <a:p>
            <a:pPr>
              <a:spcBef>
                <a:spcPts val="450"/>
              </a:spcBef>
              <a:tabLst>
                <a:tab pos="0" algn="l"/>
              </a:tabLst>
              <a:defRPr/>
            </a:pPr>
            <a:r>
              <a:rPr lang="en-US" sz="960" spc="60" dirty="0">
                <a:latin typeface="+mn-lt"/>
                <a:ea typeface="ヒラギノ角ゴ Pro W3"/>
                <a:cs typeface="Arial" pitchFamily="34" charset="0"/>
              </a:rPr>
              <a:t>The findings contained in this report may contain predictions based on current data and historical trends. Any such predictions are subject to inherent risks and uncertainties. In particular, actual results could be impacted by future events which cannot be predicted or controlled, including, without limitation, changes in business strategies, the development of future products and services, changes in market and industry conditions, the outcome of contingencies, changes in management, changes in law or regulations. Kaufman Hall accepts no responsibility for actual results or future events.</a:t>
            </a:r>
          </a:p>
          <a:p>
            <a:pPr>
              <a:spcBef>
                <a:spcPts val="450"/>
              </a:spcBef>
              <a:tabLst>
                <a:tab pos="0" algn="l"/>
              </a:tabLst>
              <a:defRPr/>
            </a:pPr>
            <a:r>
              <a:rPr lang="en-US" sz="960" spc="60" dirty="0">
                <a:latin typeface="+mn-lt"/>
                <a:ea typeface="ヒラギノ角ゴ Pro W3"/>
                <a:cs typeface="Arial" pitchFamily="34" charset="0"/>
              </a:rPr>
              <a:t>The opinions expressed in this report are valid only for the purpose stated herein and as of the date of this report.</a:t>
            </a:r>
          </a:p>
          <a:p>
            <a:pPr>
              <a:spcBef>
                <a:spcPts val="450"/>
              </a:spcBef>
              <a:tabLst>
                <a:tab pos="0" algn="l"/>
              </a:tabLst>
              <a:defRPr/>
            </a:pPr>
            <a:r>
              <a:rPr lang="en-US" sz="960" spc="60" dirty="0">
                <a:latin typeface="+mn-lt"/>
                <a:ea typeface="ヒラギノ角ゴ Pro W3"/>
                <a:cs typeface="Arial" pitchFamily="34" charset="0"/>
              </a:rPr>
              <a:t>All decisions in connection with the implementation or use of advice or recommendations contained in this report are the sole responsibility of the client.</a:t>
            </a:r>
          </a:p>
          <a:p>
            <a:pPr>
              <a:spcBef>
                <a:spcPts val="450"/>
              </a:spcBef>
              <a:tabLst>
                <a:tab pos="0" algn="l"/>
              </a:tabLst>
              <a:defRPr/>
            </a:pPr>
            <a:r>
              <a:rPr lang="en-US" sz="960" spc="60" dirty="0">
                <a:latin typeface="+mn-lt"/>
                <a:ea typeface="ヒラギノ角ゴ Pro W3"/>
                <a:cs typeface="Arial" pitchFamily="34" charset="0"/>
              </a:rPr>
              <a:t>In no event will Kaufman Hall or any third party sourced by Kaufman Hall be liable to you for damages of any type arising out of the delivery or use of this Report or any of the data contained herein, whether known or unknown, foreseeable or unforeseeable</a:t>
            </a:r>
            <a:r>
              <a:rPr lang="en-US" sz="960" spc="60" dirty="0">
                <a:latin typeface="+mn-lt"/>
              </a:rPr>
              <a:t>.</a:t>
            </a:r>
          </a:p>
        </p:txBody>
      </p:sp>
    </p:spTree>
    <p:extLst>
      <p:ext uri="{BB962C8B-B14F-4D97-AF65-F5344CB8AC3E}">
        <p14:creationId xmlns:p14="http://schemas.microsoft.com/office/powerpoint/2010/main" val="344849850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losing slide, Illinois">
    <p:spTree>
      <p:nvGrpSpPr>
        <p:cNvPr id="1" name=""/>
        <p:cNvGrpSpPr/>
        <p:nvPr/>
      </p:nvGrpSpPr>
      <p:grpSpPr>
        <a:xfrm>
          <a:off x="0" y="0"/>
          <a:ext cx="0" cy="0"/>
          <a:chOff x="0" y="0"/>
          <a:chExt cx="0" cy="0"/>
        </a:xfrm>
      </p:grpSpPr>
      <p:sp>
        <p:nvSpPr>
          <p:cNvPr id="2" name="Content Placeholder 2"/>
          <p:cNvSpPr txBox="1">
            <a:spLocks/>
          </p:cNvSpPr>
          <p:nvPr userDrawn="1"/>
        </p:nvSpPr>
        <p:spPr bwMode="auto">
          <a:xfrm>
            <a:off x="5086350" y="3884613"/>
            <a:ext cx="3429000"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342900" indent="-342900" algn="l" defTabSz="457200" rtl="0" eaLnBrk="0" fontAlgn="base" hangingPunct="0">
              <a:spcBef>
                <a:spcPct val="20000"/>
              </a:spcBef>
              <a:spcAft>
                <a:spcPct val="0"/>
              </a:spcAft>
              <a:defRPr sz="2400" kern="1200">
                <a:solidFill>
                  <a:srgbClr val="595959"/>
                </a:solidFill>
                <a:latin typeface="Arial"/>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charset="0"/>
              <a:buChar char="•"/>
              <a:defRPr sz="2000" kern="1200">
                <a:solidFill>
                  <a:srgbClr val="17375E"/>
                </a:solidFill>
                <a:latin typeface="Calibri"/>
                <a:ea typeface="ヒラギノ角ゴ Pro W3" charset="0"/>
                <a:cs typeface="+mn-cs"/>
              </a:defRPr>
            </a:lvl2pPr>
            <a:lvl3pPr marL="1143000" indent="-228600" algn="l" defTabSz="457200" rtl="0" eaLnBrk="0" fontAlgn="base" hangingPunct="0">
              <a:spcBef>
                <a:spcPct val="20000"/>
              </a:spcBef>
              <a:spcAft>
                <a:spcPct val="0"/>
              </a:spcAft>
              <a:buFont typeface="Wingdings" charset="0"/>
              <a:buChar char="Ø"/>
              <a:defRPr kern="1200">
                <a:solidFill>
                  <a:srgbClr val="17375E"/>
                </a:solidFill>
                <a:latin typeface="Calibri"/>
                <a:ea typeface="ヒラギノ角ゴ Pro W3" charset="0"/>
                <a:cs typeface="+mn-cs"/>
              </a:defRPr>
            </a:lvl3pPr>
            <a:lvl4pPr marL="16002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4pPr>
            <a:lvl5pPr marL="20574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eaLnBrk="1" fontAlgn="auto" hangingPunct="1">
              <a:lnSpc>
                <a:spcPct val="95000"/>
              </a:lnSpc>
              <a:spcAft>
                <a:spcPts val="0"/>
              </a:spcAft>
              <a:defRPr/>
            </a:pPr>
            <a:r>
              <a:rPr lang="en-US" sz="1050" dirty="0" smtClean="0">
                <a:solidFill>
                  <a:schemeClr val="tx1">
                    <a:lumMod val="65000"/>
                    <a:lumOff val="35000"/>
                  </a:schemeClr>
                </a:solidFill>
                <a:latin typeface="+mn-lt"/>
                <a:cs typeface="Calibri"/>
              </a:rPr>
              <a:t>5202 Old Orchard Road, Suite N700, Skokie, Illinois 60077</a:t>
            </a:r>
          </a:p>
          <a:p>
            <a:pPr marL="0" indent="0" algn="r" eaLnBrk="1" fontAlgn="auto" hangingPunct="1">
              <a:lnSpc>
                <a:spcPct val="95000"/>
              </a:lnSpc>
              <a:spcAft>
                <a:spcPts val="0"/>
              </a:spcAft>
              <a:defRPr/>
            </a:pPr>
            <a:r>
              <a:rPr lang="en-US" sz="1050" dirty="0" smtClean="0">
                <a:solidFill>
                  <a:schemeClr val="tx1">
                    <a:lumMod val="65000"/>
                    <a:lumOff val="35000"/>
                  </a:schemeClr>
                </a:solidFill>
                <a:latin typeface="+mn-lt"/>
                <a:cs typeface="Calibri"/>
              </a:rPr>
              <a:t>847.441.8780 phone  </a:t>
            </a:r>
            <a:r>
              <a:rPr lang="en-US" sz="1050" dirty="0" smtClean="0">
                <a:solidFill>
                  <a:schemeClr val="tx1">
                    <a:lumMod val="65000"/>
                    <a:lumOff val="35000"/>
                  </a:schemeClr>
                </a:solidFill>
                <a:latin typeface="+mn-lt"/>
                <a:cs typeface="Arial"/>
              </a:rPr>
              <a:t>|  847.965.3511 fax</a:t>
            </a:r>
            <a:endParaRPr lang="en-US" sz="1050" dirty="0" smtClean="0">
              <a:solidFill>
                <a:schemeClr val="tx1">
                  <a:lumMod val="65000"/>
                  <a:lumOff val="35000"/>
                </a:schemeClr>
              </a:solidFill>
              <a:latin typeface="+mn-lt"/>
              <a:cs typeface="Calibri"/>
            </a:endParaRPr>
          </a:p>
          <a:p>
            <a:pPr marL="0" indent="0" algn="r" eaLnBrk="1" fontAlgn="auto" hangingPunct="1">
              <a:lnSpc>
                <a:spcPct val="95000"/>
              </a:lnSpc>
              <a:spcAft>
                <a:spcPts val="0"/>
              </a:spcAft>
              <a:defRPr/>
            </a:pPr>
            <a:r>
              <a:rPr lang="en-US" sz="1050" dirty="0" smtClean="0">
                <a:solidFill>
                  <a:schemeClr val="tx1">
                    <a:lumMod val="65000"/>
                    <a:lumOff val="35000"/>
                  </a:schemeClr>
                </a:solidFill>
                <a:latin typeface="+mn-lt"/>
                <a:cs typeface="Calibri"/>
              </a:rPr>
              <a:t>www.kaufmanhall.com </a:t>
            </a:r>
            <a:endParaRPr lang="en-US" sz="1050" dirty="0">
              <a:solidFill>
                <a:schemeClr val="tx1">
                  <a:lumMod val="65000"/>
                  <a:lumOff val="35000"/>
                </a:schemeClr>
              </a:solidFill>
              <a:latin typeface="+mn-lt"/>
              <a:cs typeface="Calibri"/>
            </a:endParaRPr>
          </a:p>
        </p:txBody>
      </p:sp>
    </p:spTree>
    <p:extLst>
      <p:ext uri="{BB962C8B-B14F-4D97-AF65-F5344CB8AC3E}">
        <p14:creationId xmlns:p14="http://schemas.microsoft.com/office/powerpoint/2010/main" val="29650623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slide, Calif.">
    <p:spTree>
      <p:nvGrpSpPr>
        <p:cNvPr id="1" name=""/>
        <p:cNvGrpSpPr/>
        <p:nvPr/>
      </p:nvGrpSpPr>
      <p:grpSpPr>
        <a:xfrm>
          <a:off x="0" y="0"/>
          <a:ext cx="0" cy="0"/>
          <a:chOff x="0" y="0"/>
          <a:chExt cx="0" cy="0"/>
        </a:xfrm>
      </p:grpSpPr>
      <p:sp>
        <p:nvSpPr>
          <p:cNvPr id="2" name="Content Placeholder 2"/>
          <p:cNvSpPr txBox="1">
            <a:spLocks/>
          </p:cNvSpPr>
          <p:nvPr userDrawn="1"/>
        </p:nvSpPr>
        <p:spPr bwMode="auto">
          <a:xfrm>
            <a:off x="3994150" y="3884613"/>
            <a:ext cx="4521200"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342900" indent="-342900" algn="l" defTabSz="457200" rtl="0" eaLnBrk="0" fontAlgn="base" hangingPunct="0">
              <a:spcBef>
                <a:spcPct val="20000"/>
              </a:spcBef>
              <a:spcAft>
                <a:spcPct val="0"/>
              </a:spcAft>
              <a:defRPr sz="2400" kern="1200">
                <a:solidFill>
                  <a:srgbClr val="595959"/>
                </a:solidFill>
                <a:latin typeface="Arial"/>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charset="0"/>
              <a:buChar char="•"/>
              <a:defRPr sz="2000" kern="1200">
                <a:solidFill>
                  <a:srgbClr val="17375E"/>
                </a:solidFill>
                <a:latin typeface="Calibri"/>
                <a:ea typeface="ヒラギノ角ゴ Pro W3" charset="0"/>
                <a:cs typeface="+mn-cs"/>
              </a:defRPr>
            </a:lvl2pPr>
            <a:lvl3pPr marL="1143000" indent="-228600" algn="l" defTabSz="457200" rtl="0" eaLnBrk="0" fontAlgn="base" hangingPunct="0">
              <a:spcBef>
                <a:spcPct val="20000"/>
              </a:spcBef>
              <a:spcAft>
                <a:spcPct val="0"/>
              </a:spcAft>
              <a:buFont typeface="Wingdings" charset="0"/>
              <a:buChar char="Ø"/>
              <a:defRPr kern="1200">
                <a:solidFill>
                  <a:srgbClr val="17375E"/>
                </a:solidFill>
                <a:latin typeface="Calibri"/>
                <a:ea typeface="ヒラギノ角ゴ Pro W3" charset="0"/>
                <a:cs typeface="+mn-cs"/>
              </a:defRPr>
            </a:lvl3pPr>
            <a:lvl4pPr marL="16002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4pPr>
            <a:lvl5pPr marL="20574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eaLnBrk="1" fontAlgn="auto" hangingPunct="1">
              <a:lnSpc>
                <a:spcPct val="95000"/>
              </a:lnSpc>
              <a:spcAft>
                <a:spcPts val="0"/>
              </a:spcAft>
              <a:defRPr/>
            </a:pPr>
            <a:r>
              <a:rPr lang="es-ES_tradnl" sz="1050" dirty="0" smtClean="0">
                <a:solidFill>
                  <a:schemeClr val="tx1">
                    <a:lumMod val="65000"/>
                    <a:lumOff val="35000"/>
                  </a:schemeClr>
                </a:solidFill>
                <a:latin typeface="+mn-lt"/>
                <a:cs typeface="Calibri"/>
              </a:rPr>
              <a:t>2101 Rosecrans Avenue, Suite 6200, El Segundo, California 90245 </a:t>
            </a:r>
          </a:p>
          <a:p>
            <a:pPr marL="0" indent="0" algn="r" eaLnBrk="1" fontAlgn="auto" hangingPunct="1">
              <a:lnSpc>
                <a:spcPct val="95000"/>
              </a:lnSpc>
              <a:spcAft>
                <a:spcPts val="0"/>
              </a:spcAft>
              <a:defRPr/>
            </a:pPr>
            <a:r>
              <a:rPr lang="es-ES_tradnl" sz="1050" dirty="0" smtClean="0">
                <a:solidFill>
                  <a:schemeClr val="tx1">
                    <a:lumMod val="65000"/>
                    <a:lumOff val="35000"/>
                  </a:schemeClr>
                </a:solidFill>
                <a:latin typeface="+mn-lt"/>
                <a:cs typeface="Calibri"/>
              </a:rPr>
              <a:t>310.227.8988 phone</a:t>
            </a:r>
            <a:r>
              <a:rPr lang="en-US" sz="1050" dirty="0" smtClean="0">
                <a:solidFill>
                  <a:schemeClr val="tx1">
                    <a:lumMod val="65000"/>
                    <a:lumOff val="35000"/>
                  </a:schemeClr>
                </a:solidFill>
                <a:latin typeface="+mn-lt"/>
                <a:cs typeface="Calibri"/>
              </a:rPr>
              <a:t>  </a:t>
            </a:r>
            <a:r>
              <a:rPr lang="en-US" sz="1050" dirty="0" smtClean="0">
                <a:solidFill>
                  <a:schemeClr val="tx1">
                    <a:lumMod val="65000"/>
                    <a:lumOff val="35000"/>
                  </a:schemeClr>
                </a:solidFill>
                <a:latin typeface="+mn-lt"/>
                <a:cs typeface="Arial"/>
              </a:rPr>
              <a:t>|  </a:t>
            </a:r>
            <a:r>
              <a:rPr lang="es-ES_tradnl" sz="1050" dirty="0" smtClean="0">
                <a:solidFill>
                  <a:schemeClr val="tx1">
                    <a:lumMod val="65000"/>
                    <a:lumOff val="35000"/>
                  </a:schemeClr>
                </a:solidFill>
                <a:latin typeface="+mn-lt"/>
                <a:cs typeface="Calibri"/>
              </a:rPr>
              <a:t>847.965.3511 fax </a:t>
            </a:r>
          </a:p>
          <a:p>
            <a:pPr marL="0" indent="0" algn="r" eaLnBrk="1" fontAlgn="auto" hangingPunct="1">
              <a:lnSpc>
                <a:spcPct val="95000"/>
              </a:lnSpc>
              <a:spcAft>
                <a:spcPts val="0"/>
              </a:spcAft>
              <a:defRPr/>
            </a:pPr>
            <a:r>
              <a:rPr lang="en-US" sz="1050" dirty="0" smtClean="0">
                <a:solidFill>
                  <a:schemeClr val="tx1">
                    <a:lumMod val="65000"/>
                    <a:lumOff val="35000"/>
                  </a:schemeClr>
                </a:solidFill>
                <a:latin typeface="+mn-lt"/>
                <a:cs typeface="Calibri"/>
              </a:rPr>
              <a:t>www.kaufmanhall.com </a:t>
            </a:r>
            <a:endParaRPr lang="en-US" sz="1050" dirty="0">
              <a:solidFill>
                <a:schemeClr val="tx1">
                  <a:lumMod val="65000"/>
                  <a:lumOff val="35000"/>
                </a:schemeClr>
              </a:solidFill>
              <a:latin typeface="+mn-lt"/>
              <a:cs typeface="Calibri"/>
            </a:endParaRPr>
          </a:p>
        </p:txBody>
      </p:sp>
    </p:spTree>
    <p:extLst>
      <p:ext uri="{BB962C8B-B14F-4D97-AF65-F5344CB8AC3E}">
        <p14:creationId xmlns:p14="http://schemas.microsoft.com/office/powerpoint/2010/main" val="127182983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losing slide, Oregon">
    <p:spTree>
      <p:nvGrpSpPr>
        <p:cNvPr id="1" name=""/>
        <p:cNvGrpSpPr/>
        <p:nvPr/>
      </p:nvGrpSpPr>
      <p:grpSpPr>
        <a:xfrm>
          <a:off x="0" y="0"/>
          <a:ext cx="0" cy="0"/>
          <a:chOff x="0" y="0"/>
          <a:chExt cx="0" cy="0"/>
        </a:xfrm>
      </p:grpSpPr>
      <p:sp>
        <p:nvSpPr>
          <p:cNvPr id="2" name="Content Placeholder 2"/>
          <p:cNvSpPr txBox="1">
            <a:spLocks/>
          </p:cNvSpPr>
          <p:nvPr userDrawn="1"/>
        </p:nvSpPr>
        <p:spPr bwMode="auto">
          <a:xfrm>
            <a:off x="3994150" y="3884613"/>
            <a:ext cx="4521200"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342900" indent="-342900" algn="l" defTabSz="457200" rtl="0" eaLnBrk="0" fontAlgn="base" hangingPunct="0">
              <a:spcBef>
                <a:spcPct val="20000"/>
              </a:spcBef>
              <a:spcAft>
                <a:spcPct val="0"/>
              </a:spcAft>
              <a:defRPr sz="2400" kern="1200">
                <a:solidFill>
                  <a:srgbClr val="595959"/>
                </a:solidFill>
                <a:latin typeface="Arial"/>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charset="0"/>
              <a:buChar char="•"/>
              <a:defRPr sz="2000" kern="1200">
                <a:solidFill>
                  <a:srgbClr val="17375E"/>
                </a:solidFill>
                <a:latin typeface="Calibri"/>
                <a:ea typeface="ヒラギノ角ゴ Pro W3" charset="0"/>
                <a:cs typeface="+mn-cs"/>
              </a:defRPr>
            </a:lvl2pPr>
            <a:lvl3pPr marL="1143000" indent="-228600" algn="l" defTabSz="457200" rtl="0" eaLnBrk="0" fontAlgn="base" hangingPunct="0">
              <a:spcBef>
                <a:spcPct val="20000"/>
              </a:spcBef>
              <a:spcAft>
                <a:spcPct val="0"/>
              </a:spcAft>
              <a:buFont typeface="Wingdings" charset="0"/>
              <a:buChar char="Ø"/>
              <a:defRPr kern="1200">
                <a:solidFill>
                  <a:srgbClr val="17375E"/>
                </a:solidFill>
                <a:latin typeface="Calibri"/>
                <a:ea typeface="ヒラギノ角ゴ Pro W3" charset="0"/>
                <a:cs typeface="+mn-cs"/>
              </a:defRPr>
            </a:lvl3pPr>
            <a:lvl4pPr marL="16002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4pPr>
            <a:lvl5pPr marL="20574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eaLnBrk="1" fontAlgn="auto" hangingPunct="1">
              <a:lnSpc>
                <a:spcPct val="95000"/>
              </a:lnSpc>
              <a:spcAft>
                <a:spcPts val="0"/>
              </a:spcAft>
              <a:defRPr/>
            </a:pPr>
            <a:r>
              <a:rPr lang="es-ES_tradnl" sz="1050" dirty="0" smtClean="0">
                <a:solidFill>
                  <a:schemeClr val="tx1">
                    <a:lumMod val="65000"/>
                    <a:lumOff val="35000"/>
                  </a:schemeClr>
                </a:solidFill>
                <a:latin typeface="+mn-lt"/>
                <a:cs typeface="Calibri"/>
              </a:rPr>
              <a:t>10260 SW Greenburg Road, Suite 710, Portland, Oregon 97223</a:t>
            </a:r>
          </a:p>
          <a:p>
            <a:pPr marL="0" indent="0" algn="r" eaLnBrk="1" fontAlgn="auto" hangingPunct="1">
              <a:lnSpc>
                <a:spcPct val="95000"/>
              </a:lnSpc>
              <a:spcAft>
                <a:spcPts val="0"/>
              </a:spcAft>
              <a:defRPr/>
            </a:pPr>
            <a:r>
              <a:rPr lang="es-ES_tradnl" sz="1050" dirty="0" smtClean="0">
                <a:solidFill>
                  <a:schemeClr val="tx1">
                    <a:lumMod val="65000"/>
                    <a:lumOff val="35000"/>
                  </a:schemeClr>
                </a:solidFill>
                <a:latin typeface="+mn-lt"/>
                <a:cs typeface="Calibri"/>
              </a:rPr>
              <a:t>503.977.0234 phone</a:t>
            </a:r>
            <a:r>
              <a:rPr lang="en-US" sz="1050" dirty="0" smtClean="0">
                <a:solidFill>
                  <a:schemeClr val="tx1">
                    <a:lumMod val="65000"/>
                    <a:lumOff val="35000"/>
                  </a:schemeClr>
                </a:solidFill>
                <a:latin typeface="+mn-lt"/>
                <a:cs typeface="Calibri"/>
              </a:rPr>
              <a:t>  </a:t>
            </a:r>
            <a:r>
              <a:rPr lang="en-US" sz="1050" dirty="0" smtClean="0">
                <a:solidFill>
                  <a:schemeClr val="tx1">
                    <a:lumMod val="65000"/>
                    <a:lumOff val="35000"/>
                  </a:schemeClr>
                </a:solidFill>
                <a:latin typeface="+mn-lt"/>
                <a:cs typeface="Arial"/>
              </a:rPr>
              <a:t>|  </a:t>
            </a:r>
            <a:r>
              <a:rPr lang="en-US" sz="1050" dirty="0" smtClean="0">
                <a:solidFill>
                  <a:schemeClr val="tx1">
                    <a:lumMod val="65000"/>
                    <a:lumOff val="35000"/>
                  </a:schemeClr>
                </a:solidFill>
                <a:latin typeface="Calibri" panose="020F0502020204030204" pitchFamily="34" charset="0"/>
                <a:ea typeface="Calibri" panose="020F0502020204030204" pitchFamily="34" charset="0"/>
                <a:cs typeface="Times New Roman" panose="02020603050405020304" pitchFamily="18" charset="0"/>
              </a:rPr>
              <a:t>847.784.3389</a:t>
            </a:r>
            <a:r>
              <a:rPr lang="es-ES_tradnl" sz="1050" dirty="0" smtClean="0">
                <a:solidFill>
                  <a:schemeClr val="tx1">
                    <a:lumMod val="65000"/>
                    <a:lumOff val="35000"/>
                  </a:schemeClr>
                </a:solidFill>
                <a:latin typeface="+mn-lt"/>
                <a:cs typeface="Calibri"/>
              </a:rPr>
              <a:t> fax </a:t>
            </a:r>
          </a:p>
          <a:p>
            <a:pPr marL="0" indent="0" algn="r" eaLnBrk="1" fontAlgn="auto" hangingPunct="1">
              <a:lnSpc>
                <a:spcPct val="95000"/>
              </a:lnSpc>
              <a:spcAft>
                <a:spcPts val="0"/>
              </a:spcAft>
              <a:defRPr/>
            </a:pPr>
            <a:r>
              <a:rPr lang="en-US" sz="1050" dirty="0" smtClean="0">
                <a:solidFill>
                  <a:schemeClr val="tx1">
                    <a:lumMod val="65000"/>
                    <a:lumOff val="35000"/>
                  </a:schemeClr>
                </a:solidFill>
                <a:latin typeface="+mn-lt"/>
                <a:cs typeface="Calibri"/>
              </a:rPr>
              <a:t>www.kaufmanhall.com </a:t>
            </a:r>
            <a:endParaRPr lang="en-US" sz="1050" dirty="0">
              <a:solidFill>
                <a:schemeClr val="tx1">
                  <a:lumMod val="65000"/>
                  <a:lumOff val="35000"/>
                </a:schemeClr>
              </a:solidFill>
              <a:latin typeface="+mn-lt"/>
              <a:cs typeface="Calibri"/>
            </a:endParaRPr>
          </a:p>
        </p:txBody>
      </p:sp>
    </p:spTree>
    <p:extLst>
      <p:ext uri="{BB962C8B-B14F-4D97-AF65-F5344CB8AC3E}">
        <p14:creationId xmlns:p14="http://schemas.microsoft.com/office/powerpoint/2010/main" val="251867033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2469" name="Rectangle 5"/>
          <p:cNvSpPr>
            <a:spLocks noGrp="1" noChangeArrowheads="1"/>
          </p:cNvSpPr>
          <p:nvPr>
            <p:ph type="ctrTitle" sz="quarter"/>
          </p:nvPr>
        </p:nvSpPr>
        <p:spPr>
          <a:xfrm>
            <a:off x="685800" y="1485903"/>
            <a:ext cx="7772400" cy="1102519"/>
          </a:xfrm>
        </p:spPr>
        <p:txBody>
          <a:bodyPr/>
          <a:lstStyle>
            <a:lvl1pPr algn="ctr">
              <a:defRPr b="0">
                <a:latin typeface="Arial" pitchFamily="34" charset="0"/>
                <a:cs typeface="Arial" pitchFamily="34" charset="0"/>
              </a:defRPr>
            </a:lvl1pPr>
          </a:lstStyle>
          <a:p>
            <a:pPr lvl="0"/>
            <a:r>
              <a:rPr lang="en-US" noProof="0" dirty="0" smtClean="0"/>
              <a:t>Click to edit Master title style</a:t>
            </a:r>
          </a:p>
        </p:txBody>
      </p:sp>
      <p:sp>
        <p:nvSpPr>
          <p:cNvPr id="62470" name="Rectangle 6"/>
          <p:cNvSpPr>
            <a:spLocks noGrp="1" noChangeArrowheads="1"/>
          </p:cNvSpPr>
          <p:nvPr>
            <p:ph type="subTitle" sz="quarter" idx="1"/>
          </p:nvPr>
        </p:nvSpPr>
        <p:spPr>
          <a:xfrm>
            <a:off x="1371600" y="2800350"/>
            <a:ext cx="6400800" cy="1314450"/>
          </a:xfrm>
        </p:spPr>
        <p:txBody>
          <a:bodyPr/>
          <a:lstStyle>
            <a:lvl1pPr marL="0" indent="0" algn="ctr">
              <a:buFontTx/>
              <a:buNone/>
              <a:defRPr/>
            </a:lvl1pPr>
          </a:lstStyle>
          <a:p>
            <a:pPr lvl="0"/>
            <a:r>
              <a:rPr lang="en-US" noProof="0" smtClean="0"/>
              <a:t>Click to edit Master subtitle style</a:t>
            </a:r>
          </a:p>
        </p:txBody>
      </p:sp>
      <p:sp>
        <p:nvSpPr>
          <p:cNvPr id="4" name="Slide Number Placeholder 5"/>
          <p:cNvSpPr>
            <a:spLocks noGrp="1"/>
          </p:cNvSpPr>
          <p:nvPr>
            <p:ph type="sldNum" sz="quarter" idx="10"/>
          </p:nvPr>
        </p:nvSpPr>
        <p:spPr/>
        <p:txBody>
          <a:bodyPr/>
          <a:lstStyle>
            <a:lvl1pPr>
              <a:defRPr/>
            </a:lvl1pPr>
          </a:lstStyle>
          <a:p>
            <a:pPr>
              <a:defRPr/>
            </a:pPr>
            <a:fld id="{C622FD92-1E82-4A46-BF81-A540A056E2A1}" type="slidenum">
              <a:rPr lang="en-US" altLang="en-US"/>
              <a:pPr>
                <a:defRPr/>
              </a:pPr>
              <a:t>‹#›</a:t>
            </a:fld>
            <a:endParaRPr lang="en-US" altLang="en-US" dirty="0"/>
          </a:p>
        </p:txBody>
      </p:sp>
    </p:spTree>
    <p:extLst>
      <p:ext uri="{BB962C8B-B14F-4D97-AF65-F5344CB8AC3E}">
        <p14:creationId xmlns:p14="http://schemas.microsoft.com/office/powerpoint/2010/main" val="16207215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A1823F49-779A-476E-82BF-309B6052B022}" type="slidenum">
              <a:rPr lang="en-US" altLang="en-US"/>
              <a:pPr>
                <a:defRPr/>
              </a:pPr>
              <a:t>‹#›</a:t>
            </a:fld>
            <a:endParaRPr lang="en-US" altLang="en-US" dirty="0"/>
          </a:p>
        </p:txBody>
      </p:sp>
    </p:spTree>
    <p:extLst>
      <p:ext uri="{BB962C8B-B14F-4D97-AF65-F5344CB8AC3E}">
        <p14:creationId xmlns:p14="http://schemas.microsoft.com/office/powerpoint/2010/main" val="177108855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fld id="{4FA68F95-CEE3-4C30-B4D3-3A14D3469B8F}" type="slidenum">
              <a:rPr lang="en-US" altLang="en-US"/>
              <a:pPr>
                <a:defRPr/>
              </a:pPr>
              <a:t>‹#›</a:t>
            </a:fld>
            <a:endParaRPr lang="en-US" altLang="en-US" dirty="0"/>
          </a:p>
        </p:txBody>
      </p:sp>
    </p:spTree>
    <p:extLst>
      <p:ext uri="{BB962C8B-B14F-4D97-AF65-F5344CB8AC3E}">
        <p14:creationId xmlns:p14="http://schemas.microsoft.com/office/powerpoint/2010/main" val="212856273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a:defRPr/>
            </a:pPr>
            <a:fld id="{1825499F-CF46-4301-96AF-D67BB88B1832}" type="slidenum">
              <a:rPr lang="en-US" altLang="en-US"/>
              <a:pPr>
                <a:defRPr/>
              </a:pPr>
              <a:t>‹#›</a:t>
            </a:fld>
            <a:endParaRPr lang="en-US" altLang="en-US" dirty="0"/>
          </a:p>
        </p:txBody>
      </p:sp>
    </p:spTree>
    <p:extLst>
      <p:ext uri="{BB962C8B-B14F-4D97-AF65-F5344CB8AC3E}">
        <p14:creationId xmlns:p14="http://schemas.microsoft.com/office/powerpoint/2010/main" val="12588164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fld id="{B3BD5F0E-711F-4CAB-A8F0-E54C6628229D}" type="slidenum">
              <a:rPr lang="en-US" altLang="en-US"/>
              <a:pPr>
                <a:defRPr/>
              </a:pPr>
              <a:t>‹#›</a:t>
            </a:fld>
            <a:endParaRPr lang="en-US" altLang="en-US" dirty="0"/>
          </a:p>
        </p:txBody>
      </p:sp>
    </p:spTree>
    <p:extLst>
      <p:ext uri="{BB962C8B-B14F-4D97-AF65-F5344CB8AC3E}">
        <p14:creationId xmlns:p14="http://schemas.microsoft.com/office/powerpoint/2010/main" val="17276041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14917BF7-6658-49A3-A258-9327A7D46311}" type="slidenum">
              <a:rPr lang="en-US" altLang="en-US"/>
              <a:pPr>
                <a:defRPr/>
              </a:pPr>
              <a:t>‹#›</a:t>
            </a:fld>
            <a:endParaRPr lang="en-US" altLang="en-US" dirty="0"/>
          </a:p>
        </p:txBody>
      </p:sp>
    </p:spTree>
    <p:extLst>
      <p:ext uri="{BB962C8B-B14F-4D97-AF65-F5344CB8AC3E}">
        <p14:creationId xmlns:p14="http://schemas.microsoft.com/office/powerpoint/2010/main" val="2585062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2409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5441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5899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52234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97960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7.xml"/><Relationship Id="rId1" Type="http://schemas.openxmlformats.org/officeDocument/2006/relationships/slideLayout" Target="../slideLayouts/slideLayout2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3.pn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3.xml"/><Relationship Id="rId2" Type="http://schemas.openxmlformats.org/officeDocument/2006/relationships/slideLayout" Target="../slideLayouts/slideLayout42.xml"/><Relationship Id="rId1" Type="http://schemas.openxmlformats.org/officeDocument/2006/relationships/slideLayout" Target="../slideLayouts/slideLayout41.xml"/><Relationship Id="rId5" Type="http://schemas.openxmlformats.org/officeDocument/2006/relationships/image" Target="../media/image4.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46.xml"/><Relationship Id="rId7" Type="http://schemas.openxmlformats.org/officeDocument/2006/relationships/theme" Target="../theme/theme7.xml"/><Relationship Id="rId2" Type="http://schemas.openxmlformats.org/officeDocument/2006/relationships/slideLayout" Target="../slideLayouts/slideLayout45.xml"/><Relationship Id="rId1" Type="http://schemas.openxmlformats.org/officeDocument/2006/relationships/slideLayout" Target="../slideLayouts/slideLayout44.xml"/><Relationship Id="rId6" Type="http://schemas.openxmlformats.org/officeDocument/2006/relationships/slideLayout" Target="../slideLayouts/slideLayout49.xml"/><Relationship Id="rId5" Type="http://schemas.openxmlformats.org/officeDocument/2006/relationships/slideLayout" Target="../slideLayouts/slideLayout48.xml"/><Relationship Id="rId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200150"/>
            <a:ext cx="8229600"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5"/>
          <p:cNvSpPr>
            <a:spLocks noGrp="1" noChangeArrowheads="1"/>
          </p:cNvSpPr>
          <p:nvPr>
            <p:ph type="title"/>
          </p:nvPr>
        </p:nvSpPr>
        <p:spPr bwMode="auto">
          <a:xfrm>
            <a:off x="457200" y="228600"/>
            <a:ext cx="82296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 id="2147484018" r:id="rId8"/>
    <p:sldLayoutId id="2147484019" r:id="rId9"/>
    <p:sldLayoutId id="2147484020" r:id="rId10"/>
    <p:sldLayoutId id="2147484021" r:id="rId11"/>
    <p:sldLayoutId id="2147484061" r:id="rId12"/>
  </p:sldLayoutIdLst>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sz="2000">
          <a:solidFill>
            <a:schemeClr val="tx1"/>
          </a:solidFill>
          <a:latin typeface="+mn-lt"/>
        </a:defRPr>
      </a:lvl5pPr>
      <a:lvl6pPr marL="2514600" indent="-228600" algn="l" rtl="0" fontAlgn="base">
        <a:spcBef>
          <a:spcPct val="20000"/>
        </a:spcBef>
        <a:spcAft>
          <a:spcPct val="0"/>
        </a:spcAft>
        <a:buClr>
          <a:schemeClr val="accent2"/>
        </a:buClr>
        <a:buChar char="•"/>
        <a:defRPr sz="2000">
          <a:solidFill>
            <a:schemeClr val="tx1"/>
          </a:solidFill>
          <a:latin typeface="+mn-lt"/>
        </a:defRPr>
      </a:lvl6pPr>
      <a:lvl7pPr marL="2971800" indent="-228600" algn="l" rtl="0" fontAlgn="base">
        <a:spcBef>
          <a:spcPct val="20000"/>
        </a:spcBef>
        <a:spcAft>
          <a:spcPct val="0"/>
        </a:spcAft>
        <a:buClr>
          <a:schemeClr val="accent2"/>
        </a:buClr>
        <a:buChar char="•"/>
        <a:defRPr sz="2000">
          <a:solidFill>
            <a:schemeClr val="tx1"/>
          </a:solidFill>
          <a:latin typeface="+mn-lt"/>
        </a:defRPr>
      </a:lvl7pPr>
      <a:lvl8pPr marL="3429000" indent="-228600" algn="l" rtl="0" fontAlgn="base">
        <a:spcBef>
          <a:spcPct val="20000"/>
        </a:spcBef>
        <a:spcAft>
          <a:spcPct val="0"/>
        </a:spcAft>
        <a:buClr>
          <a:schemeClr val="accent2"/>
        </a:buClr>
        <a:buChar char="•"/>
        <a:defRPr sz="2000">
          <a:solidFill>
            <a:schemeClr val="tx1"/>
          </a:solidFill>
          <a:latin typeface="+mn-lt"/>
        </a:defRPr>
      </a:lvl8pPr>
      <a:lvl9pPr marL="3886200" indent="-228600" algn="l" rtl="0" fontAlgn="base">
        <a:spcBef>
          <a:spcPct val="20000"/>
        </a:spcBef>
        <a:spcAft>
          <a:spcPct val="0"/>
        </a:spcAft>
        <a:buClr>
          <a:schemeClr val="accent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body" idx="1"/>
          </p:nvPr>
        </p:nvSpPr>
        <p:spPr bwMode="auto">
          <a:xfrm>
            <a:off x="457200" y="1200150"/>
            <a:ext cx="8229600"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51" name="Rectangle 5"/>
          <p:cNvSpPr>
            <a:spLocks noGrp="1" noChangeArrowheads="1"/>
          </p:cNvSpPr>
          <p:nvPr>
            <p:ph type="title"/>
          </p:nvPr>
        </p:nvSpPr>
        <p:spPr bwMode="auto">
          <a:xfrm>
            <a:off x="457200" y="228600"/>
            <a:ext cx="82296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4022" r:id="rId1"/>
    <p:sldLayoutId id="2147484023" r:id="rId2"/>
    <p:sldLayoutId id="2147484024" r:id="rId3"/>
    <p:sldLayoutId id="2147484025" r:id="rId4"/>
    <p:sldLayoutId id="2147484026" r:id="rId5"/>
    <p:sldLayoutId id="2147484027" r:id="rId6"/>
    <p:sldLayoutId id="2147484028" r:id="rId7"/>
    <p:sldLayoutId id="2147484029" r:id="rId8"/>
    <p:sldLayoutId id="2147484030" r:id="rId9"/>
    <p:sldLayoutId id="2147484031" r:id="rId10"/>
    <p:sldLayoutId id="2147484032" r:id="rId11"/>
  </p:sldLayoutIdLst>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189" algn="l" rtl="0" fontAlgn="base">
        <a:spcBef>
          <a:spcPct val="0"/>
        </a:spcBef>
        <a:spcAft>
          <a:spcPct val="0"/>
        </a:spcAft>
        <a:defRPr sz="4200">
          <a:solidFill>
            <a:schemeClr val="tx2"/>
          </a:solidFill>
          <a:latin typeface="Arial" charset="0"/>
        </a:defRPr>
      </a:lvl6pPr>
      <a:lvl7pPr marL="914378" algn="l" rtl="0" fontAlgn="base">
        <a:spcBef>
          <a:spcPct val="0"/>
        </a:spcBef>
        <a:spcAft>
          <a:spcPct val="0"/>
        </a:spcAft>
        <a:defRPr sz="4200">
          <a:solidFill>
            <a:schemeClr val="tx2"/>
          </a:solidFill>
          <a:latin typeface="Arial" charset="0"/>
        </a:defRPr>
      </a:lvl7pPr>
      <a:lvl8pPr marL="1371566" algn="l" rtl="0" fontAlgn="base">
        <a:spcBef>
          <a:spcPct val="0"/>
        </a:spcBef>
        <a:spcAft>
          <a:spcPct val="0"/>
        </a:spcAft>
        <a:defRPr sz="4200">
          <a:solidFill>
            <a:schemeClr val="tx2"/>
          </a:solidFill>
          <a:latin typeface="Arial" charset="0"/>
        </a:defRPr>
      </a:lvl8pPr>
      <a:lvl9pPr marL="1828754" algn="l" rtl="0" fontAlgn="base">
        <a:spcBef>
          <a:spcPct val="0"/>
        </a:spcBef>
        <a:spcAft>
          <a:spcPct val="0"/>
        </a:spcAft>
        <a:defRPr sz="4200">
          <a:solidFill>
            <a:schemeClr val="tx2"/>
          </a:solidFill>
          <a:latin typeface="Arial" charset="0"/>
        </a:defRPr>
      </a:lvl9pPr>
    </p:titleStyle>
    <p:bodyStyle>
      <a:lvl1pPr marL="341313" indent="-341313" algn="l" rtl="0" eaLnBrk="0" fontAlgn="base" hangingPunct="0">
        <a:spcBef>
          <a:spcPct val="20000"/>
        </a:spcBef>
        <a:spcAft>
          <a:spcPct val="0"/>
        </a:spcAft>
        <a:buClr>
          <a:schemeClr val="accent2"/>
        </a:buClr>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lr>
          <a:schemeClr val="accent2"/>
        </a:buClr>
        <a:buChar char="•"/>
        <a:defRPr sz="2800">
          <a:solidFill>
            <a:schemeClr val="tx1"/>
          </a:solidFill>
          <a:latin typeface="+mn-lt"/>
        </a:defRPr>
      </a:lvl2pPr>
      <a:lvl3pPr marL="1141413" indent="-227013" algn="l" rtl="0" eaLnBrk="0" fontAlgn="base" hangingPunct="0">
        <a:spcBef>
          <a:spcPct val="20000"/>
        </a:spcBef>
        <a:spcAft>
          <a:spcPct val="0"/>
        </a:spcAft>
        <a:buClr>
          <a:schemeClr val="accent2"/>
        </a:buClr>
        <a:buChar char="•"/>
        <a:defRPr sz="2400">
          <a:solidFill>
            <a:schemeClr val="tx1"/>
          </a:solidFill>
          <a:latin typeface="+mn-lt"/>
        </a:defRPr>
      </a:lvl3pPr>
      <a:lvl4pPr marL="1598613" indent="-227013" algn="l" rtl="0" eaLnBrk="0" fontAlgn="base" hangingPunct="0">
        <a:spcBef>
          <a:spcPct val="20000"/>
        </a:spcBef>
        <a:spcAft>
          <a:spcPct val="0"/>
        </a:spcAft>
        <a:buClr>
          <a:schemeClr val="accent2"/>
        </a:buClr>
        <a:buChar char="•"/>
        <a:defRPr sz="2000">
          <a:solidFill>
            <a:schemeClr val="tx1"/>
          </a:solidFill>
          <a:latin typeface="+mn-lt"/>
        </a:defRPr>
      </a:lvl4pPr>
      <a:lvl5pPr marL="2055813" indent="-227013" algn="l" rtl="0" eaLnBrk="0" fontAlgn="base" hangingPunct="0">
        <a:spcBef>
          <a:spcPct val="20000"/>
        </a:spcBef>
        <a:spcAft>
          <a:spcPct val="0"/>
        </a:spcAft>
        <a:buClr>
          <a:schemeClr val="accent2"/>
        </a:buClr>
        <a:buChar char="•"/>
        <a:defRPr sz="2000">
          <a:solidFill>
            <a:schemeClr val="tx1"/>
          </a:solidFill>
          <a:latin typeface="+mn-lt"/>
        </a:defRPr>
      </a:lvl5pPr>
      <a:lvl6pPr marL="2514537" indent="-228594" algn="l" rtl="0" fontAlgn="base">
        <a:spcBef>
          <a:spcPct val="20000"/>
        </a:spcBef>
        <a:spcAft>
          <a:spcPct val="0"/>
        </a:spcAft>
        <a:buClr>
          <a:schemeClr val="accent2"/>
        </a:buClr>
        <a:buChar char="•"/>
        <a:defRPr sz="2000">
          <a:solidFill>
            <a:schemeClr val="tx1"/>
          </a:solidFill>
          <a:latin typeface="+mn-lt"/>
        </a:defRPr>
      </a:lvl6pPr>
      <a:lvl7pPr marL="2971726" indent="-228594" algn="l" rtl="0" fontAlgn="base">
        <a:spcBef>
          <a:spcPct val="20000"/>
        </a:spcBef>
        <a:spcAft>
          <a:spcPct val="0"/>
        </a:spcAft>
        <a:buClr>
          <a:schemeClr val="accent2"/>
        </a:buClr>
        <a:buChar char="•"/>
        <a:defRPr sz="2000">
          <a:solidFill>
            <a:schemeClr val="tx1"/>
          </a:solidFill>
          <a:latin typeface="+mn-lt"/>
        </a:defRPr>
      </a:lvl7pPr>
      <a:lvl8pPr marL="3428915" indent="-228594" algn="l" rtl="0" fontAlgn="base">
        <a:spcBef>
          <a:spcPct val="20000"/>
        </a:spcBef>
        <a:spcAft>
          <a:spcPct val="0"/>
        </a:spcAft>
        <a:buClr>
          <a:schemeClr val="accent2"/>
        </a:buClr>
        <a:buChar char="•"/>
        <a:defRPr sz="2000">
          <a:solidFill>
            <a:schemeClr val="tx1"/>
          </a:solidFill>
          <a:latin typeface="+mn-lt"/>
        </a:defRPr>
      </a:lvl8pPr>
      <a:lvl9pPr marL="3886103" indent="-228594" algn="l" rtl="0" fontAlgn="base">
        <a:spcBef>
          <a:spcPct val="20000"/>
        </a:spcBef>
        <a:spcAft>
          <a:spcPct val="0"/>
        </a:spcAft>
        <a:buClr>
          <a:schemeClr val="accent2"/>
        </a:buClr>
        <a:buChar char="•"/>
        <a:defRPr sz="2000">
          <a:solidFill>
            <a:schemeClr val="tx1"/>
          </a:solidFill>
          <a:latin typeface="+mn-lt"/>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p:cNvSpPr/>
          <p:nvPr userDrawn="1"/>
        </p:nvSpPr>
        <p:spPr>
          <a:xfrm>
            <a:off x="3175" y="0"/>
            <a:ext cx="9140825" cy="3589338"/>
          </a:xfrm>
          <a:prstGeom prst="rect">
            <a:avLst/>
          </a:prstGeom>
          <a:gradFill flip="none" rotWithShape="1">
            <a:gsLst>
              <a:gs pos="100000">
                <a:srgbClr val="DDF2FF"/>
              </a:gs>
              <a:gs pos="58000">
                <a:schemeClr val="bg1"/>
              </a:gs>
            </a:gsLst>
            <a:lin ang="15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75" name="Title Placeholder 1"/>
          <p:cNvSpPr>
            <a:spLocks noGrp="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6" name="Text Placeholder 2"/>
          <p:cNvSpPr>
            <a:spLocks noGrp="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8650" y="4767263"/>
            <a:ext cx="3286125" cy="274637"/>
          </a:xfrm>
          <a:prstGeom prst="rect">
            <a:avLst/>
          </a:prstGeom>
        </p:spPr>
        <p:txBody>
          <a:bodyPr vert="horz" lIns="91440" tIns="45720" rIns="91440" bIns="45720" rtlCol="0" anchor="ctr"/>
          <a:lstStyle>
            <a:lvl1pPr algn="l">
              <a:defRPr sz="900">
                <a:solidFill>
                  <a:schemeClr val="bg1">
                    <a:lumMod val="65000"/>
                  </a:schemeClr>
                </a:solidFill>
              </a:defRPr>
            </a:lvl1p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4051" r:id="rId1"/>
    <p:sldLayoutId id="2147484052" r:id="rId2"/>
  </p:sldLayoutIdLst>
  <p:timing>
    <p:tnLst>
      <p:par>
        <p:cTn id="1" dur="indefinite" restart="never" nodeType="tmRoot"/>
      </p:par>
    </p:tnLst>
  </p:timing>
  <p:hf hdr="0" ftr="0" dt="0"/>
  <p:txStyles>
    <p:titleStyle>
      <a:lvl1pPr algn="l" defTabSz="685800" rtl="0" eaLnBrk="0" fontAlgn="base" hangingPunct="0">
        <a:lnSpc>
          <a:spcPct val="90000"/>
        </a:lnSpc>
        <a:spcBef>
          <a:spcPct val="0"/>
        </a:spcBef>
        <a:spcAft>
          <a:spcPct val="0"/>
        </a:spcAft>
        <a:defRPr sz="2400" b="1" kern="1200">
          <a:solidFill>
            <a:srgbClr val="282B6B"/>
          </a:solidFill>
          <a:latin typeface="+mn-lt"/>
          <a:ea typeface="+mj-ea"/>
          <a:cs typeface="Arial" panose="020B0604020202020204" pitchFamily="34" charset="0"/>
        </a:defRPr>
      </a:lvl1pPr>
      <a:lvl2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2pPr>
      <a:lvl3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3pPr>
      <a:lvl4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4pPr>
      <a:lvl5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5pPr>
      <a:lvl6pPr marL="457200" algn="l" defTabSz="685800" rtl="0" fontAlgn="base">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6pPr>
      <a:lvl7pPr marL="914400" algn="l" defTabSz="685800" rtl="0" fontAlgn="base">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7pPr>
      <a:lvl8pPr marL="1371600" algn="l" defTabSz="685800" rtl="0" fontAlgn="base">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8pPr>
      <a:lvl9pPr marL="1828800" algn="l" defTabSz="685800" rtl="0" fontAlgn="base">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9pPr>
    </p:titleStyle>
    <p:bodyStyle>
      <a:lvl1pPr algn="l" defTabSz="685800" rtl="0" eaLnBrk="0" fontAlgn="base" hangingPunct="0">
        <a:lnSpc>
          <a:spcPct val="90000"/>
        </a:lnSpc>
        <a:spcBef>
          <a:spcPts val="750"/>
        </a:spcBef>
        <a:spcAft>
          <a:spcPct val="0"/>
        </a:spcAft>
        <a:defRPr sz="2100" kern="1200">
          <a:solidFill>
            <a:srgbClr val="595959"/>
          </a:solidFill>
          <a:latin typeface="Calibri" panose="020F0502020204030204" pitchFamily="34" charset="0"/>
          <a:ea typeface="+mn-ea"/>
          <a:cs typeface="Arial" panose="020B0604020202020204" pitchFamily="34" charset="0"/>
        </a:defRPr>
      </a:lvl1pPr>
      <a:lvl2pPr marL="342900" algn="l" defTabSz="685800" rtl="0" eaLnBrk="0" fontAlgn="base" hangingPunct="0">
        <a:lnSpc>
          <a:spcPct val="90000"/>
        </a:lnSpc>
        <a:spcBef>
          <a:spcPts val="375"/>
        </a:spcBef>
        <a:spcAft>
          <a:spcPct val="0"/>
        </a:spcAft>
        <a:defRPr kern="1200">
          <a:solidFill>
            <a:srgbClr val="595959"/>
          </a:solidFill>
          <a:latin typeface="Calibri" panose="020F0502020204030204" pitchFamily="34" charset="0"/>
          <a:ea typeface="+mn-ea"/>
          <a:cs typeface="Arial" panose="020B0604020202020204" pitchFamily="34" charset="0"/>
        </a:defRPr>
      </a:lvl2pPr>
      <a:lvl3pPr marL="685800" algn="l" defTabSz="685800" rtl="0" eaLnBrk="0" fontAlgn="base" hangingPunct="0">
        <a:lnSpc>
          <a:spcPct val="90000"/>
        </a:lnSpc>
        <a:spcBef>
          <a:spcPts val="375"/>
        </a:spcBef>
        <a:spcAft>
          <a:spcPct val="0"/>
        </a:spcAft>
        <a:defRPr sz="1500" kern="1200">
          <a:solidFill>
            <a:srgbClr val="595959"/>
          </a:solidFill>
          <a:latin typeface="Calibri" panose="020F0502020204030204" pitchFamily="34" charset="0"/>
          <a:ea typeface="+mn-ea"/>
          <a:cs typeface="Arial" panose="020B0604020202020204" pitchFamily="34" charset="0"/>
        </a:defRPr>
      </a:lvl3pPr>
      <a:lvl4pPr marL="1028700" algn="l" defTabSz="685800" rtl="0" eaLnBrk="0" fontAlgn="base" hangingPunct="0">
        <a:lnSpc>
          <a:spcPct val="90000"/>
        </a:lnSpc>
        <a:spcBef>
          <a:spcPts val="375"/>
        </a:spcBef>
        <a:spcAft>
          <a:spcPct val="0"/>
        </a:spcAft>
        <a:defRPr sz="1300" kern="1200">
          <a:solidFill>
            <a:srgbClr val="595959"/>
          </a:solidFill>
          <a:latin typeface="Calibri" panose="020F0502020204030204" pitchFamily="34" charset="0"/>
          <a:ea typeface="+mn-ea"/>
          <a:cs typeface="Arial" panose="020B0604020202020204" pitchFamily="34" charset="0"/>
        </a:defRPr>
      </a:lvl4pPr>
      <a:lvl5pPr marL="1371600" algn="l" defTabSz="685800" rtl="0" eaLnBrk="0" fontAlgn="base" hangingPunct="0">
        <a:lnSpc>
          <a:spcPct val="90000"/>
        </a:lnSpc>
        <a:spcBef>
          <a:spcPts val="375"/>
        </a:spcBef>
        <a:spcAft>
          <a:spcPct val="0"/>
        </a:spcAft>
        <a:defRPr sz="1300" kern="1200">
          <a:solidFill>
            <a:srgbClr val="595959"/>
          </a:solidFill>
          <a:latin typeface="Calibri" panose="020F050202020403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4099" name="Text Placeholder 2"/>
          <p:cNvSpPr>
            <a:spLocks noGrp="1"/>
          </p:cNvSpPr>
          <p:nvPr>
            <p:ph type="body" idx="1"/>
          </p:nvPr>
        </p:nvSpPr>
        <p:spPr bwMode="auto">
          <a:xfrm>
            <a:off x="628650" y="1370013"/>
            <a:ext cx="54864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900">
                <a:solidFill>
                  <a:schemeClr val="bg1"/>
                </a:solidFill>
              </a:defRPr>
            </a:lvl1pPr>
          </a:lstStyle>
          <a:p>
            <a:pPr>
              <a:defRPr/>
            </a:pPr>
            <a:endParaRPr lang="en-US" dirty="0"/>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900">
                <a:solidFill>
                  <a:schemeClr val="bg1"/>
                </a:solidFill>
              </a:defRPr>
            </a:lvl1pPr>
          </a:lstStyle>
          <a:p>
            <a:pPr>
              <a:defRPr/>
            </a:pPr>
            <a:endParaRPr lang="en-US" dirty="0"/>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D42A5357-D583-462A-A4C9-7BCC2F205F6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53" r:id="rId1"/>
    <p:sldLayoutId id="2147484054" r:id="rId2"/>
  </p:sldLayoutIdLst>
  <p:timing>
    <p:tnLst>
      <p:par>
        <p:cTn id="1" dur="indefinite" restart="never" nodeType="tmRoot"/>
      </p:par>
    </p:tnLst>
  </p:timing>
  <p:hf hdr="0" ftr="0" dt="0"/>
  <p:txStyles>
    <p:titleStyle>
      <a:lvl1pPr algn="l" defTabSz="685800" rtl="0" eaLnBrk="0" fontAlgn="base" hangingPunct="0">
        <a:lnSpc>
          <a:spcPct val="90000"/>
        </a:lnSpc>
        <a:spcBef>
          <a:spcPct val="0"/>
        </a:spcBef>
        <a:spcAft>
          <a:spcPct val="0"/>
        </a:spcAft>
        <a:defRPr sz="3300" kern="1200">
          <a:solidFill>
            <a:schemeClr val="bg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bg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bg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bg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bg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bg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bg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bg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bg1"/>
          </a:solidFill>
          <a:latin typeface="Calibri Light" panose="020F0302020204030204" pitchFamily="34" charset="0"/>
        </a:defRPr>
      </a:lvl9pPr>
    </p:titleStyle>
    <p:bodyStyle>
      <a:lvl1pPr algn="l" defTabSz="685800" rtl="0" eaLnBrk="0" fontAlgn="base" hangingPunct="0">
        <a:lnSpc>
          <a:spcPct val="90000"/>
        </a:lnSpc>
        <a:spcBef>
          <a:spcPts val="750"/>
        </a:spcBef>
        <a:spcAft>
          <a:spcPct val="0"/>
        </a:spcAft>
        <a:defRPr sz="2100" kern="1200">
          <a:solidFill>
            <a:schemeClr val="bg1"/>
          </a:solidFill>
          <a:latin typeface="+mn-lt"/>
          <a:ea typeface="+mn-ea"/>
          <a:cs typeface="+mn-cs"/>
        </a:defRPr>
      </a:lvl1pPr>
      <a:lvl2pPr marL="342900" algn="l" defTabSz="685800" rtl="0" eaLnBrk="0" fontAlgn="base" hangingPunct="0">
        <a:lnSpc>
          <a:spcPct val="90000"/>
        </a:lnSpc>
        <a:spcBef>
          <a:spcPts val="375"/>
        </a:spcBef>
        <a:spcAft>
          <a:spcPct val="0"/>
        </a:spcAft>
        <a:defRPr kern="1200">
          <a:solidFill>
            <a:schemeClr val="bg1"/>
          </a:solidFill>
          <a:latin typeface="+mn-lt"/>
          <a:ea typeface="+mn-ea"/>
          <a:cs typeface="+mn-cs"/>
        </a:defRPr>
      </a:lvl2pPr>
      <a:lvl3pPr marL="685800" algn="l" defTabSz="685800" rtl="0" eaLnBrk="0" fontAlgn="base" hangingPunct="0">
        <a:lnSpc>
          <a:spcPct val="90000"/>
        </a:lnSpc>
        <a:spcBef>
          <a:spcPts val="375"/>
        </a:spcBef>
        <a:spcAft>
          <a:spcPct val="0"/>
        </a:spcAft>
        <a:defRPr sz="1500" kern="1200">
          <a:solidFill>
            <a:schemeClr val="bg1"/>
          </a:solidFill>
          <a:latin typeface="+mn-lt"/>
          <a:ea typeface="+mn-ea"/>
          <a:cs typeface="+mn-cs"/>
        </a:defRPr>
      </a:lvl3pPr>
      <a:lvl4pPr marL="1028700" algn="l" defTabSz="685800" rtl="0" eaLnBrk="0" fontAlgn="base" hangingPunct="0">
        <a:lnSpc>
          <a:spcPct val="90000"/>
        </a:lnSpc>
        <a:spcBef>
          <a:spcPts val="375"/>
        </a:spcBef>
        <a:spcAft>
          <a:spcPct val="0"/>
        </a:spcAft>
        <a:defRPr sz="1300" kern="1200">
          <a:solidFill>
            <a:schemeClr val="bg1"/>
          </a:solidFill>
          <a:latin typeface="+mn-lt"/>
          <a:ea typeface="+mn-ea"/>
          <a:cs typeface="+mn-cs"/>
        </a:defRPr>
      </a:lvl4pPr>
      <a:lvl5pPr marL="1371600" algn="l" defTabSz="685800" rtl="0" eaLnBrk="0" fontAlgn="base" hangingPunct="0">
        <a:lnSpc>
          <a:spcPct val="90000"/>
        </a:lnSpc>
        <a:spcBef>
          <a:spcPts val="375"/>
        </a:spcBef>
        <a:spcAft>
          <a:spcPct val="0"/>
        </a:spcAft>
        <a:defRPr sz="13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628650" y="285750"/>
            <a:ext cx="78867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t>Click to edit Master title style</a:t>
            </a:r>
          </a:p>
        </p:txBody>
      </p:sp>
      <p:sp>
        <p:nvSpPr>
          <p:cNvPr id="5123" name="Text Placeholder 2"/>
          <p:cNvSpPr>
            <a:spLocks noGrp="1"/>
          </p:cNvSpPr>
          <p:nvPr>
            <p:ph type="body" idx="1"/>
          </p:nvPr>
        </p:nvSpPr>
        <p:spPr bwMode="auto">
          <a:xfrm>
            <a:off x="628650" y="885825"/>
            <a:ext cx="788670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7" name="Rectangle 6"/>
          <p:cNvSpPr/>
          <p:nvPr userDrawn="1"/>
        </p:nvSpPr>
        <p:spPr>
          <a:xfrm>
            <a:off x="0" y="4737100"/>
            <a:ext cx="9144000" cy="406400"/>
          </a:xfrm>
          <a:prstGeom prst="rect">
            <a:avLst/>
          </a:prstGeom>
          <a:solidFill>
            <a:srgbClr val="005D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p>
        </p:txBody>
      </p:sp>
      <p:sp>
        <p:nvSpPr>
          <p:cNvPr id="8" name="Rectangle 10"/>
          <p:cNvSpPr/>
          <p:nvPr userDrawn="1"/>
        </p:nvSpPr>
        <p:spPr>
          <a:xfrm>
            <a:off x="1720850" y="4730750"/>
            <a:ext cx="3783013" cy="409575"/>
          </a:xfrm>
          <a:custGeom>
            <a:avLst/>
            <a:gdLst>
              <a:gd name="connsiteX0" fmla="*/ 0 w 3228229"/>
              <a:gd name="connsiteY0" fmla="*/ 0 h 457201"/>
              <a:gd name="connsiteX1" fmla="*/ 3228229 w 3228229"/>
              <a:gd name="connsiteY1" fmla="*/ 0 h 457201"/>
              <a:gd name="connsiteX2" fmla="*/ 3228229 w 3228229"/>
              <a:gd name="connsiteY2" fmla="*/ 457201 h 457201"/>
              <a:gd name="connsiteX3" fmla="*/ 0 w 3228229"/>
              <a:gd name="connsiteY3" fmla="*/ 457201 h 457201"/>
              <a:gd name="connsiteX4" fmla="*/ 0 w 3228229"/>
              <a:gd name="connsiteY4" fmla="*/ 0 h 457201"/>
              <a:gd name="connsiteX0" fmla="*/ 341906 w 3570135"/>
              <a:gd name="connsiteY0" fmla="*/ 0 h 457201"/>
              <a:gd name="connsiteX1" fmla="*/ 3570135 w 3570135"/>
              <a:gd name="connsiteY1" fmla="*/ 0 h 457201"/>
              <a:gd name="connsiteX2" fmla="*/ 3570135 w 3570135"/>
              <a:gd name="connsiteY2" fmla="*/ 457201 h 457201"/>
              <a:gd name="connsiteX3" fmla="*/ 0 w 3570135"/>
              <a:gd name="connsiteY3" fmla="*/ 457201 h 457201"/>
              <a:gd name="connsiteX4" fmla="*/ 341906 w 3570135"/>
              <a:gd name="connsiteY4" fmla="*/ 0 h 457201"/>
              <a:gd name="connsiteX0" fmla="*/ 437321 w 3570135"/>
              <a:gd name="connsiteY0" fmla="*/ 7983 h 457201"/>
              <a:gd name="connsiteX1" fmla="*/ 3570135 w 3570135"/>
              <a:gd name="connsiteY1" fmla="*/ 0 h 457201"/>
              <a:gd name="connsiteX2" fmla="*/ 3570135 w 3570135"/>
              <a:gd name="connsiteY2" fmla="*/ 457201 h 457201"/>
              <a:gd name="connsiteX3" fmla="*/ 0 w 3570135"/>
              <a:gd name="connsiteY3" fmla="*/ 457201 h 457201"/>
              <a:gd name="connsiteX4" fmla="*/ 437321 w 3570135"/>
              <a:gd name="connsiteY4" fmla="*/ 7983 h 457201"/>
              <a:gd name="connsiteX0" fmla="*/ 349856 w 3570135"/>
              <a:gd name="connsiteY0" fmla="*/ 7983 h 457201"/>
              <a:gd name="connsiteX1" fmla="*/ 3570135 w 3570135"/>
              <a:gd name="connsiteY1" fmla="*/ 0 h 457201"/>
              <a:gd name="connsiteX2" fmla="*/ 3570135 w 3570135"/>
              <a:gd name="connsiteY2" fmla="*/ 457201 h 457201"/>
              <a:gd name="connsiteX3" fmla="*/ 0 w 3570135"/>
              <a:gd name="connsiteY3" fmla="*/ 457201 h 457201"/>
              <a:gd name="connsiteX4" fmla="*/ 349856 w 3570135"/>
              <a:gd name="connsiteY4" fmla="*/ 7983 h 457201"/>
              <a:gd name="connsiteX0" fmla="*/ 530976 w 3570135"/>
              <a:gd name="connsiteY0" fmla="*/ 0 h 457201"/>
              <a:gd name="connsiteX1" fmla="*/ 3570135 w 3570135"/>
              <a:gd name="connsiteY1" fmla="*/ 0 h 457201"/>
              <a:gd name="connsiteX2" fmla="*/ 3570135 w 3570135"/>
              <a:gd name="connsiteY2" fmla="*/ 457201 h 457201"/>
              <a:gd name="connsiteX3" fmla="*/ 0 w 3570135"/>
              <a:gd name="connsiteY3" fmla="*/ 457201 h 457201"/>
              <a:gd name="connsiteX4" fmla="*/ 530976 w 3570135"/>
              <a:gd name="connsiteY4" fmla="*/ 0 h 457201"/>
              <a:gd name="connsiteX0" fmla="*/ 301508 w 3570135"/>
              <a:gd name="connsiteY0" fmla="*/ 12193 h 457201"/>
              <a:gd name="connsiteX1" fmla="*/ 3570135 w 3570135"/>
              <a:gd name="connsiteY1" fmla="*/ 0 h 457201"/>
              <a:gd name="connsiteX2" fmla="*/ 3570135 w 3570135"/>
              <a:gd name="connsiteY2" fmla="*/ 457201 h 457201"/>
              <a:gd name="connsiteX3" fmla="*/ 0 w 3570135"/>
              <a:gd name="connsiteY3" fmla="*/ 457201 h 457201"/>
              <a:gd name="connsiteX4" fmla="*/ 301508 w 3570135"/>
              <a:gd name="connsiteY4" fmla="*/ 12193 h 457201"/>
              <a:gd name="connsiteX0" fmla="*/ 307547 w 3570135"/>
              <a:gd name="connsiteY0" fmla="*/ 2272 h 457201"/>
              <a:gd name="connsiteX1" fmla="*/ 3570135 w 3570135"/>
              <a:gd name="connsiteY1" fmla="*/ 0 h 457201"/>
              <a:gd name="connsiteX2" fmla="*/ 3570135 w 3570135"/>
              <a:gd name="connsiteY2" fmla="*/ 457201 h 457201"/>
              <a:gd name="connsiteX3" fmla="*/ 0 w 3570135"/>
              <a:gd name="connsiteY3" fmla="*/ 457201 h 457201"/>
              <a:gd name="connsiteX4" fmla="*/ 307547 w 3570135"/>
              <a:gd name="connsiteY4" fmla="*/ 2272 h 457201"/>
              <a:gd name="connsiteX0" fmla="*/ 307547 w 3576174"/>
              <a:gd name="connsiteY0" fmla="*/ 0 h 454929"/>
              <a:gd name="connsiteX1" fmla="*/ 3576174 w 3576174"/>
              <a:gd name="connsiteY1" fmla="*/ 75119 h 454929"/>
              <a:gd name="connsiteX2" fmla="*/ 3570135 w 3576174"/>
              <a:gd name="connsiteY2" fmla="*/ 454929 h 454929"/>
              <a:gd name="connsiteX3" fmla="*/ 0 w 3576174"/>
              <a:gd name="connsiteY3" fmla="*/ 454929 h 454929"/>
              <a:gd name="connsiteX4" fmla="*/ 307547 w 3576174"/>
              <a:gd name="connsiteY4" fmla="*/ 0 h 454929"/>
              <a:gd name="connsiteX0" fmla="*/ 307547 w 3577684"/>
              <a:gd name="connsiteY0" fmla="*/ 0 h 454929"/>
              <a:gd name="connsiteX1" fmla="*/ 3577684 w 3577684"/>
              <a:gd name="connsiteY1" fmla="*/ 5666 h 454929"/>
              <a:gd name="connsiteX2" fmla="*/ 3570135 w 3577684"/>
              <a:gd name="connsiteY2" fmla="*/ 454929 h 454929"/>
              <a:gd name="connsiteX3" fmla="*/ 0 w 3577684"/>
              <a:gd name="connsiteY3" fmla="*/ 454929 h 454929"/>
              <a:gd name="connsiteX4" fmla="*/ 307547 w 3577684"/>
              <a:gd name="connsiteY4" fmla="*/ 0 h 454929"/>
              <a:gd name="connsiteX0" fmla="*/ 307547 w 3577684"/>
              <a:gd name="connsiteY0" fmla="*/ 0 h 454929"/>
              <a:gd name="connsiteX1" fmla="*/ 3577684 w 3577684"/>
              <a:gd name="connsiteY1" fmla="*/ 5666 h 454929"/>
              <a:gd name="connsiteX2" fmla="*/ 3183644 w 3577684"/>
              <a:gd name="connsiteY2" fmla="*/ 446991 h 454929"/>
              <a:gd name="connsiteX3" fmla="*/ 0 w 3577684"/>
              <a:gd name="connsiteY3" fmla="*/ 454929 h 454929"/>
              <a:gd name="connsiteX4" fmla="*/ 307547 w 3577684"/>
              <a:gd name="connsiteY4" fmla="*/ 0 h 454929"/>
              <a:gd name="connsiteX0" fmla="*/ 307547 w 3197232"/>
              <a:gd name="connsiteY0" fmla="*/ 0 h 454929"/>
              <a:gd name="connsiteX1" fmla="*/ 3197232 w 3197232"/>
              <a:gd name="connsiteY1" fmla="*/ 21541 h 454929"/>
              <a:gd name="connsiteX2" fmla="*/ 3183644 w 3197232"/>
              <a:gd name="connsiteY2" fmla="*/ 446991 h 454929"/>
              <a:gd name="connsiteX3" fmla="*/ 0 w 3197232"/>
              <a:gd name="connsiteY3" fmla="*/ 454929 h 454929"/>
              <a:gd name="connsiteX4" fmla="*/ 307547 w 3197232"/>
              <a:gd name="connsiteY4" fmla="*/ 0 h 454929"/>
              <a:gd name="connsiteX0" fmla="*/ 307547 w 3197232"/>
              <a:gd name="connsiteY0" fmla="*/ 0 h 454929"/>
              <a:gd name="connsiteX1" fmla="*/ 3197232 w 3197232"/>
              <a:gd name="connsiteY1" fmla="*/ 13603 h 454929"/>
              <a:gd name="connsiteX2" fmla="*/ 3183644 w 3197232"/>
              <a:gd name="connsiteY2" fmla="*/ 446991 h 454929"/>
              <a:gd name="connsiteX3" fmla="*/ 0 w 3197232"/>
              <a:gd name="connsiteY3" fmla="*/ 454929 h 454929"/>
              <a:gd name="connsiteX4" fmla="*/ 307547 w 3197232"/>
              <a:gd name="connsiteY4" fmla="*/ 0 h 4549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7232" h="454929">
                <a:moveTo>
                  <a:pt x="307547" y="0"/>
                </a:moveTo>
                <a:lnTo>
                  <a:pt x="3197232" y="13603"/>
                </a:lnTo>
                <a:lnTo>
                  <a:pt x="3183644" y="446991"/>
                </a:lnTo>
                <a:lnTo>
                  <a:pt x="0" y="454929"/>
                </a:lnTo>
                <a:lnTo>
                  <a:pt x="307547" y="0"/>
                </a:lnTo>
                <a:close/>
              </a:path>
            </a:pathLst>
          </a:custGeom>
          <a:gradFill>
            <a:gsLst>
              <a:gs pos="100000">
                <a:srgbClr val="00A7CF"/>
              </a:gs>
              <a:gs pos="0">
                <a:srgbClr val="005DA6"/>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p>
        </p:txBody>
      </p:sp>
      <p:sp>
        <p:nvSpPr>
          <p:cNvPr id="9" name="Rectangle 8"/>
          <p:cNvSpPr/>
          <p:nvPr userDrawn="1"/>
        </p:nvSpPr>
        <p:spPr>
          <a:xfrm>
            <a:off x="5532438" y="4737100"/>
            <a:ext cx="3468687" cy="406400"/>
          </a:xfrm>
          <a:custGeom>
            <a:avLst/>
            <a:gdLst>
              <a:gd name="connsiteX0" fmla="*/ 0 w 3228228"/>
              <a:gd name="connsiteY0" fmla="*/ 0 h 457201"/>
              <a:gd name="connsiteX1" fmla="*/ 3228228 w 3228228"/>
              <a:gd name="connsiteY1" fmla="*/ 0 h 457201"/>
              <a:gd name="connsiteX2" fmla="*/ 3228228 w 3228228"/>
              <a:gd name="connsiteY2" fmla="*/ 457201 h 457201"/>
              <a:gd name="connsiteX3" fmla="*/ 0 w 3228228"/>
              <a:gd name="connsiteY3" fmla="*/ 457201 h 457201"/>
              <a:gd name="connsiteX4" fmla="*/ 0 w 3228228"/>
              <a:gd name="connsiteY4" fmla="*/ 0 h 457201"/>
              <a:gd name="connsiteX0" fmla="*/ 0 w 3562183"/>
              <a:gd name="connsiteY0" fmla="*/ 0 h 465152"/>
              <a:gd name="connsiteX1" fmla="*/ 3562183 w 3562183"/>
              <a:gd name="connsiteY1" fmla="*/ 7951 h 465152"/>
              <a:gd name="connsiteX2" fmla="*/ 3562183 w 3562183"/>
              <a:gd name="connsiteY2" fmla="*/ 465152 h 465152"/>
              <a:gd name="connsiteX3" fmla="*/ 333955 w 3562183"/>
              <a:gd name="connsiteY3" fmla="*/ 465152 h 465152"/>
              <a:gd name="connsiteX4" fmla="*/ 0 w 3562183"/>
              <a:gd name="connsiteY4" fmla="*/ 0 h 465152"/>
              <a:gd name="connsiteX0" fmla="*/ 0 w 3559802"/>
              <a:gd name="connsiteY0" fmla="*/ 3955 h 457201"/>
              <a:gd name="connsiteX1" fmla="*/ 3559802 w 3559802"/>
              <a:gd name="connsiteY1" fmla="*/ 0 h 457201"/>
              <a:gd name="connsiteX2" fmla="*/ 3559802 w 3559802"/>
              <a:gd name="connsiteY2" fmla="*/ 457201 h 457201"/>
              <a:gd name="connsiteX3" fmla="*/ 331574 w 3559802"/>
              <a:gd name="connsiteY3" fmla="*/ 457201 h 457201"/>
              <a:gd name="connsiteX4" fmla="*/ 0 w 3559802"/>
              <a:gd name="connsiteY4" fmla="*/ 3955 h 457201"/>
              <a:gd name="connsiteX0" fmla="*/ 0 w 3559802"/>
              <a:gd name="connsiteY0" fmla="*/ 3955 h 457201"/>
              <a:gd name="connsiteX1" fmla="*/ 3559802 w 3559802"/>
              <a:gd name="connsiteY1" fmla="*/ 0 h 457201"/>
              <a:gd name="connsiteX2" fmla="*/ 3559802 w 3559802"/>
              <a:gd name="connsiteY2" fmla="*/ 457201 h 457201"/>
              <a:gd name="connsiteX3" fmla="*/ 398249 w 3559802"/>
              <a:gd name="connsiteY3" fmla="*/ 457201 h 457201"/>
              <a:gd name="connsiteX4" fmla="*/ 0 w 3559802"/>
              <a:gd name="connsiteY4" fmla="*/ 3955 h 457201"/>
              <a:gd name="connsiteX0" fmla="*/ 0 w 3559802"/>
              <a:gd name="connsiteY0" fmla="*/ 0 h 457214"/>
              <a:gd name="connsiteX1" fmla="*/ 3559802 w 3559802"/>
              <a:gd name="connsiteY1" fmla="*/ 13 h 457214"/>
              <a:gd name="connsiteX2" fmla="*/ 3559802 w 3559802"/>
              <a:gd name="connsiteY2" fmla="*/ 457214 h 457214"/>
              <a:gd name="connsiteX3" fmla="*/ 398249 w 3559802"/>
              <a:gd name="connsiteY3" fmla="*/ 457214 h 457214"/>
              <a:gd name="connsiteX4" fmla="*/ 0 w 3559802"/>
              <a:gd name="connsiteY4" fmla="*/ 0 h 457214"/>
              <a:gd name="connsiteX0" fmla="*/ 0 w 3563473"/>
              <a:gd name="connsiteY0" fmla="*/ 3974 h 457201"/>
              <a:gd name="connsiteX1" fmla="*/ 3563473 w 3563473"/>
              <a:gd name="connsiteY1" fmla="*/ 0 h 457201"/>
              <a:gd name="connsiteX2" fmla="*/ 3563473 w 3563473"/>
              <a:gd name="connsiteY2" fmla="*/ 457201 h 457201"/>
              <a:gd name="connsiteX3" fmla="*/ 401920 w 3563473"/>
              <a:gd name="connsiteY3" fmla="*/ 457201 h 457201"/>
              <a:gd name="connsiteX4" fmla="*/ 0 w 3563473"/>
              <a:gd name="connsiteY4" fmla="*/ 3974 h 457201"/>
              <a:gd name="connsiteX0" fmla="*/ 0 w 3563473"/>
              <a:gd name="connsiteY0" fmla="*/ 11949 h 465176"/>
              <a:gd name="connsiteX1" fmla="*/ 3446025 w 3563473"/>
              <a:gd name="connsiteY1" fmla="*/ 0 h 465176"/>
              <a:gd name="connsiteX2" fmla="*/ 3563473 w 3563473"/>
              <a:gd name="connsiteY2" fmla="*/ 465176 h 465176"/>
              <a:gd name="connsiteX3" fmla="*/ 401920 w 3563473"/>
              <a:gd name="connsiteY3" fmla="*/ 465176 h 465176"/>
              <a:gd name="connsiteX4" fmla="*/ 0 w 3563473"/>
              <a:gd name="connsiteY4" fmla="*/ 11949 h 465176"/>
              <a:gd name="connsiteX0" fmla="*/ 0 w 3563473"/>
              <a:gd name="connsiteY0" fmla="*/ 0 h 453227"/>
              <a:gd name="connsiteX1" fmla="*/ 3556132 w 3563473"/>
              <a:gd name="connsiteY1" fmla="*/ 27924 h 453227"/>
              <a:gd name="connsiteX2" fmla="*/ 3563473 w 3563473"/>
              <a:gd name="connsiteY2" fmla="*/ 453227 h 453227"/>
              <a:gd name="connsiteX3" fmla="*/ 401920 w 3563473"/>
              <a:gd name="connsiteY3" fmla="*/ 453227 h 453227"/>
              <a:gd name="connsiteX4" fmla="*/ 0 w 3563473"/>
              <a:gd name="connsiteY4" fmla="*/ 0 h 4532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473" h="453227">
                <a:moveTo>
                  <a:pt x="0" y="0"/>
                </a:moveTo>
                <a:lnTo>
                  <a:pt x="3556132" y="27924"/>
                </a:lnTo>
                <a:lnTo>
                  <a:pt x="3563473" y="453227"/>
                </a:lnTo>
                <a:lnTo>
                  <a:pt x="401920" y="453227"/>
                </a:lnTo>
                <a:lnTo>
                  <a:pt x="0" y="0"/>
                </a:lnTo>
                <a:close/>
              </a:path>
            </a:pathLst>
          </a:custGeom>
          <a:gradFill>
            <a:gsLst>
              <a:gs pos="100000">
                <a:srgbClr val="282B6B"/>
              </a:gs>
              <a:gs pos="0">
                <a:srgbClr val="005DA6"/>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25" dirty="0"/>
          </a:p>
        </p:txBody>
      </p:sp>
      <p:sp>
        <p:nvSpPr>
          <p:cNvPr id="5127" name="TextBox 9"/>
          <p:cNvSpPr txBox="1">
            <a:spLocks noChangeArrowheads="1"/>
          </p:cNvSpPr>
          <p:nvPr userDrawn="1"/>
        </p:nvSpPr>
        <p:spPr bwMode="auto">
          <a:xfrm>
            <a:off x="6121400" y="4868863"/>
            <a:ext cx="313213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r>
              <a:rPr lang="en-US" altLang="en-US" sz="600" dirty="0" smtClean="0">
                <a:solidFill>
                  <a:schemeClr val="bg1"/>
                </a:solidFill>
                <a:latin typeface="Calibri" panose="020F0502020204030204" pitchFamily="34" charset="0"/>
              </a:rPr>
              <a:t>CONFIDENTIAL – </a:t>
            </a:r>
            <a:r>
              <a:rPr lang="en-US" altLang="en-US" sz="600" dirty="0" smtClean="0">
                <a:solidFill>
                  <a:schemeClr val="bg1"/>
                </a:solidFill>
              </a:rPr>
              <a:t>©2018  Kaufman, Hall &amp; Associates, LLC. All rights reserved.</a:t>
            </a:r>
          </a:p>
        </p:txBody>
      </p:sp>
      <p:sp>
        <p:nvSpPr>
          <p:cNvPr id="12" name="TextBox 11"/>
          <p:cNvSpPr txBox="1"/>
          <p:nvPr userDrawn="1"/>
        </p:nvSpPr>
        <p:spPr>
          <a:xfrm>
            <a:off x="2041525" y="4835525"/>
            <a:ext cx="3443288" cy="254000"/>
          </a:xfrm>
          <a:prstGeom prst="rect">
            <a:avLst/>
          </a:prstGeom>
          <a:noFill/>
        </p:spPr>
        <p:txBody>
          <a:bodyPr>
            <a:spAutoFit/>
          </a:bodyPr>
          <a:lstStyle/>
          <a:p>
            <a:pPr>
              <a:defRPr/>
            </a:pPr>
            <a:r>
              <a:rPr lang="en-US" sz="1050" b="1" dirty="0">
                <a:solidFill>
                  <a:schemeClr val="bg1"/>
                </a:solidFill>
              </a:rPr>
              <a:t>Parkview Health</a:t>
            </a:r>
            <a:endParaRPr lang="en-US" sz="1050" dirty="0">
              <a:solidFill>
                <a:schemeClr val="bg1"/>
              </a:solidFill>
            </a:endParaRPr>
          </a:p>
        </p:txBody>
      </p:sp>
      <p:sp>
        <p:nvSpPr>
          <p:cNvPr id="5129" name="Rectangle 12"/>
          <p:cNvSpPr>
            <a:spLocks noChangeArrowheads="1"/>
          </p:cNvSpPr>
          <p:nvPr userDrawn="1"/>
        </p:nvSpPr>
        <p:spPr bwMode="auto">
          <a:xfrm>
            <a:off x="8601075" y="4829175"/>
            <a:ext cx="322263"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fld id="{8770AD05-2355-4D28-B616-B7D61EEA4C63}" type="slidenum">
              <a:rPr lang="en-US" altLang="en-US" sz="900" b="1" smtClean="0">
                <a:solidFill>
                  <a:schemeClr val="bg1"/>
                </a:solidFill>
                <a:latin typeface="Calibri" panose="020F0502020204030204" pitchFamily="34" charset="0"/>
              </a:rPr>
              <a:pPr algn="ctr">
                <a:defRPr/>
              </a:pPr>
              <a:t>‹#›</a:t>
            </a:fld>
            <a:endParaRPr lang="en-US" altLang="en-US" sz="900" b="1" dirty="0" smtClean="0">
              <a:solidFill>
                <a:schemeClr val="bg1"/>
              </a:solidFill>
            </a:endParaRPr>
          </a:p>
        </p:txBody>
      </p:sp>
      <p:pic>
        <p:nvPicPr>
          <p:cNvPr id="5130" name="Picture 13"/>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576263" y="4805363"/>
            <a:ext cx="1165225"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0"/>
          <p:cNvSpPr/>
          <p:nvPr userDrawn="1"/>
        </p:nvSpPr>
        <p:spPr>
          <a:xfrm flipH="1" flipV="1">
            <a:off x="5231386" y="4743514"/>
            <a:ext cx="1105391" cy="404336"/>
          </a:xfrm>
          <a:custGeom>
            <a:avLst/>
            <a:gdLst>
              <a:gd name="connsiteX0" fmla="*/ 0 w 3228229"/>
              <a:gd name="connsiteY0" fmla="*/ 0 h 457201"/>
              <a:gd name="connsiteX1" fmla="*/ 3228229 w 3228229"/>
              <a:gd name="connsiteY1" fmla="*/ 0 h 457201"/>
              <a:gd name="connsiteX2" fmla="*/ 3228229 w 3228229"/>
              <a:gd name="connsiteY2" fmla="*/ 457201 h 457201"/>
              <a:gd name="connsiteX3" fmla="*/ 0 w 3228229"/>
              <a:gd name="connsiteY3" fmla="*/ 457201 h 457201"/>
              <a:gd name="connsiteX4" fmla="*/ 0 w 3228229"/>
              <a:gd name="connsiteY4" fmla="*/ 0 h 457201"/>
              <a:gd name="connsiteX0" fmla="*/ 341906 w 3570135"/>
              <a:gd name="connsiteY0" fmla="*/ 0 h 457201"/>
              <a:gd name="connsiteX1" fmla="*/ 3570135 w 3570135"/>
              <a:gd name="connsiteY1" fmla="*/ 0 h 457201"/>
              <a:gd name="connsiteX2" fmla="*/ 3570135 w 3570135"/>
              <a:gd name="connsiteY2" fmla="*/ 457201 h 457201"/>
              <a:gd name="connsiteX3" fmla="*/ 0 w 3570135"/>
              <a:gd name="connsiteY3" fmla="*/ 457201 h 457201"/>
              <a:gd name="connsiteX4" fmla="*/ 341906 w 3570135"/>
              <a:gd name="connsiteY4" fmla="*/ 0 h 457201"/>
              <a:gd name="connsiteX0" fmla="*/ 437321 w 3570135"/>
              <a:gd name="connsiteY0" fmla="*/ 7983 h 457201"/>
              <a:gd name="connsiteX1" fmla="*/ 3570135 w 3570135"/>
              <a:gd name="connsiteY1" fmla="*/ 0 h 457201"/>
              <a:gd name="connsiteX2" fmla="*/ 3570135 w 3570135"/>
              <a:gd name="connsiteY2" fmla="*/ 457201 h 457201"/>
              <a:gd name="connsiteX3" fmla="*/ 0 w 3570135"/>
              <a:gd name="connsiteY3" fmla="*/ 457201 h 457201"/>
              <a:gd name="connsiteX4" fmla="*/ 437321 w 3570135"/>
              <a:gd name="connsiteY4" fmla="*/ 7983 h 457201"/>
              <a:gd name="connsiteX0" fmla="*/ 349856 w 3570135"/>
              <a:gd name="connsiteY0" fmla="*/ 7983 h 457201"/>
              <a:gd name="connsiteX1" fmla="*/ 3570135 w 3570135"/>
              <a:gd name="connsiteY1" fmla="*/ 0 h 457201"/>
              <a:gd name="connsiteX2" fmla="*/ 3570135 w 3570135"/>
              <a:gd name="connsiteY2" fmla="*/ 457201 h 457201"/>
              <a:gd name="connsiteX3" fmla="*/ 0 w 3570135"/>
              <a:gd name="connsiteY3" fmla="*/ 457201 h 457201"/>
              <a:gd name="connsiteX4" fmla="*/ 349856 w 3570135"/>
              <a:gd name="connsiteY4" fmla="*/ 7983 h 457201"/>
              <a:gd name="connsiteX0" fmla="*/ 530976 w 3570135"/>
              <a:gd name="connsiteY0" fmla="*/ 0 h 457201"/>
              <a:gd name="connsiteX1" fmla="*/ 3570135 w 3570135"/>
              <a:gd name="connsiteY1" fmla="*/ 0 h 457201"/>
              <a:gd name="connsiteX2" fmla="*/ 3570135 w 3570135"/>
              <a:gd name="connsiteY2" fmla="*/ 457201 h 457201"/>
              <a:gd name="connsiteX3" fmla="*/ 0 w 3570135"/>
              <a:gd name="connsiteY3" fmla="*/ 457201 h 457201"/>
              <a:gd name="connsiteX4" fmla="*/ 530976 w 3570135"/>
              <a:gd name="connsiteY4" fmla="*/ 0 h 457201"/>
              <a:gd name="connsiteX0" fmla="*/ 301508 w 3570135"/>
              <a:gd name="connsiteY0" fmla="*/ 12193 h 457201"/>
              <a:gd name="connsiteX1" fmla="*/ 3570135 w 3570135"/>
              <a:gd name="connsiteY1" fmla="*/ 0 h 457201"/>
              <a:gd name="connsiteX2" fmla="*/ 3570135 w 3570135"/>
              <a:gd name="connsiteY2" fmla="*/ 457201 h 457201"/>
              <a:gd name="connsiteX3" fmla="*/ 0 w 3570135"/>
              <a:gd name="connsiteY3" fmla="*/ 457201 h 457201"/>
              <a:gd name="connsiteX4" fmla="*/ 301508 w 3570135"/>
              <a:gd name="connsiteY4" fmla="*/ 12193 h 457201"/>
              <a:gd name="connsiteX0" fmla="*/ 1050856 w 3570135"/>
              <a:gd name="connsiteY0" fmla="*/ 18289 h 457201"/>
              <a:gd name="connsiteX1" fmla="*/ 3570135 w 3570135"/>
              <a:gd name="connsiteY1" fmla="*/ 0 h 457201"/>
              <a:gd name="connsiteX2" fmla="*/ 3570135 w 3570135"/>
              <a:gd name="connsiteY2" fmla="*/ 457201 h 457201"/>
              <a:gd name="connsiteX3" fmla="*/ 0 w 3570135"/>
              <a:gd name="connsiteY3" fmla="*/ 457201 h 457201"/>
              <a:gd name="connsiteX4" fmla="*/ 1050856 w 3570135"/>
              <a:gd name="connsiteY4" fmla="*/ 18289 h 457201"/>
              <a:gd name="connsiteX0" fmla="*/ 1101001 w 3570135"/>
              <a:gd name="connsiteY0" fmla="*/ 429 h 457201"/>
              <a:gd name="connsiteX1" fmla="*/ 3570135 w 3570135"/>
              <a:gd name="connsiteY1" fmla="*/ 0 h 457201"/>
              <a:gd name="connsiteX2" fmla="*/ 3570135 w 3570135"/>
              <a:gd name="connsiteY2" fmla="*/ 457201 h 457201"/>
              <a:gd name="connsiteX3" fmla="*/ 0 w 3570135"/>
              <a:gd name="connsiteY3" fmla="*/ 457201 h 457201"/>
              <a:gd name="connsiteX4" fmla="*/ 1101001 w 3570135"/>
              <a:gd name="connsiteY4" fmla="*/ 429 h 457201"/>
              <a:gd name="connsiteX0" fmla="*/ 1151147 w 3570135"/>
              <a:gd name="connsiteY0" fmla="*/ 0 h 492491"/>
              <a:gd name="connsiteX1" fmla="*/ 3570135 w 3570135"/>
              <a:gd name="connsiteY1" fmla="*/ 35290 h 492491"/>
              <a:gd name="connsiteX2" fmla="*/ 3570135 w 3570135"/>
              <a:gd name="connsiteY2" fmla="*/ 492491 h 492491"/>
              <a:gd name="connsiteX3" fmla="*/ 0 w 3570135"/>
              <a:gd name="connsiteY3" fmla="*/ 492491 h 492491"/>
              <a:gd name="connsiteX4" fmla="*/ 1151147 w 3570135"/>
              <a:gd name="connsiteY4" fmla="*/ 0 h 492491"/>
              <a:gd name="connsiteX0" fmla="*/ 1072347 w 3570135"/>
              <a:gd name="connsiteY0" fmla="*/ 429 h 457201"/>
              <a:gd name="connsiteX1" fmla="*/ 3570135 w 3570135"/>
              <a:gd name="connsiteY1" fmla="*/ 0 h 457201"/>
              <a:gd name="connsiteX2" fmla="*/ 3570135 w 3570135"/>
              <a:gd name="connsiteY2" fmla="*/ 457201 h 457201"/>
              <a:gd name="connsiteX3" fmla="*/ 0 w 3570135"/>
              <a:gd name="connsiteY3" fmla="*/ 457201 h 457201"/>
              <a:gd name="connsiteX4" fmla="*/ 1072347 w 3570135"/>
              <a:gd name="connsiteY4" fmla="*/ 429 h 457201"/>
              <a:gd name="connsiteX0" fmla="*/ 1093839 w 3591627"/>
              <a:gd name="connsiteY0" fmla="*/ 429 h 457201"/>
              <a:gd name="connsiteX1" fmla="*/ 3591627 w 3591627"/>
              <a:gd name="connsiteY1" fmla="*/ 0 h 457201"/>
              <a:gd name="connsiteX2" fmla="*/ 3591627 w 3591627"/>
              <a:gd name="connsiteY2" fmla="*/ 457201 h 457201"/>
              <a:gd name="connsiteX3" fmla="*/ 0 w 3591627"/>
              <a:gd name="connsiteY3" fmla="*/ 411560 h 457201"/>
              <a:gd name="connsiteX4" fmla="*/ 1093839 w 3591627"/>
              <a:gd name="connsiteY4" fmla="*/ 429 h 457201"/>
              <a:gd name="connsiteX0" fmla="*/ 1086673 w 3584461"/>
              <a:gd name="connsiteY0" fmla="*/ 429 h 457201"/>
              <a:gd name="connsiteX1" fmla="*/ 3584461 w 3584461"/>
              <a:gd name="connsiteY1" fmla="*/ 0 h 457201"/>
              <a:gd name="connsiteX2" fmla="*/ 3584461 w 3584461"/>
              <a:gd name="connsiteY2" fmla="*/ 457201 h 457201"/>
              <a:gd name="connsiteX3" fmla="*/ 0 w 3584461"/>
              <a:gd name="connsiteY3" fmla="*/ 449263 h 457201"/>
              <a:gd name="connsiteX4" fmla="*/ 1086673 w 3584461"/>
              <a:gd name="connsiteY4" fmla="*/ 429 h 457201"/>
              <a:gd name="connsiteX0" fmla="*/ 1086673 w 3584461"/>
              <a:gd name="connsiteY0" fmla="*/ 429 h 449263"/>
              <a:gd name="connsiteX1" fmla="*/ 3584461 w 3584461"/>
              <a:gd name="connsiteY1" fmla="*/ 0 h 449263"/>
              <a:gd name="connsiteX2" fmla="*/ 3562972 w 3584461"/>
              <a:gd name="connsiteY2" fmla="*/ 445295 h 449263"/>
              <a:gd name="connsiteX3" fmla="*/ 0 w 3584461"/>
              <a:gd name="connsiteY3" fmla="*/ 449263 h 449263"/>
              <a:gd name="connsiteX4" fmla="*/ 1086673 w 3584461"/>
              <a:gd name="connsiteY4" fmla="*/ 429 h 449263"/>
              <a:gd name="connsiteX0" fmla="*/ 1093836 w 3591624"/>
              <a:gd name="connsiteY0" fmla="*/ 429 h 453232"/>
              <a:gd name="connsiteX1" fmla="*/ 3591624 w 3591624"/>
              <a:gd name="connsiteY1" fmla="*/ 0 h 453232"/>
              <a:gd name="connsiteX2" fmla="*/ 3570135 w 3591624"/>
              <a:gd name="connsiteY2" fmla="*/ 445295 h 453232"/>
              <a:gd name="connsiteX3" fmla="*/ 0 w 3591624"/>
              <a:gd name="connsiteY3" fmla="*/ 453232 h 453232"/>
              <a:gd name="connsiteX4" fmla="*/ 1093836 w 3591624"/>
              <a:gd name="connsiteY4" fmla="*/ 429 h 453232"/>
              <a:gd name="connsiteX0" fmla="*/ 1093836 w 3591624"/>
              <a:gd name="connsiteY0" fmla="*/ 429 h 453232"/>
              <a:gd name="connsiteX1" fmla="*/ 3591624 w 3591624"/>
              <a:gd name="connsiteY1" fmla="*/ 0 h 453232"/>
              <a:gd name="connsiteX2" fmla="*/ 3562973 w 3591624"/>
              <a:gd name="connsiteY2" fmla="*/ 449264 h 453232"/>
              <a:gd name="connsiteX3" fmla="*/ 0 w 3591624"/>
              <a:gd name="connsiteY3" fmla="*/ 453232 h 453232"/>
              <a:gd name="connsiteX4" fmla="*/ 1093836 w 3591624"/>
              <a:gd name="connsiteY4" fmla="*/ 429 h 453232"/>
              <a:gd name="connsiteX0" fmla="*/ 1222779 w 3591624"/>
              <a:gd name="connsiteY0" fmla="*/ 429 h 453232"/>
              <a:gd name="connsiteX1" fmla="*/ 3591624 w 3591624"/>
              <a:gd name="connsiteY1" fmla="*/ 0 h 453232"/>
              <a:gd name="connsiteX2" fmla="*/ 3562973 w 3591624"/>
              <a:gd name="connsiteY2" fmla="*/ 449264 h 453232"/>
              <a:gd name="connsiteX3" fmla="*/ 0 w 3591624"/>
              <a:gd name="connsiteY3" fmla="*/ 453232 h 453232"/>
              <a:gd name="connsiteX4" fmla="*/ 1222779 w 3591624"/>
              <a:gd name="connsiteY4" fmla="*/ 429 h 453232"/>
              <a:gd name="connsiteX0" fmla="*/ 1323071 w 3591624"/>
              <a:gd name="connsiteY0" fmla="*/ 429 h 453232"/>
              <a:gd name="connsiteX1" fmla="*/ 3591624 w 3591624"/>
              <a:gd name="connsiteY1" fmla="*/ 0 h 453232"/>
              <a:gd name="connsiteX2" fmla="*/ 3562973 w 3591624"/>
              <a:gd name="connsiteY2" fmla="*/ 449264 h 453232"/>
              <a:gd name="connsiteX3" fmla="*/ 0 w 3591624"/>
              <a:gd name="connsiteY3" fmla="*/ 453232 h 453232"/>
              <a:gd name="connsiteX4" fmla="*/ 1323071 w 3591624"/>
              <a:gd name="connsiteY4" fmla="*/ 429 h 453232"/>
              <a:gd name="connsiteX0" fmla="*/ 1308745 w 3577298"/>
              <a:gd name="connsiteY0" fmla="*/ 429 h 449264"/>
              <a:gd name="connsiteX1" fmla="*/ 3577298 w 3577298"/>
              <a:gd name="connsiteY1" fmla="*/ 0 h 449264"/>
              <a:gd name="connsiteX2" fmla="*/ 3548647 w 3577298"/>
              <a:gd name="connsiteY2" fmla="*/ 449264 h 449264"/>
              <a:gd name="connsiteX3" fmla="*/ 0 w 3577298"/>
              <a:gd name="connsiteY3" fmla="*/ 409576 h 449264"/>
              <a:gd name="connsiteX4" fmla="*/ 1308745 w 3577298"/>
              <a:gd name="connsiteY4" fmla="*/ 429 h 449264"/>
              <a:gd name="connsiteX0" fmla="*/ 1323071 w 3591624"/>
              <a:gd name="connsiteY0" fmla="*/ 429 h 449264"/>
              <a:gd name="connsiteX1" fmla="*/ 3591624 w 3591624"/>
              <a:gd name="connsiteY1" fmla="*/ 0 h 449264"/>
              <a:gd name="connsiteX2" fmla="*/ 3562973 w 3591624"/>
              <a:gd name="connsiteY2" fmla="*/ 449264 h 449264"/>
              <a:gd name="connsiteX3" fmla="*/ 0 w 3591624"/>
              <a:gd name="connsiteY3" fmla="*/ 449264 h 449264"/>
              <a:gd name="connsiteX4" fmla="*/ 1323071 w 3591624"/>
              <a:gd name="connsiteY4" fmla="*/ 429 h 449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1624" h="449264">
                <a:moveTo>
                  <a:pt x="1323071" y="429"/>
                </a:moveTo>
                <a:lnTo>
                  <a:pt x="3591624" y="0"/>
                </a:lnTo>
                <a:lnTo>
                  <a:pt x="3562973" y="449264"/>
                </a:lnTo>
                <a:lnTo>
                  <a:pt x="0" y="449264"/>
                </a:lnTo>
                <a:lnTo>
                  <a:pt x="1323071" y="429"/>
                </a:lnTo>
                <a:close/>
              </a:path>
            </a:pathLst>
          </a:custGeom>
          <a:gradFill>
            <a:gsLst>
              <a:gs pos="100000">
                <a:srgbClr val="00A7CF">
                  <a:alpha val="45000"/>
                </a:srgbClr>
              </a:gs>
              <a:gs pos="0">
                <a:srgbClr val="005DA6">
                  <a:alpha val="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 id="2147484055" r:id="rId13"/>
  </p:sldLayoutIdLst>
  <p:timing>
    <p:tnLst>
      <p:par>
        <p:cTn id="1" dur="indefinite" restart="never" nodeType="tmRoot"/>
      </p:par>
    </p:tnLst>
  </p:timing>
  <p:hf hdr="0" ftr="0" dt="0"/>
  <p:txStyles>
    <p:titleStyle>
      <a:lvl1pPr algn="l" defTabSz="685800" rtl="0" eaLnBrk="0" fontAlgn="base" hangingPunct="0">
        <a:lnSpc>
          <a:spcPct val="90000"/>
        </a:lnSpc>
        <a:spcBef>
          <a:spcPct val="0"/>
        </a:spcBef>
        <a:spcAft>
          <a:spcPct val="0"/>
        </a:spcAft>
        <a:defRPr sz="2400" b="1" kern="1200">
          <a:solidFill>
            <a:srgbClr val="282B6B"/>
          </a:solidFill>
          <a:latin typeface="+mn-lt"/>
          <a:ea typeface="+mj-ea"/>
          <a:cs typeface="+mj-cs"/>
        </a:defRPr>
      </a:lvl1pPr>
      <a:lvl2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defRPr>
      </a:lvl2pPr>
      <a:lvl3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defRPr>
      </a:lvl3pPr>
      <a:lvl4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defRPr>
      </a:lvl4pPr>
      <a:lvl5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defRPr>
      </a:lvl5pPr>
      <a:lvl6pPr marL="457200" algn="l" defTabSz="685800" rtl="0" fontAlgn="base">
        <a:lnSpc>
          <a:spcPct val="90000"/>
        </a:lnSpc>
        <a:spcBef>
          <a:spcPct val="0"/>
        </a:spcBef>
        <a:spcAft>
          <a:spcPct val="0"/>
        </a:spcAft>
        <a:defRPr sz="2400" b="1">
          <a:solidFill>
            <a:srgbClr val="282B6B"/>
          </a:solidFill>
          <a:latin typeface="Calibri" panose="020F0502020204030204" pitchFamily="34" charset="0"/>
        </a:defRPr>
      </a:lvl6pPr>
      <a:lvl7pPr marL="914400" algn="l" defTabSz="685800" rtl="0" fontAlgn="base">
        <a:lnSpc>
          <a:spcPct val="90000"/>
        </a:lnSpc>
        <a:spcBef>
          <a:spcPct val="0"/>
        </a:spcBef>
        <a:spcAft>
          <a:spcPct val="0"/>
        </a:spcAft>
        <a:defRPr sz="2400" b="1">
          <a:solidFill>
            <a:srgbClr val="282B6B"/>
          </a:solidFill>
          <a:latin typeface="Calibri" panose="020F0502020204030204" pitchFamily="34" charset="0"/>
        </a:defRPr>
      </a:lvl7pPr>
      <a:lvl8pPr marL="1371600" algn="l" defTabSz="685800" rtl="0" fontAlgn="base">
        <a:lnSpc>
          <a:spcPct val="90000"/>
        </a:lnSpc>
        <a:spcBef>
          <a:spcPct val="0"/>
        </a:spcBef>
        <a:spcAft>
          <a:spcPct val="0"/>
        </a:spcAft>
        <a:defRPr sz="2400" b="1">
          <a:solidFill>
            <a:srgbClr val="282B6B"/>
          </a:solidFill>
          <a:latin typeface="Calibri" panose="020F0502020204030204" pitchFamily="34" charset="0"/>
        </a:defRPr>
      </a:lvl8pPr>
      <a:lvl9pPr marL="1828800" algn="l" defTabSz="685800" rtl="0" fontAlgn="base">
        <a:lnSpc>
          <a:spcPct val="90000"/>
        </a:lnSpc>
        <a:spcBef>
          <a:spcPct val="0"/>
        </a:spcBef>
        <a:spcAft>
          <a:spcPct val="0"/>
        </a:spcAft>
        <a:defRPr sz="2400" b="1">
          <a:solidFill>
            <a:srgbClr val="282B6B"/>
          </a:solidFill>
          <a:latin typeface="Calibri" panose="020F0502020204030204" pitchFamily="34" charset="0"/>
        </a:defRPr>
      </a:lvl9pPr>
    </p:titleStyle>
    <p:bodyStyle>
      <a:lvl1pPr marL="171450" indent="-171450" algn="l" defTabSz="685800" rtl="0" eaLnBrk="0" fontAlgn="base" hangingPunct="0">
        <a:lnSpc>
          <a:spcPct val="95000"/>
        </a:lnSpc>
        <a:spcBef>
          <a:spcPts val="750"/>
        </a:spcBef>
        <a:spcAft>
          <a:spcPts val="150"/>
        </a:spcAft>
        <a:buClr>
          <a:srgbClr val="005DA6"/>
        </a:buClr>
        <a:buFont typeface="Arial" panose="020B0604020202020204" pitchFamily="34" charset="0"/>
        <a:buChar char="•"/>
        <a:defRPr kern="1200">
          <a:solidFill>
            <a:schemeClr val="tx1"/>
          </a:solidFill>
          <a:latin typeface="+mn-lt"/>
          <a:ea typeface="+mn-ea"/>
          <a:cs typeface="+mn-cs"/>
        </a:defRPr>
      </a:lvl1pPr>
      <a:lvl2pPr marL="514350" indent="-171450" algn="l" defTabSz="685800" rtl="0" eaLnBrk="0" fontAlgn="base" hangingPunct="0">
        <a:lnSpc>
          <a:spcPct val="95000"/>
        </a:lnSpc>
        <a:spcBef>
          <a:spcPts val="375"/>
        </a:spcBef>
        <a:spcAft>
          <a:spcPts val="150"/>
        </a:spcAft>
        <a:buClr>
          <a:srgbClr val="005DA6"/>
        </a:buClr>
        <a:buFont typeface="Calibri" panose="020F0502020204030204" pitchFamily="34" charset="0"/>
        <a:buChar char="─"/>
        <a:defRPr sz="1600" kern="1200">
          <a:solidFill>
            <a:schemeClr val="tx1"/>
          </a:solidFill>
          <a:latin typeface="+mn-lt"/>
          <a:ea typeface="+mn-ea"/>
          <a:cs typeface="+mn-cs"/>
        </a:defRPr>
      </a:lvl2pPr>
      <a:lvl3pPr marL="857250" indent="-171450" algn="l" defTabSz="685800" rtl="0" eaLnBrk="0" fontAlgn="base" hangingPunct="0">
        <a:lnSpc>
          <a:spcPct val="95000"/>
        </a:lnSpc>
        <a:spcBef>
          <a:spcPts val="375"/>
        </a:spcBef>
        <a:spcAft>
          <a:spcPts val="150"/>
        </a:spcAft>
        <a:buClr>
          <a:srgbClr val="005DA6"/>
        </a:buClr>
        <a:buFont typeface="Arial" panose="020B0604020202020204" pitchFamily="34" charset="0"/>
        <a:buChar char="•"/>
        <a:defRPr sz="1300" kern="1200">
          <a:solidFill>
            <a:schemeClr val="tx1"/>
          </a:solidFill>
          <a:latin typeface="+mn-lt"/>
          <a:ea typeface="+mn-ea"/>
          <a:cs typeface="+mn-cs"/>
        </a:defRPr>
      </a:lvl3pPr>
      <a:lvl4pPr marL="1200150" indent="-171450" algn="l" defTabSz="685800" rtl="0" eaLnBrk="0" fontAlgn="base" hangingPunct="0">
        <a:lnSpc>
          <a:spcPct val="95000"/>
        </a:lnSpc>
        <a:spcBef>
          <a:spcPts val="375"/>
        </a:spcBef>
        <a:spcAft>
          <a:spcPts val="150"/>
        </a:spcAft>
        <a:buClr>
          <a:srgbClr val="005DA6"/>
        </a:buClr>
        <a:buFont typeface="Calibri" panose="020F050202020403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Clr>
          <a:srgbClr val="005DA6"/>
        </a:buClr>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4737100"/>
            <a:ext cx="9144000" cy="406400"/>
          </a:xfrm>
          <a:prstGeom prst="rect">
            <a:avLst/>
          </a:prstGeom>
          <a:solidFill>
            <a:srgbClr val="005D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p>
        </p:txBody>
      </p:sp>
      <p:sp>
        <p:nvSpPr>
          <p:cNvPr id="10" name="TextBox 9"/>
          <p:cNvSpPr txBox="1"/>
          <p:nvPr userDrawn="1"/>
        </p:nvSpPr>
        <p:spPr>
          <a:xfrm>
            <a:off x="627063" y="4859338"/>
            <a:ext cx="3497262" cy="196850"/>
          </a:xfrm>
          <a:prstGeom prst="rect">
            <a:avLst/>
          </a:prstGeom>
          <a:noFill/>
        </p:spPr>
        <p:txBody>
          <a:bodyPr>
            <a:spAutoFit/>
          </a:bodyPr>
          <a:lstStyle/>
          <a:p>
            <a:pPr>
              <a:defRPr/>
            </a:pPr>
            <a:r>
              <a:rPr lang="en-US" sz="675" dirty="0">
                <a:solidFill>
                  <a:schemeClr val="bg1"/>
                </a:solidFill>
                <a:latin typeface="+mn-lt"/>
              </a:rPr>
              <a:t>CONFIDENTIAL – </a:t>
            </a:r>
            <a:r>
              <a:rPr lang="en-US" sz="675" dirty="0">
                <a:solidFill>
                  <a:schemeClr val="bg1"/>
                </a:solidFill>
              </a:rPr>
              <a:t>©2018  Kaufman, Hall &amp; Associates, LLC. All rights reserved.</a:t>
            </a:r>
          </a:p>
        </p:txBody>
      </p:sp>
      <p:pic>
        <p:nvPicPr>
          <p:cNvPr id="6148" name="Picture 15"/>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297113" y="2003425"/>
            <a:ext cx="4546600"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Lst>
  <p:timing>
    <p:tnLst>
      <p:par>
        <p:cTn id="1" dur="indefinite" restart="never" nodeType="tmRoot"/>
      </p:par>
    </p:tnLst>
  </p:timing>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bwMode="auto">
          <a:xfrm>
            <a:off x="457200" y="1200150"/>
            <a:ext cx="8229600"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71" name="Rectangle 5"/>
          <p:cNvSpPr>
            <a:spLocks noGrp="1" noChangeArrowheads="1"/>
          </p:cNvSpPr>
          <p:nvPr>
            <p:ph type="title"/>
          </p:nvPr>
        </p:nvSpPr>
        <p:spPr bwMode="auto">
          <a:xfrm>
            <a:off x="457200" y="228600"/>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4" name="Slide Number Placeholder 5"/>
          <p:cNvSpPr>
            <a:spLocks noGrp="1"/>
          </p:cNvSpPr>
          <p:nvPr>
            <p:ph type="sldNum" sz="quarter" idx="4"/>
          </p:nvPr>
        </p:nvSpPr>
        <p:spPr>
          <a:xfrm>
            <a:off x="30163" y="4781550"/>
            <a:ext cx="2133600" cy="274638"/>
          </a:xfrm>
          <a:prstGeom prst="rect">
            <a:avLst/>
          </a:prstGeom>
        </p:spPr>
        <p:txBody>
          <a:bodyPr vert="horz" wrap="square" lIns="91440" tIns="45720" rIns="91440" bIns="45720" numCol="1" anchor="t" anchorCtr="0" compatLnSpc="1">
            <a:prstTxWarp prst="textNoShape">
              <a:avLst/>
            </a:prstTxWarp>
          </a:bodyPr>
          <a:lstStyle>
            <a:lvl1pPr eaLnBrk="1" hangingPunct="1">
              <a:defRPr sz="1100" b="1">
                <a:solidFill>
                  <a:srgbClr val="4D4D4D"/>
                </a:solidFill>
                <a:latin typeface="Arial" panose="020B0604020202020204" pitchFamily="34" charset="0"/>
                <a:ea typeface="MS PGothic" panose="020B0600070205080204" pitchFamily="34" charset="-128"/>
              </a:defRPr>
            </a:lvl1pPr>
          </a:lstStyle>
          <a:p>
            <a:pPr>
              <a:defRPr/>
            </a:pPr>
            <a:fld id="{47C19154-9A64-4D5A-9748-54E6111A09CB}"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Lst>
  <p:hf hdr="0" ftr="0" dt="0"/>
  <p:txStyles>
    <p:titleStyle>
      <a:lvl1pPr algn="l" rtl="0" eaLnBrk="0" fontAlgn="base" hangingPunct="0">
        <a:spcBef>
          <a:spcPct val="0"/>
        </a:spcBef>
        <a:spcAft>
          <a:spcPct val="0"/>
        </a:spcAft>
        <a:defRPr sz="4200">
          <a:solidFill>
            <a:schemeClr val="tx2"/>
          </a:solidFill>
          <a:latin typeface="+mj-lt"/>
          <a:ea typeface="MS PGothic" panose="020B0600070205080204" pitchFamily="34" charset="-128"/>
          <a:cs typeface="MS PGothic" panose="020B0600070205080204" pitchFamily="34" charset="-128"/>
        </a:defRPr>
      </a:lvl1pPr>
      <a:lvl2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2pPr>
      <a:lvl3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3pPr>
      <a:lvl4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4pPr>
      <a:lvl5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2"/>
        </a:buClr>
        <a:buChar char="•"/>
        <a:defRPr sz="3200">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lr>
          <a:schemeClr val="accent2"/>
        </a:buClr>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lr>
          <a:schemeClr val="accent2"/>
        </a:buClr>
        <a:buChar char="•"/>
        <a:defRPr sz="2000">
          <a:solidFill>
            <a:schemeClr val="tx1"/>
          </a:solidFill>
          <a:latin typeface="+mn-lt"/>
          <a:ea typeface="MS PGothic" panose="020B0600070205080204" pitchFamily="34" charset="-128"/>
        </a:defRPr>
      </a:lvl5pPr>
      <a:lvl6pPr marL="2514600" indent="-228600" algn="l" rtl="0" fontAlgn="base">
        <a:spcBef>
          <a:spcPct val="20000"/>
        </a:spcBef>
        <a:spcAft>
          <a:spcPct val="0"/>
        </a:spcAft>
        <a:buClr>
          <a:schemeClr val="accent2"/>
        </a:buClr>
        <a:buChar char="•"/>
        <a:defRPr sz="2000">
          <a:solidFill>
            <a:schemeClr val="tx1"/>
          </a:solidFill>
          <a:latin typeface="+mn-lt"/>
        </a:defRPr>
      </a:lvl6pPr>
      <a:lvl7pPr marL="2971800" indent="-228600" algn="l" rtl="0" fontAlgn="base">
        <a:spcBef>
          <a:spcPct val="20000"/>
        </a:spcBef>
        <a:spcAft>
          <a:spcPct val="0"/>
        </a:spcAft>
        <a:buClr>
          <a:schemeClr val="accent2"/>
        </a:buClr>
        <a:buChar char="•"/>
        <a:defRPr sz="2000">
          <a:solidFill>
            <a:schemeClr val="tx1"/>
          </a:solidFill>
          <a:latin typeface="+mn-lt"/>
        </a:defRPr>
      </a:lvl7pPr>
      <a:lvl8pPr marL="3429000" indent="-228600" algn="l" rtl="0" fontAlgn="base">
        <a:spcBef>
          <a:spcPct val="20000"/>
        </a:spcBef>
        <a:spcAft>
          <a:spcPct val="0"/>
        </a:spcAft>
        <a:buClr>
          <a:schemeClr val="accent2"/>
        </a:buClr>
        <a:buChar char="•"/>
        <a:defRPr sz="2000">
          <a:solidFill>
            <a:schemeClr val="tx1"/>
          </a:solidFill>
          <a:latin typeface="+mn-lt"/>
        </a:defRPr>
      </a:lvl8pPr>
      <a:lvl9pPr marL="3886200" indent="-228600" algn="l" rtl="0" fontAlgn="base">
        <a:spcBef>
          <a:spcPct val="20000"/>
        </a:spcBef>
        <a:spcAft>
          <a:spcPct val="0"/>
        </a:spcAft>
        <a:buClr>
          <a:schemeClr val="accent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https://www.leftturnfilm.com/"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4.tmp"/><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18.tmp"/><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9.tmp"/><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mailto:Jeanne.Wickens@Parkview.com"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6"/>
          <p:cNvSpPr>
            <a:spLocks noGrp="1" noChangeArrowheads="1"/>
          </p:cNvSpPr>
          <p:nvPr>
            <p:ph type="ctrTitle" sz="quarter"/>
          </p:nvPr>
        </p:nvSpPr>
        <p:spPr>
          <a:xfrm>
            <a:off x="457200" y="1123950"/>
            <a:ext cx="8305800" cy="1447800"/>
          </a:xfrm>
        </p:spPr>
        <p:txBody>
          <a:bodyPr/>
          <a:lstStyle/>
          <a:p>
            <a:pPr eaLnBrk="1" hangingPunct="1"/>
            <a:r>
              <a:rPr lang="en-US" altLang="en-US" sz="4000" dirty="0" smtClean="0"/>
              <a:t>Thought Leaders Forum</a:t>
            </a:r>
            <a:br>
              <a:rPr lang="en-US" altLang="en-US" sz="4000" dirty="0" smtClean="0"/>
            </a:br>
            <a:r>
              <a:rPr lang="en-US" altLang="en-US" sz="4000" dirty="0" smtClean="0"/>
              <a:t>May 4, 2018</a:t>
            </a:r>
            <a:r>
              <a:rPr lang="en-US" altLang="en-US" sz="3600" dirty="0" smtClean="0"/>
              <a:t/>
            </a:r>
            <a:br>
              <a:rPr lang="en-US" altLang="en-US" sz="3600" dirty="0" smtClean="0"/>
            </a:br>
            <a:endParaRPr lang="en-US" altLang="en-US" sz="3600" i="1" dirty="0" smtClean="0"/>
          </a:p>
        </p:txBody>
      </p:sp>
      <p:sp>
        <p:nvSpPr>
          <p:cNvPr id="17411" name="Rectangle 37"/>
          <p:cNvSpPr>
            <a:spLocks noGrp="1" noChangeArrowheads="1"/>
          </p:cNvSpPr>
          <p:nvPr>
            <p:ph type="subTitle" sz="quarter" idx="1"/>
          </p:nvPr>
        </p:nvSpPr>
        <p:spPr>
          <a:xfrm>
            <a:off x="457200" y="2743200"/>
            <a:ext cx="8305800" cy="1257300"/>
          </a:xfrm>
        </p:spPr>
        <p:txBody>
          <a:bodyPr/>
          <a:lstStyle/>
          <a:p>
            <a:pPr eaLnBrk="1" hangingPunct="1"/>
            <a:r>
              <a:rPr lang="en-US" altLang="en-US" i="1" dirty="0" smtClean="0"/>
              <a:t>Presented By</a:t>
            </a:r>
            <a:br>
              <a:rPr lang="en-US" altLang="en-US" i="1" dirty="0" smtClean="0"/>
            </a:br>
            <a:r>
              <a:rPr lang="en-US" altLang="en-US" i="1" dirty="0" smtClean="0"/>
              <a:t>Parkview Signature Care</a:t>
            </a:r>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a:xfrm>
            <a:off x="457200" y="209550"/>
            <a:ext cx="8229600" cy="857250"/>
          </a:xfrm>
        </p:spPr>
        <p:txBody>
          <a:bodyPr/>
          <a:lstStyle/>
          <a:p>
            <a:pPr marL="285750" indent="-285750" algn="ctr"/>
            <a:r>
              <a:rPr lang="en-US" altLang="en-US" sz="2800" b="1" dirty="0" smtClean="0"/>
              <a:t>Brainstorming our Charter and Roadmap</a:t>
            </a:r>
          </a:p>
        </p:txBody>
      </p:sp>
      <p:sp>
        <p:nvSpPr>
          <p:cNvPr id="111619" name="Content Placeholder 2"/>
          <p:cNvSpPr>
            <a:spLocks noGrp="1"/>
          </p:cNvSpPr>
          <p:nvPr>
            <p:ph idx="1"/>
          </p:nvPr>
        </p:nvSpPr>
        <p:spPr>
          <a:xfrm>
            <a:off x="4572000" y="1200150"/>
            <a:ext cx="4419600" cy="3505200"/>
          </a:xfrm>
        </p:spPr>
        <p:txBody>
          <a:bodyPr>
            <a:normAutofit/>
          </a:bodyPr>
          <a:lstStyle/>
          <a:p>
            <a:pPr marL="0" indent="0">
              <a:lnSpc>
                <a:spcPct val="120000"/>
              </a:lnSpc>
              <a:buClrTx/>
              <a:buNone/>
            </a:pPr>
            <a:r>
              <a:rPr lang="en-US" sz="2400" b="1" dirty="0" smtClean="0"/>
              <a:t>Roadmap</a:t>
            </a:r>
          </a:p>
          <a:p>
            <a:pPr>
              <a:lnSpc>
                <a:spcPct val="120000"/>
              </a:lnSpc>
              <a:buClrTx/>
            </a:pPr>
            <a:r>
              <a:rPr lang="en-US" sz="2000" dirty="0" smtClean="0"/>
              <a:t>Potential Future Topics:</a:t>
            </a:r>
          </a:p>
          <a:p>
            <a:pPr lvl="1">
              <a:lnSpc>
                <a:spcPct val="120000"/>
              </a:lnSpc>
              <a:buClrTx/>
            </a:pPr>
            <a:r>
              <a:rPr lang="en-US" sz="1600" dirty="0" smtClean="0"/>
              <a:t>Member present engagement current best practice</a:t>
            </a:r>
          </a:p>
          <a:p>
            <a:pPr lvl="1">
              <a:lnSpc>
                <a:spcPct val="120000"/>
              </a:lnSpc>
              <a:buClrTx/>
            </a:pPr>
            <a:r>
              <a:rPr lang="en-US" sz="1600" dirty="0" smtClean="0"/>
              <a:t>Joint Member key health need</a:t>
            </a:r>
          </a:p>
          <a:p>
            <a:pPr lvl="1">
              <a:lnSpc>
                <a:spcPct val="120000"/>
              </a:lnSpc>
              <a:buClrTx/>
            </a:pPr>
            <a:r>
              <a:rPr lang="en-US" sz="1600" dirty="0" smtClean="0"/>
              <a:t>Case study of Health and Presenteeism</a:t>
            </a:r>
          </a:p>
          <a:p>
            <a:pPr>
              <a:lnSpc>
                <a:spcPct val="120000"/>
              </a:lnSpc>
              <a:buClrTx/>
            </a:pPr>
            <a:r>
              <a:rPr lang="en-US" sz="2000" dirty="0" smtClean="0"/>
              <a:t>Proposed Meeting Bi-Monthly</a:t>
            </a:r>
          </a:p>
          <a:p>
            <a:pPr>
              <a:lnSpc>
                <a:spcPct val="120000"/>
              </a:lnSpc>
              <a:buClrTx/>
            </a:pPr>
            <a:endParaRPr lang="en-US" sz="1867" dirty="0" smtClean="0"/>
          </a:p>
          <a:p>
            <a:pPr>
              <a:lnSpc>
                <a:spcPct val="120000"/>
              </a:lnSpc>
              <a:buClrTx/>
            </a:pPr>
            <a:endParaRPr lang="en-US" altLang="en-US" sz="1600" dirty="0" smtClean="0"/>
          </a:p>
        </p:txBody>
      </p:sp>
      <p:sp>
        <p:nvSpPr>
          <p:cNvPr id="5" name="Content Placeholder 2"/>
          <p:cNvSpPr txBox="1">
            <a:spLocks/>
          </p:cNvSpPr>
          <p:nvPr/>
        </p:nvSpPr>
        <p:spPr bwMode="auto">
          <a:xfrm>
            <a:off x="304800" y="1200150"/>
            <a:ext cx="44196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sz="2000">
                <a:solidFill>
                  <a:schemeClr val="tx1"/>
                </a:solidFill>
                <a:latin typeface="+mn-lt"/>
              </a:defRPr>
            </a:lvl5pPr>
            <a:lvl6pPr marL="2514600" indent="-228600" algn="l" rtl="0" fontAlgn="base">
              <a:spcBef>
                <a:spcPct val="20000"/>
              </a:spcBef>
              <a:spcAft>
                <a:spcPct val="0"/>
              </a:spcAft>
              <a:buClr>
                <a:schemeClr val="accent2"/>
              </a:buClr>
              <a:buChar char="•"/>
              <a:defRPr sz="2000">
                <a:solidFill>
                  <a:schemeClr val="tx1"/>
                </a:solidFill>
                <a:latin typeface="+mn-lt"/>
              </a:defRPr>
            </a:lvl6pPr>
            <a:lvl7pPr marL="2971800" indent="-228600" algn="l" rtl="0" fontAlgn="base">
              <a:spcBef>
                <a:spcPct val="20000"/>
              </a:spcBef>
              <a:spcAft>
                <a:spcPct val="0"/>
              </a:spcAft>
              <a:buClr>
                <a:schemeClr val="accent2"/>
              </a:buClr>
              <a:buChar char="•"/>
              <a:defRPr sz="2000">
                <a:solidFill>
                  <a:schemeClr val="tx1"/>
                </a:solidFill>
                <a:latin typeface="+mn-lt"/>
              </a:defRPr>
            </a:lvl7pPr>
            <a:lvl8pPr marL="3429000" indent="-228600" algn="l" rtl="0" fontAlgn="base">
              <a:spcBef>
                <a:spcPct val="20000"/>
              </a:spcBef>
              <a:spcAft>
                <a:spcPct val="0"/>
              </a:spcAft>
              <a:buClr>
                <a:schemeClr val="accent2"/>
              </a:buClr>
              <a:buChar char="•"/>
              <a:defRPr sz="2000">
                <a:solidFill>
                  <a:schemeClr val="tx1"/>
                </a:solidFill>
                <a:latin typeface="+mn-lt"/>
              </a:defRPr>
            </a:lvl8pPr>
            <a:lvl9pPr marL="3886200" indent="-228600" algn="l" rtl="0" fontAlgn="base">
              <a:spcBef>
                <a:spcPct val="20000"/>
              </a:spcBef>
              <a:spcAft>
                <a:spcPct val="0"/>
              </a:spcAft>
              <a:buClr>
                <a:schemeClr val="accent2"/>
              </a:buClr>
              <a:buChar char="•"/>
              <a:defRPr sz="2000">
                <a:solidFill>
                  <a:schemeClr val="tx1"/>
                </a:solidFill>
                <a:latin typeface="+mn-lt"/>
              </a:defRPr>
            </a:lvl9pPr>
          </a:lstStyle>
          <a:p>
            <a:pPr marL="0" indent="0">
              <a:lnSpc>
                <a:spcPct val="120000"/>
              </a:lnSpc>
              <a:buClrTx/>
              <a:buFontTx/>
              <a:buNone/>
            </a:pPr>
            <a:r>
              <a:rPr lang="en-US" sz="2400" b="1" kern="0" dirty="0" smtClean="0"/>
              <a:t>Potential Charter Points</a:t>
            </a:r>
          </a:p>
          <a:p>
            <a:pPr>
              <a:lnSpc>
                <a:spcPct val="120000"/>
              </a:lnSpc>
              <a:buClrTx/>
            </a:pPr>
            <a:r>
              <a:rPr lang="en-US" sz="2000" kern="0" dirty="0" smtClean="0"/>
              <a:t>Learning together</a:t>
            </a:r>
          </a:p>
          <a:p>
            <a:pPr>
              <a:lnSpc>
                <a:spcPct val="120000"/>
              </a:lnSpc>
              <a:buClrTx/>
            </a:pPr>
            <a:r>
              <a:rPr lang="en-US" sz="2000" kern="0" dirty="0" smtClean="0"/>
              <a:t>Quadruple aim</a:t>
            </a:r>
          </a:p>
          <a:p>
            <a:pPr>
              <a:lnSpc>
                <a:spcPct val="120000"/>
              </a:lnSpc>
              <a:buClrTx/>
            </a:pPr>
            <a:r>
              <a:rPr lang="en-US" sz="2000" kern="0" dirty="0" smtClean="0"/>
              <a:t>Design strategies for Engagement</a:t>
            </a:r>
          </a:p>
          <a:p>
            <a:pPr>
              <a:lnSpc>
                <a:spcPct val="120000"/>
              </a:lnSpc>
              <a:buClrTx/>
            </a:pPr>
            <a:r>
              <a:rPr lang="en-US" sz="2000" kern="0" dirty="0" smtClean="0"/>
              <a:t>Employer Leadership</a:t>
            </a:r>
          </a:p>
          <a:p>
            <a:pPr>
              <a:lnSpc>
                <a:spcPct val="120000"/>
              </a:lnSpc>
              <a:buClrTx/>
            </a:pPr>
            <a:r>
              <a:rPr lang="en-US" sz="2000" kern="0" dirty="0" smtClean="0"/>
              <a:t>Mutual Commitment </a:t>
            </a:r>
          </a:p>
          <a:p>
            <a:pPr>
              <a:lnSpc>
                <a:spcPct val="120000"/>
              </a:lnSpc>
              <a:buClrTx/>
            </a:pPr>
            <a:endParaRPr lang="en-US" altLang="en-US" sz="1600" kern="0" dirty="0" smtClean="0"/>
          </a:p>
        </p:txBody>
      </p:sp>
    </p:spTree>
    <p:extLst>
      <p:ext uri="{BB962C8B-B14F-4D97-AF65-F5344CB8AC3E}">
        <p14:creationId xmlns:p14="http://schemas.microsoft.com/office/powerpoint/2010/main" val="19636449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sz="quarter"/>
          </p:nvPr>
        </p:nvSpPr>
        <p:spPr>
          <a:xfrm>
            <a:off x="685800" y="1222830"/>
            <a:ext cx="7772400" cy="1102519"/>
          </a:xfrm>
        </p:spPr>
        <p:txBody>
          <a:bodyPr/>
          <a:lstStyle/>
          <a:p>
            <a:r>
              <a:rPr lang="en-US" sz="3200" dirty="0" smtClean="0">
                <a:latin typeface="+mj-lt"/>
              </a:rPr>
              <a:t>Community Health Needs Assessment</a:t>
            </a:r>
            <a:endParaRPr lang="en-US" sz="3200" dirty="0">
              <a:latin typeface="+mj-lt"/>
            </a:endParaRPr>
          </a:p>
        </p:txBody>
      </p:sp>
      <p:sp>
        <p:nvSpPr>
          <p:cNvPr id="5" name="Text Placeholder 4"/>
          <p:cNvSpPr>
            <a:spLocks noGrp="1"/>
          </p:cNvSpPr>
          <p:nvPr>
            <p:ph type="subTitle" sz="quarter" idx="1"/>
          </p:nvPr>
        </p:nvSpPr>
        <p:spPr>
          <a:xfrm>
            <a:off x="838200" y="2343150"/>
            <a:ext cx="7467600" cy="1695450"/>
          </a:xfrm>
        </p:spPr>
        <p:txBody>
          <a:bodyPr/>
          <a:lstStyle/>
          <a:p>
            <a:pPr marL="85725" lvl="0" algn="l" eaLnBrk="1" hangingPunct="1">
              <a:spcBef>
                <a:spcPct val="0"/>
              </a:spcBef>
              <a:buClrTx/>
            </a:pPr>
            <a:endParaRPr lang="en-US" altLang="en-US" sz="2400" dirty="0" smtClean="0">
              <a:solidFill>
                <a:srgbClr val="4D4D4D"/>
              </a:solidFill>
              <a:latin typeface="Arial" panose="020B0604020202020204" pitchFamily="34" charset="0"/>
              <a:ea typeface="MS PGothic" panose="020B0600070205080204" pitchFamily="34" charset="-128"/>
              <a:cs typeface="Arial" panose="020B0604020202020204" pitchFamily="34" charset="0"/>
            </a:endParaRPr>
          </a:p>
          <a:p>
            <a:pPr marL="85725" lvl="0" eaLnBrk="1" hangingPunct="1">
              <a:spcBef>
                <a:spcPct val="0"/>
              </a:spcBef>
              <a:buClrTx/>
            </a:pPr>
            <a:r>
              <a:rPr lang="en-US" altLang="en-US" sz="2000" dirty="0" smtClean="0">
                <a:solidFill>
                  <a:srgbClr val="4D4D4D"/>
                </a:solidFill>
                <a:latin typeface="Arial" panose="020B0604020202020204" pitchFamily="34" charset="0"/>
                <a:ea typeface="MS PGothic" panose="020B0600070205080204" pitchFamily="34" charset="-128"/>
                <a:cs typeface="Arial" panose="020B0604020202020204" pitchFamily="34" charset="0"/>
              </a:rPr>
              <a:t>Mark </a:t>
            </a:r>
            <a:r>
              <a:rPr lang="en-US" altLang="en-US" sz="2000" dirty="0">
                <a:solidFill>
                  <a:srgbClr val="4D4D4D"/>
                </a:solidFill>
                <a:latin typeface="Arial" panose="020B0604020202020204" pitchFamily="34" charset="0"/>
                <a:ea typeface="MS PGothic" panose="020B0600070205080204" pitchFamily="34" charset="-128"/>
                <a:cs typeface="Arial" panose="020B0604020202020204" pitchFamily="34" charset="0"/>
              </a:rPr>
              <a:t>Michael</a:t>
            </a:r>
          </a:p>
          <a:p>
            <a:pPr marL="85725" lvl="0" eaLnBrk="1" hangingPunct="1">
              <a:spcBef>
                <a:spcPct val="0"/>
              </a:spcBef>
              <a:buClrTx/>
            </a:pPr>
            <a:r>
              <a:rPr lang="en-US" altLang="en-US" sz="2000" dirty="0">
                <a:solidFill>
                  <a:srgbClr val="4D4D4D"/>
                </a:solidFill>
                <a:latin typeface="Arial" panose="020B0604020202020204" pitchFamily="34" charset="0"/>
                <a:ea typeface="MS PGothic" panose="020B0600070205080204" pitchFamily="34" charset="-128"/>
                <a:cs typeface="Arial" panose="020B0604020202020204" pitchFamily="34" charset="0"/>
              </a:rPr>
              <a:t>President &amp; COO, Fort Wayne Metals</a:t>
            </a:r>
          </a:p>
          <a:p>
            <a:pPr marL="85725" lvl="0" eaLnBrk="1" hangingPunct="1">
              <a:spcBef>
                <a:spcPct val="0"/>
              </a:spcBef>
              <a:buClrTx/>
            </a:pPr>
            <a:endParaRPr lang="en-US" altLang="en-US" sz="2000" dirty="0" smtClean="0">
              <a:solidFill>
                <a:srgbClr val="4D4D4D"/>
              </a:solidFill>
              <a:latin typeface="Arial" panose="020B0604020202020204" pitchFamily="34" charset="0"/>
              <a:ea typeface="MS PGothic" panose="020B0600070205080204" pitchFamily="34" charset="-128"/>
              <a:cs typeface="Arial" panose="020B0604020202020204" pitchFamily="34" charset="0"/>
            </a:endParaRPr>
          </a:p>
          <a:p>
            <a:pPr marL="85725" lvl="0" eaLnBrk="1" hangingPunct="1">
              <a:spcBef>
                <a:spcPct val="0"/>
              </a:spcBef>
              <a:buClrTx/>
            </a:pPr>
            <a:r>
              <a:rPr lang="en-US" altLang="en-US" sz="2000" dirty="0" smtClean="0">
                <a:solidFill>
                  <a:srgbClr val="4D4D4D"/>
                </a:solidFill>
                <a:latin typeface="Arial" panose="020B0604020202020204" pitchFamily="34" charset="0"/>
                <a:ea typeface="MS PGothic" panose="020B0600070205080204" pitchFamily="34" charset="-128"/>
                <a:cs typeface="Arial" panose="020B0604020202020204" pitchFamily="34" charset="0"/>
              </a:rPr>
              <a:t>Sue </a:t>
            </a:r>
            <a:r>
              <a:rPr lang="en-US" altLang="en-US" sz="2000" dirty="0">
                <a:solidFill>
                  <a:srgbClr val="4D4D4D"/>
                </a:solidFill>
                <a:latin typeface="Arial" panose="020B0604020202020204" pitchFamily="34" charset="0"/>
                <a:ea typeface="MS PGothic" panose="020B0600070205080204" pitchFamily="34" charset="-128"/>
                <a:cs typeface="Arial" panose="020B0604020202020204" pitchFamily="34" charset="0"/>
              </a:rPr>
              <a:t>Ehinger, PhD</a:t>
            </a:r>
          </a:p>
          <a:p>
            <a:pPr marL="85725" lvl="0" eaLnBrk="1" hangingPunct="1">
              <a:spcBef>
                <a:spcPct val="0"/>
              </a:spcBef>
              <a:buClrTx/>
            </a:pPr>
            <a:r>
              <a:rPr lang="en-US" altLang="en-US" sz="2000" dirty="0">
                <a:solidFill>
                  <a:srgbClr val="4D4D4D"/>
                </a:solidFill>
                <a:latin typeface="Arial" panose="020B0604020202020204" pitchFamily="34" charset="0"/>
                <a:ea typeface="MS PGothic" panose="020B0600070205080204" pitchFamily="34" charset="-128"/>
                <a:cs typeface="Arial" panose="020B0604020202020204" pitchFamily="34" charset="0"/>
              </a:rPr>
              <a:t>Chief Experience Officer, Parkview Health </a:t>
            </a:r>
          </a:p>
          <a:p>
            <a:pPr algn="l"/>
            <a:endParaRPr lang="en-US" sz="2400" b="1" dirty="0"/>
          </a:p>
        </p:txBody>
      </p:sp>
    </p:spTree>
    <p:extLst>
      <p:ext uri="{BB962C8B-B14F-4D97-AF65-F5344CB8AC3E}">
        <p14:creationId xmlns:p14="http://schemas.microsoft.com/office/powerpoint/2010/main" val="19360356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82283" y="465826"/>
            <a:ext cx="7097383" cy="523220"/>
          </a:xfrm>
          <a:prstGeom prst="rect">
            <a:avLst/>
          </a:prstGeom>
          <a:noFill/>
        </p:spPr>
        <p:txBody>
          <a:bodyPr wrap="square" rtlCol="0">
            <a:spAutoFit/>
          </a:bodyPr>
          <a:lstStyle/>
          <a:p>
            <a:pPr algn="ctr"/>
            <a:r>
              <a:rPr lang="en-US" sz="2800" b="1" dirty="0">
                <a:solidFill>
                  <a:srgbClr val="00713D"/>
                </a:solidFill>
                <a:latin typeface="+mj-lt"/>
                <a:cs typeface="Arial" panose="020B0604020202020204" pitchFamily="34" charset="0"/>
              </a:rPr>
              <a:t>2018 – Let’s take a left turn</a:t>
            </a:r>
          </a:p>
        </p:txBody>
      </p:sp>
      <p:sp>
        <p:nvSpPr>
          <p:cNvPr id="3" name="Rectangle 2"/>
          <p:cNvSpPr/>
          <p:nvPr/>
        </p:nvSpPr>
        <p:spPr>
          <a:xfrm>
            <a:off x="1600200" y="2571750"/>
            <a:ext cx="6122253" cy="369332"/>
          </a:xfrm>
          <a:prstGeom prst="rect">
            <a:avLst/>
          </a:prstGeom>
        </p:spPr>
        <p:txBody>
          <a:bodyPr wrap="none">
            <a:spAutoFit/>
          </a:bodyPr>
          <a:lstStyle/>
          <a:p>
            <a:r>
              <a:rPr lang="en-US" dirty="0" smtClean="0"/>
              <a:t>Bob Seymore: </a:t>
            </a:r>
            <a:r>
              <a:rPr lang="en-US" u="sng" dirty="0" smtClean="0">
                <a:hlinkClick r:id="rId3"/>
              </a:rPr>
              <a:t>https://www.leftturnproductions.com/leftturn</a:t>
            </a:r>
            <a:endParaRPr lang="en-US" dirty="0"/>
          </a:p>
        </p:txBody>
      </p:sp>
    </p:spTree>
    <p:extLst>
      <p:ext uri="{BB962C8B-B14F-4D97-AF65-F5344CB8AC3E}">
        <p14:creationId xmlns:p14="http://schemas.microsoft.com/office/powerpoint/2010/main" val="31175069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3"/>
          <a:stretch>
            <a:fillRect/>
          </a:stretch>
        </p:blipFill>
        <p:spPr>
          <a:xfrm>
            <a:off x="1820382" y="902736"/>
            <a:ext cx="5115988" cy="3950045"/>
          </a:xfrm>
          <a:prstGeom prst="rect">
            <a:avLst/>
          </a:prstGeom>
        </p:spPr>
      </p:pic>
      <p:sp>
        <p:nvSpPr>
          <p:cNvPr id="4" name="Title 1"/>
          <p:cNvSpPr txBox="1">
            <a:spLocks/>
          </p:cNvSpPr>
          <p:nvPr/>
        </p:nvSpPr>
        <p:spPr>
          <a:xfrm>
            <a:off x="434433" y="325822"/>
            <a:ext cx="8709568" cy="576914"/>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b="0" i="0" u="none" kern="1200">
                <a:solidFill>
                  <a:schemeClr val="accent1"/>
                </a:solidFill>
                <a:latin typeface="+mj-lt"/>
                <a:ea typeface="+mj-ea"/>
                <a:cs typeface="+mj-cs"/>
              </a:defRPr>
            </a:lvl1pPr>
          </a:lstStyle>
          <a:p>
            <a:pPr algn="ctr"/>
            <a:r>
              <a:rPr lang="en-US" sz="2800" b="1" dirty="0">
                <a:solidFill>
                  <a:schemeClr val="tx2"/>
                </a:solidFill>
              </a:rPr>
              <a:t>Medically Underserved </a:t>
            </a:r>
            <a:r>
              <a:rPr lang="en-US" sz="2800" b="1" dirty="0" smtClean="0">
                <a:solidFill>
                  <a:schemeClr val="tx2"/>
                </a:solidFill>
              </a:rPr>
              <a:t>Areas</a:t>
            </a:r>
            <a:endParaRPr lang="en-US" sz="2800" b="1" dirty="0">
              <a:solidFill>
                <a:schemeClr val="tx2"/>
              </a:solidFill>
            </a:endParaRPr>
          </a:p>
        </p:txBody>
      </p:sp>
    </p:spTree>
    <p:extLst>
      <p:ext uri="{BB962C8B-B14F-4D97-AF65-F5344CB8AC3E}">
        <p14:creationId xmlns:p14="http://schemas.microsoft.com/office/powerpoint/2010/main" val="413649756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1" y="185568"/>
            <a:ext cx="6629400" cy="1017270"/>
          </a:xfrm>
        </p:spPr>
        <p:txBody>
          <a:bodyPr>
            <a:normAutofit/>
          </a:bodyPr>
          <a:lstStyle/>
          <a:p>
            <a:pPr algn="ctr"/>
            <a:r>
              <a:rPr lang="en-US" sz="2800" b="1" dirty="0" smtClean="0"/>
              <a:t>Uninsured Populations</a:t>
            </a:r>
            <a:endParaRPr lang="en-US" sz="2800" b="1" dirty="0"/>
          </a:p>
        </p:txBody>
      </p:sp>
      <p:pic>
        <p:nvPicPr>
          <p:cNvPr id="4" name="Content Placeholder 3"/>
          <p:cNvPicPr>
            <a:picLocks noGrp="1" noChangeAspect="1"/>
          </p:cNvPicPr>
          <p:nvPr>
            <p:ph idx="1"/>
          </p:nvPr>
        </p:nvPicPr>
        <p:blipFill>
          <a:blip r:embed="rId3"/>
          <a:stretch>
            <a:fillRect/>
          </a:stretch>
        </p:blipFill>
        <p:spPr>
          <a:xfrm>
            <a:off x="180703" y="949108"/>
            <a:ext cx="4924697" cy="3805694"/>
          </a:xfrm>
          <a:prstGeom prst="rect">
            <a:avLst/>
          </a:prstGeom>
        </p:spPr>
      </p:pic>
      <p:sp>
        <p:nvSpPr>
          <p:cNvPr id="5" name="TextBox 4"/>
          <p:cNvSpPr txBox="1"/>
          <p:nvPr/>
        </p:nvSpPr>
        <p:spPr>
          <a:xfrm>
            <a:off x="5079721" y="1728518"/>
            <a:ext cx="3988079" cy="461665"/>
          </a:xfrm>
          <a:prstGeom prst="rect">
            <a:avLst/>
          </a:prstGeom>
          <a:noFill/>
        </p:spPr>
        <p:txBody>
          <a:bodyPr wrap="none" rtlCol="0">
            <a:spAutoFit/>
          </a:bodyPr>
          <a:lstStyle/>
          <a:p>
            <a:r>
              <a:rPr lang="en-US" sz="2400" dirty="0">
                <a:latin typeface="Calibri" panose="020F0502020204030204" pitchFamily="34" charset="0"/>
              </a:rPr>
              <a:t>Percentage without insurance:</a:t>
            </a:r>
          </a:p>
        </p:txBody>
      </p:sp>
      <p:sp>
        <p:nvSpPr>
          <p:cNvPr id="3" name="TextBox 2"/>
          <p:cNvSpPr txBox="1"/>
          <p:nvPr/>
        </p:nvSpPr>
        <p:spPr>
          <a:xfrm>
            <a:off x="5468564" y="2201189"/>
            <a:ext cx="3169884" cy="1061829"/>
          </a:xfrm>
          <a:prstGeom prst="rect">
            <a:avLst/>
          </a:prstGeom>
          <a:noFill/>
        </p:spPr>
        <p:txBody>
          <a:bodyPr wrap="square" rtlCol="0">
            <a:spAutoFit/>
          </a:bodyPr>
          <a:lstStyle/>
          <a:p>
            <a:r>
              <a:rPr lang="en-US" sz="2100" dirty="0">
                <a:latin typeface="Calibri" panose="020F0502020204030204" pitchFamily="34" charset="0"/>
              </a:rPr>
              <a:t>9.1% Whitley County to 44.5% in LaGrange County (includes Amish Comm.)</a:t>
            </a:r>
          </a:p>
        </p:txBody>
      </p:sp>
    </p:spTree>
    <p:extLst>
      <p:ext uri="{BB962C8B-B14F-4D97-AF65-F5344CB8AC3E}">
        <p14:creationId xmlns:p14="http://schemas.microsoft.com/office/powerpoint/2010/main" val="11280594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089" y="438150"/>
            <a:ext cx="7406640" cy="1017270"/>
          </a:xfrm>
        </p:spPr>
        <p:txBody>
          <a:bodyPr/>
          <a:lstStyle/>
          <a:p>
            <a:pPr algn="ctr"/>
            <a:r>
              <a:rPr lang="en-US" sz="2800" b="1" dirty="0" smtClean="0"/>
              <a:t>Race and Ethnicity of </a:t>
            </a:r>
            <a:br>
              <a:rPr lang="en-US" sz="2800" b="1" dirty="0" smtClean="0"/>
            </a:br>
            <a:r>
              <a:rPr lang="en-US" sz="2800" b="1" dirty="0" smtClean="0"/>
              <a:t>Communities Served</a:t>
            </a:r>
            <a:endParaRPr lang="en-US" dirty="0">
              <a:solidFill>
                <a:srgbClr val="002060"/>
              </a:solidFill>
              <a:latin typeface="Calibri" panose="020F0502020204030204" pitchFamily="34" charset="0"/>
            </a:endParaRPr>
          </a:p>
        </p:txBody>
      </p:sp>
      <p:pic>
        <p:nvPicPr>
          <p:cNvPr id="4" name="Content Placeholder 3"/>
          <p:cNvPicPr>
            <a:picLocks noGrp="1" noChangeAspect="1"/>
          </p:cNvPicPr>
          <p:nvPr>
            <p:ph idx="1"/>
          </p:nvPr>
        </p:nvPicPr>
        <p:blipFill>
          <a:blip r:embed="rId3"/>
          <a:stretch>
            <a:fillRect/>
          </a:stretch>
        </p:blipFill>
        <p:spPr>
          <a:xfrm>
            <a:off x="1447800" y="2245870"/>
            <a:ext cx="6889666" cy="2459480"/>
          </a:xfrm>
          <a:prstGeom prst="rect">
            <a:avLst/>
          </a:prstGeom>
        </p:spPr>
      </p:pic>
      <p:sp>
        <p:nvSpPr>
          <p:cNvPr id="5" name="TextBox 4"/>
          <p:cNvSpPr txBox="1"/>
          <p:nvPr/>
        </p:nvSpPr>
        <p:spPr>
          <a:xfrm>
            <a:off x="2057400" y="1544419"/>
            <a:ext cx="6261329" cy="646331"/>
          </a:xfrm>
          <a:prstGeom prst="rect">
            <a:avLst/>
          </a:prstGeom>
          <a:noFill/>
          <a:ln>
            <a:solidFill>
              <a:srgbClr val="076C8B"/>
            </a:solidFill>
          </a:ln>
        </p:spPr>
        <p:txBody>
          <a:bodyPr wrap="none" rtlCol="0">
            <a:spAutoFit/>
          </a:bodyPr>
          <a:lstStyle/>
          <a:p>
            <a:r>
              <a:rPr lang="en-US" dirty="0" smtClean="0">
                <a:latin typeface="Calibri" panose="020F0502020204030204" pitchFamily="34" charset="0"/>
              </a:rPr>
              <a:t>Largest percentage of Hispanic/Latino population: Noble County</a:t>
            </a:r>
          </a:p>
          <a:p>
            <a:r>
              <a:rPr lang="en-US" dirty="0" smtClean="0">
                <a:latin typeface="Calibri" panose="020F0502020204030204" pitchFamily="34" charset="0"/>
              </a:rPr>
              <a:t>Largest percentage of African American population: Allen County</a:t>
            </a:r>
            <a:endParaRPr lang="en-US" dirty="0">
              <a:latin typeface="Calibri" panose="020F0502020204030204" pitchFamily="34" charset="0"/>
            </a:endParaRPr>
          </a:p>
        </p:txBody>
      </p:sp>
    </p:spTree>
    <p:extLst>
      <p:ext uri="{BB962C8B-B14F-4D97-AF65-F5344CB8AC3E}">
        <p14:creationId xmlns:p14="http://schemas.microsoft.com/office/powerpoint/2010/main" val="19125281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stretch>
            <a:fillRect/>
          </a:stretch>
        </p:blipFill>
        <p:spPr>
          <a:xfrm>
            <a:off x="762000" y="1366618"/>
            <a:ext cx="4572000" cy="3338732"/>
          </a:xfrm>
          <a:prstGeom prst="rect">
            <a:avLst/>
          </a:prstGeom>
        </p:spPr>
      </p:pic>
      <p:sp>
        <p:nvSpPr>
          <p:cNvPr id="2" name="Title 1"/>
          <p:cNvSpPr>
            <a:spLocks noGrp="1"/>
          </p:cNvSpPr>
          <p:nvPr>
            <p:ph type="title"/>
          </p:nvPr>
        </p:nvSpPr>
        <p:spPr>
          <a:xfrm>
            <a:off x="398884" y="405882"/>
            <a:ext cx="8460532" cy="1301620"/>
          </a:xfrm>
        </p:spPr>
        <p:txBody>
          <a:bodyPr>
            <a:normAutofit fontScale="90000"/>
          </a:bodyPr>
          <a:lstStyle/>
          <a:p>
            <a:pPr algn="ctr"/>
            <a:r>
              <a:rPr lang="en-US" sz="2800" b="1" dirty="0" smtClean="0"/>
              <a:t>Health Risks of Community</a:t>
            </a:r>
            <a:br>
              <a:rPr lang="en-US" sz="2800" b="1" dirty="0" smtClean="0"/>
            </a:br>
            <a:r>
              <a:rPr lang="en-US" sz="2800" b="1" dirty="0" smtClean="0"/>
              <a:t>Phone Survey Respondents</a:t>
            </a:r>
            <a:r>
              <a:rPr lang="en-US" sz="2800" dirty="0" smtClean="0">
                <a:latin typeface="Calibri" panose="020F0502020204030204" pitchFamily="34" charset="0"/>
              </a:rPr>
              <a:t/>
            </a:r>
            <a:br>
              <a:rPr lang="en-US" sz="2800" dirty="0" smtClean="0">
                <a:latin typeface="Calibri" panose="020F0502020204030204" pitchFamily="34" charset="0"/>
              </a:rPr>
            </a:br>
            <a:endParaRPr lang="en-US" sz="2800" dirty="0">
              <a:latin typeface="Calibri" panose="020F0502020204030204" pitchFamily="34" charset="0"/>
            </a:endParaRPr>
          </a:p>
        </p:txBody>
      </p:sp>
    </p:spTree>
    <p:extLst>
      <p:ext uri="{BB962C8B-B14F-4D97-AF65-F5344CB8AC3E}">
        <p14:creationId xmlns:p14="http://schemas.microsoft.com/office/powerpoint/2010/main" val="18299342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4165" y="102700"/>
            <a:ext cx="6510354" cy="1017270"/>
          </a:xfrm>
        </p:spPr>
        <p:txBody>
          <a:bodyPr>
            <a:normAutofit/>
          </a:bodyPr>
          <a:lstStyle/>
          <a:p>
            <a:pPr algn="ctr"/>
            <a:r>
              <a:rPr lang="en-US" sz="2800" b="1" dirty="0" smtClean="0"/>
              <a:t>Results:  Top Community </a:t>
            </a:r>
            <a:br>
              <a:rPr lang="en-US" sz="2800" b="1" dirty="0" smtClean="0"/>
            </a:br>
            <a:r>
              <a:rPr lang="en-US" sz="2800" b="1" dirty="0" smtClean="0"/>
              <a:t>Health Concerns</a:t>
            </a:r>
            <a:endParaRPr lang="en-US" sz="2800" u="sng" dirty="0">
              <a:solidFill>
                <a:srgbClr val="002060"/>
              </a:solidFill>
              <a:latin typeface="Calibri" panose="020F0502020204030204" pitchFamily="34" charset="0"/>
            </a:endParaRPr>
          </a:p>
        </p:txBody>
      </p:sp>
      <p:sp>
        <p:nvSpPr>
          <p:cNvPr id="3" name="TextBox 2"/>
          <p:cNvSpPr txBox="1"/>
          <p:nvPr/>
        </p:nvSpPr>
        <p:spPr>
          <a:xfrm>
            <a:off x="370009" y="1578449"/>
            <a:ext cx="1611191" cy="1708160"/>
          </a:xfrm>
          <a:prstGeom prst="rect">
            <a:avLst/>
          </a:prstGeom>
          <a:solidFill>
            <a:schemeClr val="bg1"/>
          </a:solidFill>
          <a:ln>
            <a:solidFill>
              <a:srgbClr val="13A39B"/>
            </a:solidFill>
          </a:ln>
        </p:spPr>
        <p:txBody>
          <a:bodyPr wrap="square" rtlCol="0">
            <a:spAutoFit/>
          </a:bodyPr>
          <a:lstStyle/>
          <a:p>
            <a:r>
              <a:rPr lang="en-US" sz="1500" dirty="0">
                <a:latin typeface="Calibri" panose="020F0502020204030204" pitchFamily="34" charset="0"/>
              </a:rPr>
              <a:t>Based on the community survey, </a:t>
            </a:r>
          </a:p>
          <a:p>
            <a:r>
              <a:rPr lang="en-US" sz="1500" dirty="0">
                <a:solidFill>
                  <a:srgbClr val="13A39B"/>
                </a:solidFill>
                <a:latin typeface="Calibri" panose="020F0502020204030204" pitchFamily="34" charset="0"/>
              </a:rPr>
              <a:t>Drug abuse and addiction </a:t>
            </a:r>
            <a:r>
              <a:rPr lang="en-US" sz="1500" dirty="0">
                <a:latin typeface="Calibri" panose="020F0502020204030204" pitchFamily="34" charset="0"/>
              </a:rPr>
              <a:t>added as top concern for Allen County.</a:t>
            </a:r>
          </a:p>
        </p:txBody>
      </p:sp>
      <p:graphicFrame>
        <p:nvGraphicFramePr>
          <p:cNvPr id="13" name="Chart 12"/>
          <p:cNvGraphicFramePr/>
          <p:nvPr>
            <p:extLst>
              <p:ext uri="{D42A27DB-BD31-4B8C-83A1-F6EECF244321}">
                <p14:modId xmlns:p14="http://schemas.microsoft.com/office/powerpoint/2010/main" val="2196099981"/>
              </p:ext>
            </p:extLst>
          </p:nvPr>
        </p:nvGraphicFramePr>
        <p:xfrm>
          <a:off x="2133600" y="1276350"/>
          <a:ext cx="6324601" cy="3276600"/>
        </p:xfrm>
        <a:graphic>
          <a:graphicData uri="http://schemas.openxmlformats.org/drawingml/2006/chart">
            <c:chart xmlns:c="http://schemas.openxmlformats.org/drawingml/2006/chart" xmlns:r="http://schemas.openxmlformats.org/officeDocument/2006/relationships" r:id="rId3"/>
          </a:graphicData>
        </a:graphic>
      </p:graphicFrame>
      <p:sp>
        <p:nvSpPr>
          <p:cNvPr id="5" name="Oval 4"/>
          <p:cNvSpPr/>
          <p:nvPr/>
        </p:nvSpPr>
        <p:spPr>
          <a:xfrm>
            <a:off x="2209800" y="2432529"/>
            <a:ext cx="4343837" cy="398543"/>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752166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t>Barriers to Patient’s Accessing Care</a:t>
            </a:r>
            <a:endParaRPr lang="en-US" sz="2800" dirty="0">
              <a:solidFill>
                <a:srgbClr val="2DCDAF"/>
              </a:solidFill>
              <a:latin typeface="Calibri" panose="020F0502020204030204" pitchFamily="34" charset="0"/>
            </a:endParaRPr>
          </a:p>
        </p:txBody>
      </p:sp>
      <p:pic>
        <p:nvPicPr>
          <p:cNvPr id="4" name="Content Placeholder 3"/>
          <p:cNvPicPr>
            <a:picLocks noGrp="1" noChangeAspect="1"/>
          </p:cNvPicPr>
          <p:nvPr>
            <p:ph idx="1"/>
          </p:nvPr>
        </p:nvPicPr>
        <p:blipFill>
          <a:blip r:embed="rId3"/>
          <a:stretch>
            <a:fillRect/>
          </a:stretch>
        </p:blipFill>
        <p:spPr>
          <a:xfrm>
            <a:off x="990600" y="1276350"/>
            <a:ext cx="6780323" cy="3135288"/>
          </a:xfrm>
          <a:prstGeom prst="rect">
            <a:avLst/>
          </a:prstGeom>
        </p:spPr>
      </p:pic>
    </p:spTree>
    <p:extLst>
      <p:ext uri="{BB962C8B-B14F-4D97-AF65-F5344CB8AC3E}">
        <p14:creationId xmlns:p14="http://schemas.microsoft.com/office/powerpoint/2010/main" val="21928115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t>Community Health Needs Assessment</a:t>
            </a:r>
            <a:br>
              <a:rPr lang="en-US" sz="2800" b="1" dirty="0" smtClean="0"/>
            </a:br>
            <a:r>
              <a:rPr lang="en-US" sz="2800" b="1" dirty="0" smtClean="0"/>
              <a:t>Top Health Issues</a:t>
            </a:r>
            <a:endParaRPr lang="en-US" sz="2800" b="1" dirty="0"/>
          </a:p>
        </p:txBody>
      </p:sp>
      <p:sp>
        <p:nvSpPr>
          <p:cNvPr id="4" name="Rectangle 3"/>
          <p:cNvSpPr/>
          <p:nvPr/>
        </p:nvSpPr>
        <p:spPr>
          <a:xfrm>
            <a:off x="3962401" y="1403638"/>
            <a:ext cx="1904998" cy="646331"/>
          </a:xfrm>
          <a:prstGeom prst="rect">
            <a:avLst/>
          </a:prstGeom>
        </p:spPr>
        <p:txBody>
          <a:bodyPr wrap="square">
            <a:spAutoFit/>
          </a:bodyPr>
          <a:lstStyle/>
          <a:p>
            <a:pPr algn="ctr"/>
            <a:r>
              <a:rPr lang="en-US" sz="3600" dirty="0">
                <a:ln w="0"/>
                <a:solidFill>
                  <a:srgbClr val="77B800"/>
                </a:solidFill>
                <a:effectLst>
                  <a:outerShdw blurRad="38100" dist="25400" dir="5400000" algn="ctr" rotWithShape="0">
                    <a:srgbClr val="6E747A">
                      <a:alpha val="43000"/>
                    </a:srgbClr>
                  </a:outerShdw>
                </a:effectLst>
                <a:latin typeface="Arial"/>
              </a:rPr>
              <a:t>Obesity</a:t>
            </a:r>
          </a:p>
        </p:txBody>
      </p:sp>
      <p:sp>
        <p:nvSpPr>
          <p:cNvPr id="5" name="Rectangle 4"/>
          <p:cNvSpPr/>
          <p:nvPr/>
        </p:nvSpPr>
        <p:spPr>
          <a:xfrm>
            <a:off x="761999" y="1403638"/>
            <a:ext cx="3389045" cy="646331"/>
          </a:xfrm>
          <a:prstGeom prst="rect">
            <a:avLst/>
          </a:prstGeom>
        </p:spPr>
        <p:txBody>
          <a:bodyPr wrap="square">
            <a:spAutoFit/>
          </a:bodyPr>
          <a:lstStyle/>
          <a:p>
            <a:r>
              <a:rPr lang="en-US" sz="3600" dirty="0">
                <a:ln w="0"/>
                <a:effectLst>
                  <a:outerShdw blurRad="38100" dist="19050" dir="2700000" algn="tl" rotWithShape="0">
                    <a:schemeClr val="dk1">
                      <a:alpha val="40000"/>
                    </a:schemeClr>
                  </a:outerShdw>
                </a:effectLst>
              </a:rPr>
              <a:t>Tobacco Use</a:t>
            </a:r>
            <a:endParaRPr lang="en-US" sz="3600" dirty="0"/>
          </a:p>
        </p:txBody>
      </p:sp>
      <p:sp>
        <p:nvSpPr>
          <p:cNvPr id="6" name="Rectangle 5"/>
          <p:cNvSpPr/>
          <p:nvPr/>
        </p:nvSpPr>
        <p:spPr>
          <a:xfrm>
            <a:off x="1066800" y="1930569"/>
            <a:ext cx="4267199" cy="523220"/>
          </a:xfrm>
          <a:prstGeom prst="rect">
            <a:avLst/>
          </a:prstGeom>
        </p:spPr>
        <p:txBody>
          <a:bodyPr wrap="square">
            <a:spAutoFit/>
          </a:bodyPr>
          <a:lstStyle/>
          <a:p>
            <a:pPr algn="ctr"/>
            <a:r>
              <a:rPr lang="en-US" sz="2800" b="1" dirty="0">
                <a:ln w="9525">
                  <a:solidFill>
                    <a:srgbClr val="FFFFFF"/>
                  </a:solidFill>
                  <a:prstDash val="solid"/>
                </a:ln>
                <a:solidFill>
                  <a:srgbClr val="BDD8AA"/>
                </a:solidFill>
                <a:effectLst>
                  <a:outerShdw blurRad="12700" dist="38100" dir="2700000" algn="tl" rotWithShape="0">
                    <a:srgbClr val="BDD8AA">
                      <a:lumMod val="60000"/>
                      <a:lumOff val="40000"/>
                    </a:srgbClr>
                  </a:outerShdw>
                </a:effectLst>
                <a:latin typeface="Arial"/>
              </a:rPr>
              <a:t>Cardiovascular disease</a:t>
            </a:r>
          </a:p>
        </p:txBody>
      </p:sp>
      <p:sp>
        <p:nvSpPr>
          <p:cNvPr id="7" name="Rectangle 6"/>
          <p:cNvSpPr/>
          <p:nvPr/>
        </p:nvSpPr>
        <p:spPr>
          <a:xfrm>
            <a:off x="5638800" y="1733550"/>
            <a:ext cx="1752600" cy="584775"/>
          </a:xfrm>
          <a:prstGeom prst="rect">
            <a:avLst/>
          </a:prstGeom>
        </p:spPr>
        <p:txBody>
          <a:bodyPr wrap="square">
            <a:spAutoFit/>
          </a:bodyPr>
          <a:lstStyle/>
          <a:p>
            <a:pPr algn="ctr"/>
            <a:r>
              <a:rPr lang="en-US" sz="3200" dirty="0">
                <a:ln w="0">
                  <a:solidFill>
                    <a:srgbClr val="076C8B"/>
                  </a:solidFill>
                </a:ln>
                <a:solidFill>
                  <a:srgbClr val="77B800"/>
                </a:solidFill>
                <a:effectLst>
                  <a:outerShdw blurRad="38100" dist="25400" dir="5400000" algn="ctr" rotWithShape="0">
                    <a:srgbClr val="6E747A">
                      <a:alpha val="43000"/>
                    </a:srgbClr>
                  </a:outerShdw>
                </a:effectLst>
                <a:latin typeface="Arial"/>
              </a:rPr>
              <a:t>Cancer</a:t>
            </a:r>
          </a:p>
        </p:txBody>
      </p:sp>
      <p:sp>
        <p:nvSpPr>
          <p:cNvPr id="9" name="Rectangle 8"/>
          <p:cNvSpPr/>
          <p:nvPr/>
        </p:nvSpPr>
        <p:spPr>
          <a:xfrm>
            <a:off x="1752601" y="2367757"/>
            <a:ext cx="1219200" cy="523220"/>
          </a:xfrm>
          <a:prstGeom prst="rect">
            <a:avLst/>
          </a:prstGeom>
        </p:spPr>
        <p:txBody>
          <a:bodyPr wrap="square">
            <a:spAutoFit/>
          </a:bodyPr>
          <a:lstStyle/>
          <a:p>
            <a:pPr algn="ctr"/>
            <a:r>
              <a:rPr lang="en-US" sz="2800" dirty="0">
                <a:ln w="0"/>
                <a:gradFill>
                  <a:gsLst>
                    <a:gs pos="21000">
                      <a:srgbClr val="53575C"/>
                    </a:gs>
                    <a:gs pos="88000">
                      <a:srgbClr val="C5C7CA"/>
                    </a:gs>
                  </a:gsLst>
                  <a:lin ang="5400000"/>
                </a:gradFill>
                <a:latin typeface="Arial"/>
              </a:rPr>
              <a:t>Aging</a:t>
            </a:r>
          </a:p>
        </p:txBody>
      </p:sp>
      <p:sp>
        <p:nvSpPr>
          <p:cNvPr id="10" name="Rectangle 9"/>
          <p:cNvSpPr/>
          <p:nvPr/>
        </p:nvSpPr>
        <p:spPr>
          <a:xfrm>
            <a:off x="5029200" y="2483078"/>
            <a:ext cx="2590800" cy="523220"/>
          </a:xfrm>
          <a:prstGeom prst="rect">
            <a:avLst/>
          </a:prstGeom>
        </p:spPr>
        <p:txBody>
          <a:bodyPr wrap="square">
            <a:spAutoFit/>
          </a:bodyPr>
          <a:lstStyle/>
          <a:p>
            <a:pPr algn="ctr"/>
            <a:r>
              <a:rPr lang="en-US" sz="2800" b="1" dirty="0">
                <a:ln w="10160">
                  <a:solidFill>
                    <a:srgbClr val="BDD8AA"/>
                  </a:solidFill>
                  <a:prstDash val="solid"/>
                </a:ln>
                <a:solidFill>
                  <a:schemeClr val="tx2"/>
                </a:solidFill>
                <a:effectLst>
                  <a:outerShdw blurRad="38100" dist="22860" dir="5400000" algn="tl" rotWithShape="0">
                    <a:srgbClr val="000000">
                      <a:alpha val="30000"/>
                    </a:srgbClr>
                  </a:outerShdw>
                </a:effectLst>
                <a:latin typeface="Arial"/>
              </a:rPr>
              <a:t>Mental Health</a:t>
            </a:r>
          </a:p>
        </p:txBody>
      </p:sp>
      <p:sp>
        <p:nvSpPr>
          <p:cNvPr id="11" name="Rectangle 10"/>
          <p:cNvSpPr/>
          <p:nvPr/>
        </p:nvSpPr>
        <p:spPr>
          <a:xfrm>
            <a:off x="2667000" y="2852409"/>
            <a:ext cx="1905000" cy="584775"/>
          </a:xfrm>
          <a:prstGeom prst="rect">
            <a:avLst/>
          </a:prstGeom>
        </p:spPr>
        <p:txBody>
          <a:bodyPr wrap="square">
            <a:spAutoFit/>
          </a:bodyPr>
          <a:lstStyle/>
          <a:p>
            <a:pPr algn="ctr"/>
            <a:r>
              <a:rPr lang="en-US" sz="3200" b="1" dirty="0">
                <a:ln w="12700">
                  <a:solidFill>
                    <a:srgbClr val="007836">
                      <a:lumMod val="75000"/>
                    </a:srgbClr>
                  </a:solidFill>
                  <a:prstDash val="solid"/>
                </a:ln>
                <a:pattFill prst="dkUpDiag">
                  <a:fgClr>
                    <a:srgbClr val="007836"/>
                  </a:fgClr>
                  <a:bgClr>
                    <a:srgbClr val="007836">
                      <a:lumMod val="20000"/>
                      <a:lumOff val="80000"/>
                    </a:srgbClr>
                  </a:bgClr>
                </a:pattFill>
                <a:effectLst>
                  <a:outerShdw dist="38100" dir="2640000" algn="bl" rotWithShape="0">
                    <a:srgbClr val="007836">
                      <a:lumMod val="75000"/>
                    </a:srgbClr>
                  </a:outerShdw>
                </a:effectLst>
                <a:latin typeface="Arial"/>
              </a:rPr>
              <a:t>Diabetes</a:t>
            </a:r>
          </a:p>
        </p:txBody>
      </p:sp>
      <p:sp>
        <p:nvSpPr>
          <p:cNvPr id="13" name="Rectangle 12"/>
          <p:cNvSpPr/>
          <p:nvPr/>
        </p:nvSpPr>
        <p:spPr>
          <a:xfrm>
            <a:off x="152400" y="3375629"/>
            <a:ext cx="3276600" cy="830997"/>
          </a:xfrm>
          <a:prstGeom prst="rect">
            <a:avLst/>
          </a:prstGeom>
        </p:spPr>
        <p:txBody>
          <a:bodyPr wrap="square">
            <a:spAutoFit/>
          </a:bodyPr>
          <a:lstStyle/>
          <a:p>
            <a:pPr algn="ctr"/>
            <a:r>
              <a:rPr lang="en-US" sz="2400" b="1" dirty="0">
                <a:ln w="9525">
                  <a:solidFill>
                    <a:srgbClr val="FFFFFF"/>
                  </a:solidFill>
                  <a:prstDash val="solid"/>
                </a:ln>
                <a:solidFill>
                  <a:srgbClr val="4D4D4D"/>
                </a:solidFill>
                <a:effectLst>
                  <a:outerShdw blurRad="12700" dist="38100" dir="2700000" algn="tl" rotWithShape="0">
                    <a:srgbClr val="FFFFFF">
                      <a:lumMod val="50000"/>
                    </a:srgbClr>
                  </a:outerShdw>
                </a:effectLst>
                <a:latin typeface="Arial"/>
              </a:rPr>
              <a:t>Healthcare access, cost and quality</a:t>
            </a:r>
          </a:p>
        </p:txBody>
      </p:sp>
      <p:sp>
        <p:nvSpPr>
          <p:cNvPr id="14" name="Rectangle 13"/>
          <p:cNvSpPr/>
          <p:nvPr/>
        </p:nvSpPr>
        <p:spPr>
          <a:xfrm>
            <a:off x="4151044" y="3320376"/>
            <a:ext cx="4654908" cy="461665"/>
          </a:xfrm>
          <a:prstGeom prst="rect">
            <a:avLst/>
          </a:prstGeom>
        </p:spPr>
        <p:txBody>
          <a:bodyPr wrap="square">
            <a:spAutoFit/>
          </a:bodyPr>
          <a:lstStyle/>
          <a:p>
            <a:pPr algn="ctr"/>
            <a:r>
              <a:rPr lang="en-US" sz="2400" b="1" dirty="0">
                <a:ln w="12700" cmpd="sng">
                  <a:solidFill>
                    <a:srgbClr val="404040"/>
                  </a:solidFill>
                  <a:prstDash val="solid"/>
                </a:ln>
                <a:gradFill>
                  <a:gsLst>
                    <a:gs pos="0">
                      <a:srgbClr val="404040"/>
                    </a:gs>
                    <a:gs pos="4000">
                      <a:srgbClr val="404040">
                        <a:lumMod val="60000"/>
                        <a:lumOff val="40000"/>
                      </a:srgbClr>
                    </a:gs>
                    <a:gs pos="87000">
                      <a:srgbClr val="404040">
                        <a:lumMod val="20000"/>
                        <a:lumOff val="80000"/>
                      </a:srgbClr>
                    </a:gs>
                  </a:gsLst>
                  <a:lin ang="5400000"/>
                </a:gradFill>
                <a:latin typeface="Arial"/>
              </a:rPr>
              <a:t>Sexually transmitted diseases</a:t>
            </a:r>
          </a:p>
        </p:txBody>
      </p:sp>
      <p:sp>
        <p:nvSpPr>
          <p:cNvPr id="15" name="Rectangle 14"/>
          <p:cNvSpPr/>
          <p:nvPr/>
        </p:nvSpPr>
        <p:spPr>
          <a:xfrm>
            <a:off x="3505200" y="3724196"/>
            <a:ext cx="4572000" cy="461665"/>
          </a:xfrm>
          <a:prstGeom prst="rect">
            <a:avLst/>
          </a:prstGeom>
        </p:spPr>
        <p:txBody>
          <a:bodyPr wrap="square">
            <a:spAutoFit/>
          </a:bodyPr>
          <a:lstStyle/>
          <a:p>
            <a:pPr algn="ctr"/>
            <a:r>
              <a:rPr lang="en-US" sz="2400" dirty="0">
                <a:ln w="0"/>
                <a:gradFill>
                  <a:gsLst>
                    <a:gs pos="0">
                      <a:srgbClr val="BDD8AA">
                        <a:lumMod val="50000"/>
                      </a:srgbClr>
                    </a:gs>
                    <a:gs pos="50000">
                      <a:srgbClr val="BDD8AA"/>
                    </a:gs>
                    <a:gs pos="100000">
                      <a:srgbClr val="BDD8AA">
                        <a:lumMod val="60000"/>
                        <a:lumOff val="40000"/>
                      </a:srgbClr>
                    </a:gs>
                  </a:gsLst>
                  <a:lin ang="5400000"/>
                </a:gradFill>
                <a:latin typeface="Arial"/>
              </a:rPr>
              <a:t>Maternal, child and infant care</a:t>
            </a:r>
          </a:p>
        </p:txBody>
      </p:sp>
      <p:sp>
        <p:nvSpPr>
          <p:cNvPr id="16" name="Rectangle 15"/>
          <p:cNvSpPr/>
          <p:nvPr/>
        </p:nvSpPr>
        <p:spPr>
          <a:xfrm>
            <a:off x="1143000" y="4400550"/>
            <a:ext cx="3657600" cy="461665"/>
          </a:xfrm>
          <a:prstGeom prst="rect">
            <a:avLst/>
          </a:prstGeom>
        </p:spPr>
        <p:txBody>
          <a:bodyPr wrap="square">
            <a:spAutoFit/>
          </a:bodyPr>
          <a:lstStyle/>
          <a:p>
            <a:pPr algn="ctr"/>
            <a:r>
              <a:rPr lang="en-US" sz="2400" b="1" spc="28" dirty="0">
                <a:ln w="0"/>
                <a:solidFill>
                  <a:srgbClr val="808080"/>
                </a:solidFill>
                <a:effectLst>
                  <a:innerShdw blurRad="63500" dist="50800" dir="13500000">
                    <a:srgbClr val="000000">
                      <a:alpha val="50000"/>
                    </a:srgbClr>
                  </a:innerShdw>
                </a:effectLst>
                <a:latin typeface="Arial"/>
              </a:rPr>
              <a:t>Chronic renal disease</a:t>
            </a:r>
          </a:p>
        </p:txBody>
      </p:sp>
      <p:sp>
        <p:nvSpPr>
          <p:cNvPr id="17" name="Rectangle 16"/>
          <p:cNvSpPr/>
          <p:nvPr/>
        </p:nvSpPr>
        <p:spPr>
          <a:xfrm>
            <a:off x="5333999" y="4188369"/>
            <a:ext cx="1031051" cy="369332"/>
          </a:xfrm>
          <a:prstGeom prst="rect">
            <a:avLst/>
          </a:prstGeom>
        </p:spPr>
        <p:txBody>
          <a:bodyPr wrap="none">
            <a:spAutoFit/>
          </a:bodyPr>
          <a:lstStyle/>
          <a:p>
            <a:pPr algn="ctr"/>
            <a:r>
              <a:rPr lang="en-US" b="1" dirty="0">
                <a:ln/>
                <a:solidFill>
                  <a:srgbClr val="404040"/>
                </a:solidFill>
                <a:latin typeface="Arial"/>
              </a:rPr>
              <a:t>Asthma</a:t>
            </a:r>
          </a:p>
        </p:txBody>
      </p:sp>
    </p:spTree>
    <p:extLst>
      <p:ext uri="{BB962C8B-B14F-4D97-AF65-F5344CB8AC3E}">
        <p14:creationId xmlns:p14="http://schemas.microsoft.com/office/powerpoint/2010/main" val="195745461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32025" y="285750"/>
            <a:ext cx="4513263" cy="444500"/>
          </a:xfrm>
        </p:spPr>
        <p:txBody>
          <a:bodyPr rtlCol="0"/>
          <a:lstStyle/>
          <a:p>
            <a:pPr marL="12700" algn="ctr" eaLnBrk="1" fontAlgn="auto" hangingPunct="1">
              <a:spcBef>
                <a:spcPts val="0"/>
              </a:spcBef>
              <a:spcAft>
                <a:spcPts val="0"/>
              </a:spcAft>
              <a:defRPr/>
            </a:pPr>
            <a:r>
              <a:rPr sz="2800" b="1" spc="-10" dirty="0"/>
              <a:t>Today’s</a:t>
            </a:r>
            <a:r>
              <a:rPr sz="2800" b="1" spc="-15" dirty="0"/>
              <a:t> </a:t>
            </a:r>
            <a:r>
              <a:rPr sz="2800" b="1" spc="-5" dirty="0"/>
              <a:t>Program</a:t>
            </a:r>
          </a:p>
        </p:txBody>
      </p:sp>
      <p:graphicFrame>
        <p:nvGraphicFramePr>
          <p:cNvPr id="3" name="object 3"/>
          <p:cNvGraphicFramePr>
            <a:graphicFrameLocks noGrp="1"/>
          </p:cNvGraphicFramePr>
          <p:nvPr>
            <p:extLst>
              <p:ext uri="{D42A27DB-BD31-4B8C-83A1-F6EECF244321}">
                <p14:modId xmlns:p14="http://schemas.microsoft.com/office/powerpoint/2010/main" val="1981897992"/>
              </p:ext>
            </p:extLst>
          </p:nvPr>
        </p:nvGraphicFramePr>
        <p:xfrm>
          <a:off x="609600" y="590550"/>
          <a:ext cx="8077200" cy="3896372"/>
        </p:xfrm>
        <a:graphic>
          <a:graphicData uri="http://schemas.openxmlformats.org/drawingml/2006/table">
            <a:tbl>
              <a:tblPr/>
              <a:tblGrid>
                <a:gridCol w="3889138">
                  <a:extLst>
                    <a:ext uri="{9D8B030D-6E8A-4147-A177-3AD203B41FA5}">
                      <a16:colId xmlns:a16="http://schemas.microsoft.com/office/drawing/2014/main" val="20000"/>
                    </a:ext>
                  </a:extLst>
                </a:gridCol>
                <a:gridCol w="4188062">
                  <a:extLst>
                    <a:ext uri="{9D8B030D-6E8A-4147-A177-3AD203B41FA5}">
                      <a16:colId xmlns:a16="http://schemas.microsoft.com/office/drawing/2014/main" val="20001"/>
                    </a:ext>
                  </a:extLst>
                </a:gridCol>
              </a:tblGrid>
              <a:tr h="240444">
                <a:tc gridSpan="2">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Calibri" panose="020F0502020204030204" pitchFamily="34" charset="0"/>
                        <a:ea typeface="MS PGothic" panose="020B0600070205080204" pitchFamily="34" charset="-128"/>
                      </a:endParaRPr>
                    </a:p>
                  </a:txBody>
                  <a:tcPr marL="0" marR="0" marT="0" marB="0"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276310">
                <a:tc>
                  <a:txBody>
                    <a:bodyPr/>
                    <a:lstStyle>
                      <a:lvl1pPr marL="110807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1108075" marR="0" lvl="0" indent="0" algn="l" defTabSz="914400" rtl="0" eaLnBrk="1" fontAlgn="base" latinLnBrk="0" hangingPunct="1">
                        <a:lnSpc>
                          <a:spcPct val="100000"/>
                        </a:lnSpc>
                        <a:spcBef>
                          <a:spcPts val="275"/>
                        </a:spcBef>
                        <a:spcAft>
                          <a:spcPct val="0"/>
                        </a:spcAft>
                        <a:buClrTx/>
                        <a:buSzTx/>
                        <a:buFontTx/>
                        <a:buNone/>
                        <a:tabLst/>
                      </a:pPr>
                      <a:r>
                        <a:rPr kumimoji="0" lang="en-US" altLang="en-US" sz="1600" b="1" i="0" u="sng" strike="noStrike" cap="none" normalizeH="0" baseline="0" dirty="0" smtClean="0">
                          <a:ln>
                            <a:noFill/>
                          </a:ln>
                          <a:solidFill>
                            <a:srgbClr val="252525"/>
                          </a:solidFill>
                          <a:effectLst/>
                          <a:latin typeface="Arial" panose="020B0604020202020204" pitchFamily="34" charset="0"/>
                          <a:ea typeface="MS PGothic" panose="020B0600070205080204" pitchFamily="34" charset="-128"/>
                          <a:cs typeface="Arial" panose="020B0604020202020204" pitchFamily="34" charset="0"/>
                        </a:rPr>
                        <a:t>Discussion Topic:</a:t>
                      </a:r>
                      <a:endParaRPr kumimoji="0" lang="en-US" altLang="en-US" sz="1600" b="0" i="0" u="sng"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txBody>
                  <a:tcPr marL="0" marR="0" marT="34292"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noFill/>
                  </a:tcPr>
                </a:tc>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275"/>
                        </a:spcBef>
                        <a:spcAft>
                          <a:spcPct val="0"/>
                        </a:spcAft>
                        <a:buClrTx/>
                        <a:buSzTx/>
                        <a:buFontTx/>
                        <a:buNone/>
                        <a:tabLst/>
                      </a:pPr>
                      <a:r>
                        <a:rPr kumimoji="0" lang="en-US" altLang="en-US" sz="1600" b="1" i="0" u="sng" strike="noStrike" cap="none" normalizeH="0" baseline="0" dirty="0" smtClean="0">
                          <a:ln>
                            <a:noFill/>
                          </a:ln>
                          <a:solidFill>
                            <a:srgbClr val="252525"/>
                          </a:solidFill>
                          <a:effectLst/>
                          <a:latin typeface="Arial" panose="020B0604020202020204" pitchFamily="34" charset="0"/>
                          <a:ea typeface="MS PGothic" panose="020B0600070205080204" pitchFamily="34" charset="-128"/>
                          <a:cs typeface="Arial" panose="020B0604020202020204" pitchFamily="34" charset="0"/>
                        </a:rPr>
                        <a:t>Facilitator:</a:t>
                      </a:r>
                      <a:endParaRPr kumimoji="0" lang="en-US" altLang="en-US" sz="1600" b="0" i="0" u="sng"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txBody>
                  <a:tcPr marL="0" marR="0" marT="34292"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117994">
                <a:tc>
                  <a:txBody>
                    <a:bodyPr/>
                    <a:lstStyle>
                      <a:lvl1pPr marL="371475" indent="-285750">
                        <a:spcBef>
                          <a:spcPct val="20000"/>
                        </a:spcBef>
                        <a:tabLst>
                          <a:tab pos="371475" algn="l"/>
                        </a:tabLst>
                        <a:defRPr sz="1600">
                          <a:solidFill>
                            <a:schemeClr val="tx1"/>
                          </a:solidFill>
                          <a:latin typeface="Calibri" panose="020F0502020204030204" pitchFamily="34" charset="0"/>
                        </a:defRPr>
                      </a:lvl1pPr>
                      <a:lvl2pPr marL="742950" indent="-285750">
                        <a:spcBef>
                          <a:spcPct val="20000"/>
                        </a:spcBef>
                        <a:tabLst>
                          <a:tab pos="371475" algn="l"/>
                        </a:tabLst>
                        <a:defRPr sz="1600">
                          <a:solidFill>
                            <a:schemeClr val="tx1"/>
                          </a:solidFill>
                          <a:latin typeface="Calibri" panose="020F0502020204030204" pitchFamily="34" charset="0"/>
                        </a:defRPr>
                      </a:lvl2pPr>
                      <a:lvl3pPr marL="1143000" indent="-228600">
                        <a:spcBef>
                          <a:spcPct val="20000"/>
                        </a:spcBef>
                        <a:tabLst>
                          <a:tab pos="371475" algn="l"/>
                        </a:tabLst>
                        <a:defRPr sz="1600">
                          <a:solidFill>
                            <a:schemeClr val="tx1"/>
                          </a:solidFill>
                          <a:latin typeface="Calibri" panose="020F0502020204030204" pitchFamily="34" charset="0"/>
                        </a:defRPr>
                      </a:lvl3pPr>
                      <a:lvl4pPr marL="1600200" indent="-228600">
                        <a:spcBef>
                          <a:spcPct val="20000"/>
                        </a:spcBef>
                        <a:tabLst>
                          <a:tab pos="371475" algn="l"/>
                        </a:tabLst>
                        <a:defRPr sz="1600">
                          <a:solidFill>
                            <a:schemeClr val="tx1"/>
                          </a:solidFill>
                          <a:latin typeface="Calibri" panose="020F0502020204030204" pitchFamily="34" charset="0"/>
                        </a:defRPr>
                      </a:lvl4pPr>
                      <a:lvl5pPr marL="2057400" indent="-228600">
                        <a:spcBef>
                          <a:spcPct val="20000"/>
                        </a:spcBef>
                        <a:tabLst>
                          <a:tab pos="371475" algn="l"/>
                        </a:tabLst>
                        <a:defRPr sz="1600">
                          <a:solidFill>
                            <a:schemeClr val="tx1"/>
                          </a:solidFill>
                          <a:latin typeface="Calibri" panose="020F0502020204030204" pitchFamily="34" charset="0"/>
                        </a:defRPr>
                      </a:lvl5pPr>
                      <a:lvl6pPr marL="2514600" indent="-228600" eaLnBrk="0" fontAlgn="base" hangingPunct="0">
                        <a:spcBef>
                          <a:spcPct val="20000"/>
                        </a:spcBef>
                        <a:spcAft>
                          <a:spcPct val="0"/>
                        </a:spcAft>
                        <a:tabLst>
                          <a:tab pos="371475" algn="l"/>
                        </a:tabLs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tabLst>
                          <a:tab pos="371475" algn="l"/>
                        </a:tabLs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tabLst>
                          <a:tab pos="371475" algn="l"/>
                        </a:tabLs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tabLst>
                          <a:tab pos="371475" algn="l"/>
                        </a:tabLst>
                        <a:defRPr sz="1600">
                          <a:solidFill>
                            <a:schemeClr val="tx1"/>
                          </a:solidFill>
                          <a:latin typeface="Calibri" panose="020F0502020204030204" pitchFamily="34" charset="0"/>
                        </a:defRPr>
                      </a:lvl9pPr>
                    </a:lstStyle>
                    <a:p>
                      <a:pPr marL="371475" marR="0" lvl="0" indent="-285750" algn="l" defTabSz="914400" rtl="0" eaLnBrk="1" fontAlgn="base" latinLnBrk="0" hangingPunct="1">
                        <a:lnSpc>
                          <a:spcPct val="100000"/>
                        </a:lnSpc>
                        <a:spcBef>
                          <a:spcPts val="1125"/>
                        </a:spcBef>
                        <a:spcAft>
                          <a:spcPct val="0"/>
                        </a:spcAft>
                        <a:buClrTx/>
                        <a:buSzTx/>
                        <a:buFontTx/>
                        <a:buChar char="•"/>
                        <a:tabLst>
                          <a:tab pos="371475" algn="l"/>
                        </a:tabLst>
                      </a:pPr>
                      <a:r>
                        <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Welcome &amp; Introductions</a:t>
                      </a: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p>
                      <a:pPr marL="371475" marR="0" lvl="0" indent="-285750" algn="l" defTabSz="914400" rtl="0" eaLnBrk="1" fontAlgn="base" latinLnBrk="0" hangingPunct="1">
                        <a:lnSpc>
                          <a:spcPct val="100000"/>
                        </a:lnSpc>
                        <a:spcBef>
                          <a:spcPts val="13"/>
                        </a:spcBef>
                        <a:spcAft>
                          <a:spcPct val="0"/>
                        </a:spcAft>
                        <a:buClr>
                          <a:srgbClr val="4D4D4D"/>
                        </a:buClr>
                        <a:buSzTx/>
                        <a:buFont typeface="Arial" panose="020B0604020202020204" pitchFamily="34" charset="0"/>
                        <a:buChar char="•"/>
                        <a:tabLst>
                          <a:tab pos="371475" algn="l"/>
                        </a:tabLst>
                      </a:pPr>
                      <a:endParaRPr kumimoji="0" lang="en-US" altLang="en-US" sz="1400" b="0" i="0" u="none" strike="noStrike" cap="none" normalizeH="0" baseline="0" dirty="0" smtClean="0">
                        <a:ln>
                          <a:noFill/>
                        </a:ln>
                        <a:solidFill>
                          <a:schemeClr val="tx1"/>
                        </a:solidFill>
                        <a:effectLst/>
                        <a:latin typeface="Times New Roman" panose="02020603050405020304" pitchFamily="18" charset="0"/>
                        <a:ea typeface="MS PGothic" panose="020B0600070205080204" pitchFamily="34" charset="-128"/>
                        <a:cs typeface="Times New Roman" panose="02020603050405020304" pitchFamily="18" charset="0"/>
                      </a:endParaRPr>
                    </a:p>
                    <a:p>
                      <a:pPr marL="371475" marR="0" lvl="0" indent="-285750" algn="l" defTabSz="914400" rtl="0" eaLnBrk="1" fontAlgn="base" latinLnBrk="0" hangingPunct="1">
                        <a:lnSpc>
                          <a:spcPct val="100000"/>
                        </a:lnSpc>
                        <a:spcBef>
                          <a:spcPct val="0"/>
                        </a:spcBef>
                        <a:spcAft>
                          <a:spcPct val="0"/>
                        </a:spcAft>
                        <a:buClrTx/>
                        <a:buSzTx/>
                        <a:buFontTx/>
                        <a:buChar char="•"/>
                        <a:tabLst>
                          <a:tab pos="371475" algn="l"/>
                        </a:tabLst>
                      </a:pPr>
                      <a:endPar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endParaRPr>
                    </a:p>
                    <a:p>
                      <a:pPr marL="371475" marR="0" lvl="0" indent="-285750" algn="l" defTabSz="914400" rtl="0" eaLnBrk="1" fontAlgn="base" latinLnBrk="0" hangingPunct="1">
                        <a:lnSpc>
                          <a:spcPct val="100000"/>
                        </a:lnSpc>
                        <a:spcBef>
                          <a:spcPct val="0"/>
                        </a:spcBef>
                        <a:spcAft>
                          <a:spcPct val="0"/>
                        </a:spcAft>
                        <a:buClrTx/>
                        <a:buSzTx/>
                        <a:buFontTx/>
                        <a:buChar char="•"/>
                        <a:tabLst>
                          <a:tab pos="371475" algn="l"/>
                        </a:tabLst>
                      </a:pPr>
                      <a:r>
                        <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Our Journey So Far….</a:t>
                      </a:r>
                    </a:p>
                    <a:p>
                      <a:pPr marL="85725" marR="0" lvl="0" indent="0" algn="l" defTabSz="914400" rtl="0" eaLnBrk="1" fontAlgn="base" latinLnBrk="0" hangingPunct="1">
                        <a:lnSpc>
                          <a:spcPct val="100000"/>
                        </a:lnSpc>
                        <a:spcBef>
                          <a:spcPct val="0"/>
                        </a:spcBef>
                        <a:spcAft>
                          <a:spcPct val="0"/>
                        </a:spcAft>
                        <a:buClrTx/>
                        <a:buSzTx/>
                        <a:buFontTx/>
                        <a:buNone/>
                        <a:tabLst>
                          <a:tab pos="371475" algn="l"/>
                        </a:tabLst>
                      </a:pPr>
                      <a:r>
                        <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rPr>
                        <a:t>      </a:t>
                      </a:r>
                    </a:p>
                    <a:p>
                      <a:pPr marL="371475" marR="0" lvl="0" indent="-285750" algn="l" defTabSz="914400" rtl="0" eaLnBrk="1" fontAlgn="base" latinLnBrk="0" hangingPunct="1">
                        <a:lnSpc>
                          <a:spcPct val="100000"/>
                        </a:lnSpc>
                        <a:spcBef>
                          <a:spcPts val="13"/>
                        </a:spcBef>
                        <a:spcAft>
                          <a:spcPct val="0"/>
                        </a:spcAft>
                        <a:buClr>
                          <a:srgbClr val="4D4D4D"/>
                        </a:buClr>
                        <a:buSzTx/>
                        <a:buFont typeface="Arial" panose="020B0604020202020204" pitchFamily="34" charset="0"/>
                        <a:buChar char="•"/>
                        <a:tabLst>
                          <a:tab pos="371475" algn="l"/>
                        </a:tabLst>
                      </a:pPr>
                      <a:endParaRPr kumimoji="0" lang="en-US" altLang="en-US" sz="1400" b="0" i="0" u="none" strike="noStrike" cap="none" normalizeH="0" baseline="0" dirty="0" smtClean="0">
                        <a:ln>
                          <a:noFill/>
                        </a:ln>
                        <a:solidFill>
                          <a:schemeClr val="tx1"/>
                        </a:solidFill>
                        <a:effectLst/>
                        <a:latin typeface="Times New Roman" panose="02020603050405020304" pitchFamily="18" charset="0"/>
                        <a:ea typeface="MS PGothic" panose="020B0600070205080204" pitchFamily="34" charset="-128"/>
                        <a:cs typeface="Times New Roman" panose="02020603050405020304" pitchFamily="18" charset="0"/>
                      </a:endParaRPr>
                    </a:p>
                    <a:p>
                      <a:pPr marL="371475" marR="0" lvl="0" indent="-285750" algn="l" defTabSz="914400" rtl="0" eaLnBrk="1" fontAlgn="base" latinLnBrk="0" hangingPunct="1">
                        <a:lnSpc>
                          <a:spcPct val="100000"/>
                        </a:lnSpc>
                        <a:spcBef>
                          <a:spcPct val="0"/>
                        </a:spcBef>
                        <a:spcAft>
                          <a:spcPct val="0"/>
                        </a:spcAft>
                        <a:buClrTx/>
                        <a:buSzTx/>
                        <a:buFontTx/>
                        <a:buChar char="•"/>
                        <a:tabLst>
                          <a:tab pos="371475" algn="l"/>
                        </a:tabLst>
                      </a:pPr>
                      <a:r>
                        <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Community Health Needs Assessment</a:t>
                      </a: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p>
                      <a:pPr marL="371475" marR="0" lvl="0" indent="-285750" algn="l" defTabSz="914400" rtl="0" eaLnBrk="1" fontAlgn="base" latinLnBrk="0" hangingPunct="1">
                        <a:lnSpc>
                          <a:spcPct val="100000"/>
                        </a:lnSpc>
                        <a:spcBef>
                          <a:spcPts val="13"/>
                        </a:spcBef>
                        <a:spcAft>
                          <a:spcPct val="0"/>
                        </a:spcAft>
                        <a:buClrTx/>
                        <a:buSzTx/>
                        <a:buFontTx/>
                        <a:buNone/>
                        <a:tabLst>
                          <a:tab pos="371475" algn="l"/>
                        </a:tabLst>
                      </a:pPr>
                      <a:endParaRPr kumimoji="0" lang="en-US" altLang="en-US" sz="1400" b="0" i="0" u="none" strike="noStrike" cap="none" normalizeH="0" baseline="0" dirty="0" smtClean="0">
                        <a:ln>
                          <a:noFill/>
                        </a:ln>
                        <a:solidFill>
                          <a:schemeClr val="tx1"/>
                        </a:solidFill>
                        <a:effectLst/>
                        <a:latin typeface="Times New Roman" panose="02020603050405020304" pitchFamily="18" charset="0"/>
                        <a:ea typeface="MS PGothic" panose="020B0600070205080204" pitchFamily="34" charset="-128"/>
                        <a:cs typeface="Times New Roman" panose="02020603050405020304" pitchFamily="18" charset="0"/>
                      </a:endParaRPr>
                    </a:p>
                    <a:p>
                      <a:pPr marL="85725" marR="0" lvl="0" indent="0" algn="l" defTabSz="914400" rtl="0" eaLnBrk="1" fontAlgn="base" latinLnBrk="0" hangingPunct="1">
                        <a:lnSpc>
                          <a:spcPct val="100000"/>
                        </a:lnSpc>
                        <a:spcBef>
                          <a:spcPts val="25"/>
                        </a:spcBef>
                        <a:spcAft>
                          <a:spcPct val="0"/>
                        </a:spcAft>
                        <a:buClr>
                          <a:srgbClr val="4D4D4D"/>
                        </a:buClr>
                        <a:buSzTx/>
                        <a:buFont typeface="Arial" panose="020B0604020202020204" pitchFamily="34" charset="0"/>
                        <a:buNone/>
                        <a:tabLst>
                          <a:tab pos="371475" algn="l"/>
                        </a:tabLst>
                      </a:pPr>
                      <a:endParaRPr kumimoji="0" lang="en-US" altLang="en-US" sz="1400" b="0" i="0" u="none" strike="noStrike" cap="none" normalizeH="0" baseline="0" dirty="0" smtClean="0">
                        <a:ln>
                          <a:noFill/>
                        </a:ln>
                        <a:solidFill>
                          <a:schemeClr val="tx1"/>
                        </a:solidFill>
                        <a:effectLst/>
                        <a:latin typeface="Times New Roman" panose="02020603050405020304" pitchFamily="18" charset="0"/>
                        <a:ea typeface="MS PGothic" panose="020B0600070205080204" pitchFamily="34" charset="-128"/>
                        <a:cs typeface="Times New Roman" panose="02020603050405020304" pitchFamily="18" charset="0"/>
                      </a:endParaRPr>
                    </a:p>
                    <a:p>
                      <a:pPr marL="85725" marR="0" lvl="0" indent="0" algn="l" defTabSz="914400" rtl="0" eaLnBrk="1" fontAlgn="base" latinLnBrk="0" hangingPunct="1">
                        <a:lnSpc>
                          <a:spcPct val="100000"/>
                        </a:lnSpc>
                        <a:spcBef>
                          <a:spcPts val="25"/>
                        </a:spcBef>
                        <a:spcAft>
                          <a:spcPct val="0"/>
                        </a:spcAft>
                        <a:buClr>
                          <a:srgbClr val="4D4D4D"/>
                        </a:buClr>
                        <a:buSzTx/>
                        <a:buFont typeface="Arial" panose="020B0604020202020204" pitchFamily="34" charset="0"/>
                        <a:buNone/>
                        <a:tabLst>
                          <a:tab pos="371475" algn="l"/>
                        </a:tabLst>
                      </a:pPr>
                      <a:endParaRPr kumimoji="0" lang="en-US" altLang="en-US" sz="1400" b="0" i="0" u="none" strike="noStrike" cap="none" normalizeH="0" baseline="0" dirty="0" smtClean="0">
                        <a:ln>
                          <a:noFill/>
                        </a:ln>
                        <a:solidFill>
                          <a:schemeClr val="tx1"/>
                        </a:solidFill>
                        <a:effectLst/>
                        <a:latin typeface="Times New Roman" panose="02020603050405020304" pitchFamily="18" charset="0"/>
                        <a:ea typeface="MS PGothic" panose="020B0600070205080204" pitchFamily="34" charset="-128"/>
                        <a:cs typeface="Times New Roman" panose="02020603050405020304" pitchFamily="18" charset="0"/>
                      </a:endParaRPr>
                    </a:p>
                    <a:p>
                      <a:pPr marL="371475" marR="0" lvl="0" indent="-285750" algn="l" defTabSz="914400" rtl="0" eaLnBrk="1" fontAlgn="base" latinLnBrk="0" hangingPunct="1">
                        <a:lnSpc>
                          <a:spcPct val="100000"/>
                        </a:lnSpc>
                        <a:spcBef>
                          <a:spcPct val="0"/>
                        </a:spcBef>
                        <a:spcAft>
                          <a:spcPct val="0"/>
                        </a:spcAft>
                        <a:buClrTx/>
                        <a:buSzTx/>
                        <a:buFontTx/>
                        <a:buChar char="•"/>
                        <a:tabLst>
                          <a:tab pos="371475" algn="l"/>
                        </a:tabLst>
                      </a:pPr>
                      <a:endPar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endParaRPr>
                    </a:p>
                    <a:p>
                      <a:pPr marL="371475" marR="0" lvl="0" indent="-285750" algn="l" defTabSz="914400" rtl="0" eaLnBrk="1" fontAlgn="base" latinLnBrk="0" hangingPunct="1">
                        <a:lnSpc>
                          <a:spcPct val="100000"/>
                        </a:lnSpc>
                        <a:spcBef>
                          <a:spcPct val="0"/>
                        </a:spcBef>
                        <a:spcAft>
                          <a:spcPct val="0"/>
                        </a:spcAft>
                        <a:buClrTx/>
                        <a:buSzTx/>
                        <a:buFontTx/>
                        <a:buChar char="•"/>
                        <a:tabLst>
                          <a:tab pos="371475" algn="l"/>
                        </a:tabLst>
                      </a:pPr>
                      <a:r>
                        <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Parkview “Telehealth” </a:t>
                      </a: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txBody>
                  <a:tcPr marL="0" marR="0" marT="143520"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a:noFill/>
                    </a:lnB>
                    <a:lnTlToBr>
                      <a:noFill/>
                    </a:lnTlToBr>
                    <a:lnBlToTr>
                      <a:noFill/>
                    </a:lnBlToTr>
                    <a:noFill/>
                  </a:tcPr>
                </a:tc>
                <a:tc>
                  <a:txBody>
                    <a:bodyPr/>
                    <a:lstStyle>
                      <a:lvl1pPr marL="8572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Jeanne’ Wickens</a:t>
                      </a: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Chief Financial Officer, Parkview Health</a:t>
                      </a: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p>
                      <a:pPr marL="85725" marR="0" lvl="0" indent="0" algn="l" defTabSz="914400" rtl="0" eaLnBrk="1" fontAlgn="base" latinLnBrk="0" hangingPunct="1">
                        <a:lnSpc>
                          <a:spcPct val="100000"/>
                        </a:lnSpc>
                        <a:spcBef>
                          <a:spcPct val="0"/>
                        </a:spcBef>
                        <a:spcAft>
                          <a:spcPct val="0"/>
                        </a:spcAft>
                        <a:buClrTx/>
                        <a:buSzTx/>
                        <a:buFontTx/>
                        <a:buNone/>
                        <a:tabLst/>
                      </a:pPr>
                      <a:endPar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endParaRP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Jeanne’ Wickens</a:t>
                      </a: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Chief Financial Officer, Parkview Health</a:t>
                      </a: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p>
                      <a:pPr marL="85725" marR="0" lvl="0" indent="0" algn="l" defTabSz="914400" rtl="0" eaLnBrk="1" fontAlgn="base" latinLnBrk="0" hangingPunct="1">
                        <a:lnSpc>
                          <a:spcPct val="100000"/>
                        </a:lnSpc>
                        <a:spcBef>
                          <a:spcPts val="13"/>
                        </a:spcBef>
                        <a:spcAft>
                          <a:spcPct val="0"/>
                        </a:spcAft>
                        <a:buClrTx/>
                        <a:buSzTx/>
                        <a:buFontTx/>
                        <a:buNone/>
                        <a:tabLst/>
                      </a:pPr>
                      <a:endParaRPr kumimoji="0" lang="en-US" altLang="en-US" sz="1400" b="0" i="0" u="none" strike="noStrike" cap="none" normalizeH="0" baseline="0" dirty="0" smtClean="0">
                        <a:ln>
                          <a:noFill/>
                        </a:ln>
                        <a:solidFill>
                          <a:schemeClr val="tx1"/>
                        </a:solidFill>
                        <a:effectLst/>
                        <a:latin typeface="Times New Roman" panose="02020603050405020304" pitchFamily="18" charset="0"/>
                        <a:ea typeface="MS PGothic" panose="020B0600070205080204" pitchFamily="34" charset="-128"/>
                        <a:cs typeface="Times New Roman" panose="02020603050405020304" pitchFamily="18" charset="0"/>
                      </a:endParaRP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Mark Michael</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President &amp; COO, Fort Wayne Metals</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Sue Ehinger, PhD</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Chief Experience Officer, Parkview Health </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 </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Jolynn Suko</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Senior Vice President, Parkview Health</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 </a:t>
                      </a:r>
                    </a:p>
                    <a:p>
                      <a:pPr marL="85725" marR="0" lvl="0" indent="0" algn="l" defTabSz="914400" rtl="0" eaLnBrk="1" fontAlgn="base" latinLnBrk="0" hangingPunct="1">
                        <a:lnSpc>
                          <a:spcPct val="100000"/>
                        </a:lnSpc>
                        <a:spcBef>
                          <a:spcPct val="0"/>
                        </a:spcBef>
                        <a:spcAft>
                          <a:spcPct val="0"/>
                        </a:spcAft>
                        <a:buClrTx/>
                        <a:buSzTx/>
                        <a:buFontTx/>
                        <a:buNone/>
                        <a:tabLst/>
                      </a:pP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txBody>
                  <a:tcPr marL="0" marR="0" marT="143520"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sz="quarter"/>
          </p:nvPr>
        </p:nvSpPr>
        <p:spPr>
          <a:xfrm>
            <a:off x="685800" y="1222830"/>
            <a:ext cx="7772400" cy="1102519"/>
          </a:xfrm>
        </p:spPr>
        <p:txBody>
          <a:bodyPr/>
          <a:lstStyle/>
          <a:p>
            <a:r>
              <a:rPr lang="en-US" sz="2800" dirty="0" smtClean="0">
                <a:latin typeface="+mj-lt"/>
              </a:rPr>
              <a:t>Parkview “Virtual Health”</a:t>
            </a:r>
            <a:endParaRPr lang="en-US" sz="2800" dirty="0">
              <a:latin typeface="+mj-lt"/>
            </a:endParaRPr>
          </a:p>
        </p:txBody>
      </p:sp>
      <p:sp>
        <p:nvSpPr>
          <p:cNvPr id="5" name="Text Placeholder 4"/>
          <p:cNvSpPr>
            <a:spLocks noGrp="1"/>
          </p:cNvSpPr>
          <p:nvPr>
            <p:ph type="subTitle" sz="quarter" idx="1"/>
          </p:nvPr>
        </p:nvSpPr>
        <p:spPr>
          <a:xfrm>
            <a:off x="838200" y="2266950"/>
            <a:ext cx="7467600" cy="1771650"/>
          </a:xfrm>
        </p:spPr>
        <p:txBody>
          <a:bodyPr/>
          <a:lstStyle/>
          <a:p>
            <a:pPr marL="85725" lvl="0" algn="l" eaLnBrk="1" hangingPunct="1">
              <a:spcBef>
                <a:spcPct val="0"/>
              </a:spcBef>
              <a:buClrTx/>
            </a:pPr>
            <a:endParaRPr lang="en-US" altLang="en-US" sz="2400" dirty="0" smtClean="0">
              <a:solidFill>
                <a:srgbClr val="4D4D4D"/>
              </a:solidFill>
              <a:latin typeface="Arial" panose="020B0604020202020204" pitchFamily="34" charset="0"/>
              <a:ea typeface="MS PGothic" panose="020B0600070205080204" pitchFamily="34" charset="-128"/>
              <a:cs typeface="Arial" panose="020B0604020202020204" pitchFamily="34" charset="0"/>
            </a:endParaRPr>
          </a:p>
          <a:p>
            <a:pPr marL="85725" lvl="0" eaLnBrk="1" hangingPunct="1">
              <a:spcBef>
                <a:spcPct val="0"/>
              </a:spcBef>
              <a:buClrTx/>
            </a:pPr>
            <a:r>
              <a:rPr lang="en-US" altLang="en-US" sz="2000" kern="1200" dirty="0">
                <a:solidFill>
                  <a:srgbClr val="4D4D4D"/>
                </a:solidFill>
                <a:latin typeface="Arial" panose="020B0604020202020204" pitchFamily="34" charset="0"/>
                <a:ea typeface="MS PGothic" panose="020B0600070205080204" pitchFamily="34" charset="-128"/>
                <a:cs typeface="Arial" panose="020B0604020202020204" pitchFamily="34" charset="0"/>
              </a:rPr>
              <a:t>Jolynn Suko</a:t>
            </a:r>
          </a:p>
          <a:p>
            <a:pPr marL="85725" lvl="0" eaLnBrk="1" hangingPunct="1">
              <a:spcBef>
                <a:spcPct val="0"/>
              </a:spcBef>
              <a:buClrTx/>
            </a:pPr>
            <a:r>
              <a:rPr lang="en-US" altLang="en-US" sz="2000" kern="1200" dirty="0">
                <a:solidFill>
                  <a:srgbClr val="4D4D4D"/>
                </a:solidFill>
                <a:latin typeface="Arial" panose="020B0604020202020204" pitchFamily="34" charset="0"/>
                <a:ea typeface="MS PGothic" panose="020B0600070205080204" pitchFamily="34" charset="-128"/>
                <a:cs typeface="Arial" panose="020B0604020202020204" pitchFamily="34" charset="0"/>
              </a:rPr>
              <a:t>Senior Vice President, Parkview </a:t>
            </a:r>
            <a:r>
              <a:rPr lang="en-US" altLang="en-US" sz="2000" kern="1200" dirty="0" smtClean="0">
                <a:solidFill>
                  <a:srgbClr val="4D4D4D"/>
                </a:solidFill>
                <a:latin typeface="Arial" panose="020B0604020202020204" pitchFamily="34" charset="0"/>
                <a:ea typeface="MS PGothic" panose="020B0600070205080204" pitchFamily="34" charset="-128"/>
                <a:cs typeface="Arial" panose="020B0604020202020204" pitchFamily="34" charset="0"/>
              </a:rPr>
              <a:t>Health</a:t>
            </a:r>
          </a:p>
          <a:p>
            <a:pPr marL="85725" lvl="0" eaLnBrk="1" hangingPunct="1">
              <a:spcBef>
                <a:spcPct val="0"/>
              </a:spcBef>
              <a:buClrTx/>
            </a:pPr>
            <a:endParaRPr lang="en-US" altLang="en-US" sz="2000" kern="1200" dirty="0">
              <a:solidFill>
                <a:srgbClr val="4D4D4D"/>
              </a:solidFill>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22245920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047750"/>
            <a:ext cx="8022431" cy="3352800"/>
          </a:xfrm>
          <a:prstGeom prst="rect">
            <a:avLst/>
          </a:prstGeom>
        </p:spPr>
      </p:pic>
      <p:sp>
        <p:nvSpPr>
          <p:cNvPr id="4" name="TextBox 3"/>
          <p:cNvSpPr txBox="1"/>
          <p:nvPr/>
        </p:nvSpPr>
        <p:spPr>
          <a:xfrm>
            <a:off x="2362200" y="438150"/>
            <a:ext cx="5029200" cy="523220"/>
          </a:xfrm>
          <a:prstGeom prst="rect">
            <a:avLst/>
          </a:prstGeom>
          <a:noFill/>
        </p:spPr>
        <p:txBody>
          <a:bodyPr wrap="square" rtlCol="0">
            <a:spAutoFit/>
          </a:bodyPr>
          <a:lstStyle/>
          <a:p>
            <a:r>
              <a:rPr lang="en-US" sz="2800" b="1" kern="0" dirty="0" smtClean="0">
                <a:solidFill>
                  <a:srgbClr val="007836"/>
                </a:solidFill>
                <a:latin typeface="Arial"/>
                <a:ea typeface="+mj-ea"/>
                <a:cs typeface="Arial" pitchFamily="34" charset="0"/>
              </a:rPr>
              <a:t>A Comprehensive Strategy</a:t>
            </a:r>
            <a:endParaRPr lang="en-US" dirty="0"/>
          </a:p>
        </p:txBody>
      </p:sp>
    </p:spTree>
    <p:extLst>
      <p:ext uri="{BB962C8B-B14F-4D97-AF65-F5344CB8AC3E}">
        <p14:creationId xmlns:p14="http://schemas.microsoft.com/office/powerpoint/2010/main" val="34987322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t>Types of Visits</a:t>
            </a:r>
            <a:endParaRPr lang="en-US" sz="2800" b="1" dirty="0"/>
          </a:p>
        </p:txBody>
      </p:sp>
      <p:sp>
        <p:nvSpPr>
          <p:cNvPr id="3" name="Content Placeholder 2"/>
          <p:cNvSpPr>
            <a:spLocks noGrp="1"/>
          </p:cNvSpPr>
          <p:nvPr>
            <p:ph idx="1"/>
          </p:nvPr>
        </p:nvSpPr>
        <p:spPr>
          <a:xfrm>
            <a:off x="508000" y="1447801"/>
            <a:ext cx="6968564" cy="3083222"/>
          </a:xfrm>
        </p:spPr>
        <p:txBody>
          <a:bodyPr>
            <a:normAutofit fontScale="55000" lnSpcReduction="20000"/>
          </a:bodyPr>
          <a:lstStyle/>
          <a:p>
            <a:pPr>
              <a:buClrTx/>
            </a:pPr>
            <a:r>
              <a:rPr lang="en-US" dirty="0" smtClean="0"/>
              <a:t>OnDemand visit – primary care from anywhere, typically video </a:t>
            </a:r>
          </a:p>
          <a:p>
            <a:pPr>
              <a:buClrTx/>
            </a:pPr>
            <a:endParaRPr lang="en-US" dirty="0"/>
          </a:p>
          <a:p>
            <a:pPr>
              <a:buClrTx/>
            </a:pPr>
            <a:r>
              <a:rPr lang="en-US" dirty="0" smtClean="0"/>
              <a:t>eVisit – asynchronous, questionnaire based treatment</a:t>
            </a:r>
          </a:p>
          <a:p>
            <a:pPr lvl="1">
              <a:buClrTx/>
            </a:pPr>
            <a:r>
              <a:rPr lang="en-US" dirty="0" smtClean="0"/>
              <a:t>Dermatology</a:t>
            </a:r>
          </a:p>
          <a:p>
            <a:pPr lvl="1">
              <a:buClrTx/>
            </a:pPr>
            <a:endParaRPr lang="en-US" dirty="0"/>
          </a:p>
          <a:p>
            <a:pPr>
              <a:buClrTx/>
            </a:pPr>
            <a:r>
              <a:rPr lang="en-US" dirty="0" smtClean="0"/>
              <a:t>Video Visit – real time, video to your home/work/anywhere</a:t>
            </a:r>
          </a:p>
          <a:p>
            <a:pPr lvl="1">
              <a:buClrTx/>
            </a:pPr>
            <a:r>
              <a:rPr lang="en-US" dirty="0" smtClean="0"/>
              <a:t>Population Health, EAP</a:t>
            </a:r>
          </a:p>
          <a:p>
            <a:pPr>
              <a:buClrTx/>
            </a:pPr>
            <a:endParaRPr lang="en-US" dirty="0"/>
          </a:p>
          <a:p>
            <a:pPr>
              <a:buClrTx/>
            </a:pPr>
            <a:r>
              <a:rPr lang="en-US" dirty="0" smtClean="0"/>
              <a:t>Connecting specialties to facilities – arranged, real time, video through Epic, cart</a:t>
            </a:r>
          </a:p>
          <a:p>
            <a:pPr lvl="1">
              <a:buClrTx/>
            </a:pPr>
            <a:r>
              <a:rPr lang="en-US" dirty="0" smtClean="0"/>
              <a:t>Neurology, Cardiology, Psych assessments, Inpatient psych, CRS </a:t>
            </a:r>
            <a:endParaRPr lang="en-US" dirty="0"/>
          </a:p>
        </p:txBody>
      </p:sp>
    </p:spTree>
    <p:extLst>
      <p:ext uri="{BB962C8B-B14F-4D97-AF65-F5344CB8AC3E}">
        <p14:creationId xmlns:p14="http://schemas.microsoft.com/office/powerpoint/2010/main" val="6593808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b="1" dirty="0" smtClean="0"/>
              <a:t>Value of Virtual </a:t>
            </a:r>
            <a:endParaRPr lang="en-US" sz="2800" b="1" dirty="0"/>
          </a:p>
        </p:txBody>
      </p:sp>
      <p:sp>
        <p:nvSpPr>
          <p:cNvPr id="3" name="Content Placeholder 2"/>
          <p:cNvSpPr>
            <a:spLocks noGrp="1"/>
          </p:cNvSpPr>
          <p:nvPr>
            <p:ph idx="1"/>
          </p:nvPr>
        </p:nvSpPr>
        <p:spPr/>
        <p:txBody>
          <a:bodyPr/>
          <a:lstStyle/>
          <a:p>
            <a:pPr>
              <a:buClrTx/>
            </a:pPr>
            <a:r>
              <a:rPr lang="en-US" sz="2200" dirty="0" smtClean="0"/>
              <a:t>Patient focused – Care and Convenience, on their terms </a:t>
            </a:r>
            <a:endParaRPr lang="en-US" sz="2200" dirty="0"/>
          </a:p>
          <a:p>
            <a:pPr>
              <a:buClrTx/>
            </a:pPr>
            <a:r>
              <a:rPr lang="en-US" sz="2200" dirty="0" smtClean="0"/>
              <a:t>Less travel - reduces non-productive work time</a:t>
            </a:r>
            <a:endParaRPr lang="en-US" sz="2200" dirty="0"/>
          </a:p>
          <a:p>
            <a:pPr>
              <a:buClrTx/>
            </a:pPr>
            <a:r>
              <a:rPr lang="en-US" sz="2200" dirty="0" smtClean="0"/>
              <a:t>Increased compliance </a:t>
            </a:r>
            <a:endParaRPr lang="en-US" sz="2200" dirty="0"/>
          </a:p>
          <a:p>
            <a:pPr>
              <a:buClrTx/>
            </a:pPr>
            <a:r>
              <a:rPr lang="en-US" sz="2200" dirty="0" smtClean="0"/>
              <a:t>Improved access </a:t>
            </a:r>
            <a:endParaRPr lang="en-US" sz="2200" dirty="0"/>
          </a:p>
          <a:p>
            <a:pPr>
              <a:buClrTx/>
            </a:pPr>
            <a:r>
              <a:rPr lang="en-US" sz="2200" dirty="0" smtClean="0"/>
              <a:t>Satisfied customers, loyalty </a:t>
            </a:r>
            <a:endParaRPr lang="en-US" sz="2200" dirty="0"/>
          </a:p>
        </p:txBody>
      </p:sp>
    </p:spTree>
    <p:extLst>
      <p:ext uri="{BB962C8B-B14F-4D97-AF65-F5344CB8AC3E}">
        <p14:creationId xmlns:p14="http://schemas.microsoft.com/office/powerpoint/2010/main" val="2829743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t>Vision of Virtual </a:t>
            </a:r>
            <a:endParaRPr lang="en-US" sz="2800" b="1" dirty="0"/>
          </a:p>
        </p:txBody>
      </p:sp>
      <p:sp>
        <p:nvSpPr>
          <p:cNvPr id="3" name="Content Placeholder 2"/>
          <p:cNvSpPr>
            <a:spLocks noGrp="1"/>
          </p:cNvSpPr>
          <p:nvPr>
            <p:ph idx="1"/>
          </p:nvPr>
        </p:nvSpPr>
        <p:spPr>
          <a:xfrm>
            <a:off x="685800" y="1062925"/>
            <a:ext cx="6447501" cy="3687184"/>
          </a:xfrm>
        </p:spPr>
        <p:txBody>
          <a:bodyPr>
            <a:normAutofit fontScale="62500" lnSpcReduction="20000"/>
          </a:bodyPr>
          <a:lstStyle/>
          <a:p>
            <a:pPr>
              <a:buClrTx/>
            </a:pPr>
            <a:r>
              <a:rPr lang="en-US" dirty="0" smtClean="0"/>
              <a:t>Multiple access points to care</a:t>
            </a:r>
          </a:p>
          <a:p>
            <a:pPr lvl="1">
              <a:buClrTx/>
            </a:pPr>
            <a:r>
              <a:rPr lang="en-US" dirty="0" smtClean="0"/>
              <a:t>ER</a:t>
            </a:r>
          </a:p>
          <a:p>
            <a:pPr lvl="1">
              <a:buClrTx/>
            </a:pPr>
            <a:r>
              <a:rPr lang="en-US" dirty="0" smtClean="0"/>
              <a:t>Fast-track</a:t>
            </a:r>
          </a:p>
          <a:p>
            <a:pPr lvl="1">
              <a:buClrTx/>
            </a:pPr>
            <a:r>
              <a:rPr lang="en-US" dirty="0" smtClean="0"/>
              <a:t>Walk-in Clinics</a:t>
            </a:r>
          </a:p>
          <a:p>
            <a:pPr lvl="1">
              <a:buClrTx/>
            </a:pPr>
            <a:r>
              <a:rPr lang="en-US" dirty="0" smtClean="0"/>
              <a:t>Primary Care </a:t>
            </a:r>
          </a:p>
          <a:p>
            <a:pPr lvl="1">
              <a:buClrTx/>
            </a:pPr>
            <a:r>
              <a:rPr lang="en-US" dirty="0" smtClean="0"/>
              <a:t>Virtual from personal devices</a:t>
            </a:r>
          </a:p>
          <a:p>
            <a:pPr lvl="1">
              <a:buClrTx/>
            </a:pPr>
            <a:r>
              <a:rPr lang="en-US" dirty="0" smtClean="0"/>
              <a:t>Virtual from kiosks </a:t>
            </a:r>
          </a:p>
          <a:p>
            <a:pPr lvl="1">
              <a:buClrTx/>
            </a:pPr>
            <a:endParaRPr lang="en-US" dirty="0"/>
          </a:p>
          <a:p>
            <a:pPr>
              <a:buClrTx/>
            </a:pPr>
            <a:r>
              <a:rPr lang="en-US" dirty="0" smtClean="0"/>
              <a:t>Enhancing care at work</a:t>
            </a:r>
          </a:p>
          <a:p>
            <a:pPr lvl="1">
              <a:buClrTx/>
            </a:pPr>
            <a:r>
              <a:rPr lang="en-US" dirty="0" smtClean="0"/>
              <a:t>Occupational Health </a:t>
            </a:r>
          </a:p>
          <a:p>
            <a:pPr lvl="1">
              <a:buClrTx/>
            </a:pPr>
            <a:r>
              <a:rPr lang="en-US" dirty="0" smtClean="0"/>
              <a:t>Low acuity diagnosis &amp; care</a:t>
            </a:r>
          </a:p>
          <a:p>
            <a:pPr lvl="1">
              <a:buClrTx/>
            </a:pPr>
            <a:r>
              <a:rPr lang="en-US" dirty="0" smtClean="0"/>
              <a:t>Specialty follow up visits</a:t>
            </a:r>
            <a:endParaRPr lang="en-US" dirty="0"/>
          </a:p>
        </p:txBody>
      </p:sp>
    </p:spTree>
    <p:extLst>
      <p:ext uri="{BB962C8B-B14F-4D97-AF65-F5344CB8AC3E}">
        <p14:creationId xmlns:p14="http://schemas.microsoft.com/office/powerpoint/2010/main" val="226740192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t>Connection Methods</a:t>
            </a:r>
            <a:endParaRPr lang="en-US" sz="2800" b="1" dirty="0"/>
          </a:p>
        </p:txBody>
      </p:sp>
      <p:pic>
        <p:nvPicPr>
          <p:cNvPr id="4" name="Picture 3"/>
          <p:cNvPicPr>
            <a:picLocks noChangeAspect="1"/>
          </p:cNvPicPr>
          <p:nvPr/>
        </p:nvPicPr>
        <p:blipFill>
          <a:blip r:embed="rId3"/>
          <a:stretch>
            <a:fillRect/>
          </a:stretch>
        </p:blipFill>
        <p:spPr>
          <a:xfrm>
            <a:off x="1813369" y="1447800"/>
            <a:ext cx="3596832" cy="1006368"/>
          </a:xfrm>
          <a:prstGeom prst="rect">
            <a:avLst/>
          </a:prstGeom>
        </p:spPr>
      </p:pic>
      <p:pic>
        <p:nvPicPr>
          <p:cNvPr id="5" name="Picture 4"/>
          <p:cNvPicPr>
            <a:picLocks noChangeAspect="1"/>
          </p:cNvPicPr>
          <p:nvPr/>
        </p:nvPicPr>
        <p:blipFill>
          <a:blip r:embed="rId4"/>
          <a:stretch>
            <a:fillRect/>
          </a:stretch>
        </p:blipFill>
        <p:spPr>
          <a:xfrm>
            <a:off x="3810000" y="3333750"/>
            <a:ext cx="2362200" cy="921002"/>
          </a:xfrm>
          <a:prstGeom prst="rect">
            <a:avLst/>
          </a:prstGeom>
        </p:spPr>
      </p:pic>
      <p:pic>
        <p:nvPicPr>
          <p:cNvPr id="1026" name="Picture 2" descr="Image result for parkview mychar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08102" y="2952750"/>
            <a:ext cx="1563823" cy="15638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963404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rotWithShape="1">
          <a:blip r:embed="rId3">
            <a:extLst>
              <a:ext uri="{28A0092B-C50C-407E-A947-70E740481C1C}">
                <a14:useLocalDpi xmlns:a14="http://schemas.microsoft.com/office/drawing/2010/main" val="0"/>
              </a:ext>
            </a:extLst>
          </a:blip>
          <a:srcRect t="23021"/>
          <a:stretch/>
        </p:blipFill>
        <p:spPr>
          <a:xfrm>
            <a:off x="691178" y="1428750"/>
            <a:ext cx="7761643" cy="2609045"/>
          </a:xfrm>
          <a:prstGeom prst="rect">
            <a:avLst/>
          </a:prstGeom>
        </p:spPr>
      </p:pic>
      <p:sp>
        <p:nvSpPr>
          <p:cNvPr id="3" name="Title 1"/>
          <p:cNvSpPr txBox="1">
            <a:spLocks/>
          </p:cNvSpPr>
          <p:nvPr/>
        </p:nvSpPr>
        <p:spPr>
          <a:xfrm>
            <a:off x="457199" y="285750"/>
            <a:ext cx="8229600" cy="857250"/>
          </a:xfrm>
          <a:prstGeom prst="rect">
            <a:avLst/>
          </a:prstGeom>
        </p:spPr>
        <p:txBody>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a:lstStyle>
          <a:p>
            <a:pPr algn="ctr"/>
            <a:r>
              <a:rPr lang="en-US" sz="2800" b="1" kern="0" dirty="0" smtClean="0"/>
              <a:t>ROI Concepts</a:t>
            </a:r>
            <a:endParaRPr lang="en-US" sz="2800" b="1" kern="0" dirty="0"/>
          </a:p>
        </p:txBody>
      </p:sp>
    </p:spTree>
    <p:extLst>
      <p:ext uri="{BB962C8B-B14F-4D97-AF65-F5344CB8AC3E}">
        <p14:creationId xmlns:p14="http://schemas.microsoft.com/office/powerpoint/2010/main" val="296370377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creen Clipping"/>
          <p:cNvPicPr>
            <a:picLocks noChangeAspect="1"/>
          </p:cNvPicPr>
          <p:nvPr/>
        </p:nvPicPr>
        <p:blipFill rotWithShape="1">
          <a:blip r:embed="rId3">
            <a:extLst>
              <a:ext uri="{28A0092B-C50C-407E-A947-70E740481C1C}">
                <a14:useLocalDpi xmlns:a14="http://schemas.microsoft.com/office/drawing/2010/main" val="0"/>
              </a:ext>
            </a:extLst>
          </a:blip>
          <a:srcRect t="16462"/>
          <a:stretch/>
        </p:blipFill>
        <p:spPr>
          <a:xfrm>
            <a:off x="152400" y="971550"/>
            <a:ext cx="8991600" cy="3976428"/>
          </a:xfrm>
          <a:prstGeom prst="rect">
            <a:avLst/>
          </a:prstGeom>
        </p:spPr>
      </p:pic>
      <p:sp>
        <p:nvSpPr>
          <p:cNvPr id="3" name="Title 1"/>
          <p:cNvSpPr txBox="1">
            <a:spLocks/>
          </p:cNvSpPr>
          <p:nvPr/>
        </p:nvSpPr>
        <p:spPr>
          <a:xfrm>
            <a:off x="457200" y="285750"/>
            <a:ext cx="8229600" cy="857250"/>
          </a:xfrm>
          <a:prstGeom prst="rect">
            <a:avLst/>
          </a:prstGeom>
        </p:spPr>
        <p:txBody>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a:lstStyle>
          <a:p>
            <a:pPr algn="ctr"/>
            <a:r>
              <a:rPr lang="en-US" sz="2800" b="1" kern="0" dirty="0" smtClean="0"/>
              <a:t>2017 Teladoc ROI Calculation</a:t>
            </a:r>
            <a:endParaRPr lang="en-US" sz="2800" b="1" kern="0" dirty="0"/>
          </a:p>
        </p:txBody>
      </p:sp>
    </p:spTree>
    <p:extLst>
      <p:ext uri="{BB962C8B-B14F-4D97-AF65-F5344CB8AC3E}">
        <p14:creationId xmlns:p14="http://schemas.microsoft.com/office/powerpoint/2010/main" val="41639259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rotWithShape="1">
          <a:blip r:embed="rId3">
            <a:extLst>
              <a:ext uri="{28A0092B-C50C-407E-A947-70E740481C1C}">
                <a14:useLocalDpi xmlns:a14="http://schemas.microsoft.com/office/drawing/2010/main" val="0"/>
              </a:ext>
            </a:extLst>
          </a:blip>
          <a:srcRect t="15435"/>
          <a:stretch/>
        </p:blipFill>
        <p:spPr>
          <a:xfrm>
            <a:off x="328244" y="971549"/>
            <a:ext cx="8739555" cy="4031235"/>
          </a:xfrm>
          <a:prstGeom prst="rect">
            <a:avLst/>
          </a:prstGeom>
        </p:spPr>
      </p:pic>
      <p:sp>
        <p:nvSpPr>
          <p:cNvPr id="3" name="Title 1"/>
          <p:cNvSpPr txBox="1">
            <a:spLocks/>
          </p:cNvSpPr>
          <p:nvPr/>
        </p:nvSpPr>
        <p:spPr>
          <a:xfrm>
            <a:off x="457200" y="228600"/>
            <a:ext cx="8229600" cy="857250"/>
          </a:xfrm>
          <a:prstGeom prst="rect">
            <a:avLst/>
          </a:prstGeom>
        </p:spPr>
        <p:txBody>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a:lstStyle>
          <a:p>
            <a:pPr algn="ctr"/>
            <a:r>
              <a:rPr lang="en-US" sz="2800" b="1" kern="0" dirty="0" smtClean="0"/>
              <a:t>Design a program that minimizes barriers</a:t>
            </a:r>
            <a:endParaRPr lang="en-US" sz="2800" b="1" kern="0" dirty="0"/>
          </a:p>
        </p:txBody>
      </p:sp>
    </p:spTree>
    <p:extLst>
      <p:ext uri="{BB962C8B-B14F-4D97-AF65-F5344CB8AC3E}">
        <p14:creationId xmlns:p14="http://schemas.microsoft.com/office/powerpoint/2010/main" val="24381408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Clipping"/>
          <p:cNvPicPr>
            <a:picLocks noChangeAspect="1"/>
          </p:cNvPicPr>
          <p:nvPr/>
        </p:nvPicPr>
        <p:blipFill rotWithShape="1">
          <a:blip r:embed="rId3">
            <a:extLst>
              <a:ext uri="{28A0092B-C50C-407E-A947-70E740481C1C}">
                <a14:useLocalDpi xmlns:a14="http://schemas.microsoft.com/office/drawing/2010/main" val="0"/>
              </a:ext>
            </a:extLst>
          </a:blip>
          <a:srcRect t="20982"/>
          <a:stretch/>
        </p:blipFill>
        <p:spPr>
          <a:xfrm>
            <a:off x="466367" y="1276350"/>
            <a:ext cx="8447502" cy="3734958"/>
          </a:xfrm>
          <a:prstGeom prst="rect">
            <a:avLst/>
          </a:prstGeom>
        </p:spPr>
      </p:pic>
      <p:sp>
        <p:nvSpPr>
          <p:cNvPr id="3" name="Title 1"/>
          <p:cNvSpPr txBox="1">
            <a:spLocks/>
          </p:cNvSpPr>
          <p:nvPr/>
        </p:nvSpPr>
        <p:spPr>
          <a:xfrm>
            <a:off x="457200" y="342900"/>
            <a:ext cx="8229600" cy="857250"/>
          </a:xfrm>
          <a:prstGeom prst="rect">
            <a:avLst/>
          </a:prstGeom>
        </p:spPr>
        <p:txBody>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a:lstStyle>
          <a:p>
            <a:pPr algn="ctr"/>
            <a:r>
              <a:rPr lang="en-US" sz="2800" b="1" kern="0" dirty="0" smtClean="0"/>
              <a:t>Clients with the highest utilization have these 3 things in common (employee programs)</a:t>
            </a:r>
            <a:endParaRPr lang="en-US" sz="2800" b="1" kern="0" dirty="0"/>
          </a:p>
        </p:txBody>
      </p:sp>
    </p:spTree>
    <p:extLst>
      <p:ext uri="{BB962C8B-B14F-4D97-AF65-F5344CB8AC3E}">
        <p14:creationId xmlns:p14="http://schemas.microsoft.com/office/powerpoint/2010/main" val="5129386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762000"/>
            <a:ext cx="371475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txBox="1">
            <a:spLocks/>
          </p:cNvSpPr>
          <p:nvPr/>
        </p:nvSpPr>
        <p:spPr>
          <a:xfrm>
            <a:off x="457200" y="133350"/>
            <a:ext cx="8229600" cy="857250"/>
          </a:xfrm>
          <a:prstGeom prst="rect">
            <a:avLst/>
          </a:prstGeom>
        </p:spPr>
        <p:txBody>
          <a:bodyPr/>
          <a:lstStyle>
            <a:lvl1pPr algn="l" rtl="0" eaLnBrk="0" fontAlgn="base" hangingPunct="0">
              <a:spcBef>
                <a:spcPct val="0"/>
              </a:spcBef>
              <a:spcAft>
                <a:spcPct val="0"/>
              </a:spcAft>
              <a:defRPr sz="4200">
                <a:solidFill>
                  <a:schemeClr val="tx2"/>
                </a:solidFill>
                <a:latin typeface="+mj-lt"/>
                <a:ea typeface="MS PGothic" panose="020B0600070205080204" pitchFamily="34" charset="-128"/>
                <a:cs typeface="MS PGothic" panose="020B0600070205080204" pitchFamily="34" charset="-128"/>
              </a:defRPr>
            </a:lvl1pPr>
            <a:lvl2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2pPr>
            <a:lvl3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3pPr>
            <a:lvl4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4pPr>
            <a:lvl5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a:lstStyle>
          <a:p>
            <a:pPr algn="ctr">
              <a:defRPr/>
            </a:pPr>
            <a:r>
              <a:rPr lang="en-US" altLang="en-US" sz="2800" b="1" kern="0" dirty="0" smtClean="0"/>
              <a:t>“One Parkview”</a:t>
            </a:r>
          </a:p>
        </p:txBody>
      </p:sp>
    </p:spTree>
    <p:extLst>
      <p:ext uri="{BB962C8B-B14F-4D97-AF65-F5344CB8AC3E}">
        <p14:creationId xmlns:p14="http://schemas.microsoft.com/office/powerpoint/2010/main" val="5790433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2800" b="1" dirty="0" smtClean="0"/>
              <a:t>We Welcome </a:t>
            </a:r>
            <a:r>
              <a:rPr lang="en-US" sz="2800" b="1" dirty="0"/>
              <a:t>Y</a:t>
            </a:r>
            <a:r>
              <a:rPr lang="en-US" sz="2800" b="1" dirty="0" smtClean="0"/>
              <a:t>our Input! </a:t>
            </a:r>
            <a:endParaRPr lang="en-US" sz="2800" b="1" dirty="0"/>
          </a:p>
        </p:txBody>
      </p:sp>
      <p:sp>
        <p:nvSpPr>
          <p:cNvPr id="3" name="Content Placeholder 2"/>
          <p:cNvSpPr>
            <a:spLocks noGrp="1"/>
          </p:cNvSpPr>
          <p:nvPr>
            <p:ph idx="1"/>
          </p:nvPr>
        </p:nvSpPr>
        <p:spPr/>
        <p:txBody>
          <a:bodyPr/>
          <a:lstStyle/>
          <a:p>
            <a:pPr>
              <a:buClrTx/>
            </a:pPr>
            <a:r>
              <a:rPr lang="en-US" sz="2000" dirty="0" smtClean="0"/>
              <a:t>What is important to you? </a:t>
            </a:r>
            <a:endParaRPr lang="en-US" sz="2000" dirty="0"/>
          </a:p>
          <a:p>
            <a:pPr>
              <a:buClrTx/>
            </a:pPr>
            <a:r>
              <a:rPr lang="en-US" sz="2000" dirty="0" smtClean="0"/>
              <a:t>What areas would provide the most service or ROI?</a:t>
            </a:r>
            <a:endParaRPr lang="en-US" sz="2000" dirty="0"/>
          </a:p>
          <a:p>
            <a:pPr>
              <a:buClrTx/>
            </a:pPr>
            <a:r>
              <a:rPr lang="en-US" sz="2000" dirty="0" smtClean="0"/>
              <a:t>What treatment areas would provide the most benefit for your employees? </a:t>
            </a:r>
          </a:p>
          <a:p>
            <a:pPr lvl="1">
              <a:buClrTx/>
            </a:pPr>
            <a:r>
              <a:rPr lang="en-US" sz="2000" dirty="0" smtClean="0"/>
              <a:t>Depression?</a:t>
            </a:r>
          </a:p>
          <a:p>
            <a:pPr lvl="1">
              <a:buClrTx/>
            </a:pPr>
            <a:r>
              <a:rPr lang="en-US" sz="2000" dirty="0" smtClean="0"/>
              <a:t>EAP?</a:t>
            </a:r>
          </a:p>
          <a:p>
            <a:pPr lvl="1">
              <a:buClrTx/>
            </a:pPr>
            <a:r>
              <a:rPr lang="en-US" sz="2000" dirty="0" smtClean="0"/>
              <a:t>Ergonomics?</a:t>
            </a:r>
          </a:p>
          <a:p>
            <a:pPr lvl="1">
              <a:buClrTx/>
            </a:pPr>
            <a:r>
              <a:rPr lang="en-US" sz="2000" dirty="0" smtClean="0"/>
              <a:t>Wellness? </a:t>
            </a:r>
          </a:p>
          <a:p>
            <a:pPr>
              <a:buClrTx/>
            </a:pPr>
            <a:endParaRPr lang="en-US" sz="2000" dirty="0"/>
          </a:p>
          <a:p>
            <a:pPr>
              <a:buClrTx/>
            </a:pPr>
            <a:endParaRPr lang="en-US" sz="2000" dirty="0"/>
          </a:p>
        </p:txBody>
      </p:sp>
    </p:spTree>
    <p:extLst>
      <p:ext uri="{BB962C8B-B14F-4D97-AF65-F5344CB8AC3E}">
        <p14:creationId xmlns:p14="http://schemas.microsoft.com/office/powerpoint/2010/main" val="27349598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pPr marL="285750" indent="-285750" algn="ctr"/>
            <a:r>
              <a:rPr lang="en-US" altLang="en-US" sz="2800" b="1" dirty="0" smtClean="0"/>
              <a:t>Recap &amp; Next Steps</a:t>
            </a:r>
            <a:endParaRPr lang="en-US" altLang="en-US" sz="800" b="1" dirty="0" smtClean="0"/>
          </a:p>
        </p:txBody>
      </p:sp>
      <p:sp>
        <p:nvSpPr>
          <p:cNvPr id="113667" name="Content Placeholder 2"/>
          <p:cNvSpPr>
            <a:spLocks noGrp="1"/>
          </p:cNvSpPr>
          <p:nvPr>
            <p:ph idx="1"/>
          </p:nvPr>
        </p:nvSpPr>
        <p:spPr>
          <a:xfrm>
            <a:off x="457200" y="1123950"/>
            <a:ext cx="8229600" cy="3333750"/>
          </a:xfrm>
        </p:spPr>
        <p:txBody>
          <a:bodyPr/>
          <a:lstStyle/>
          <a:p>
            <a:pPr marL="0" indent="0" algn="ctr">
              <a:spcBef>
                <a:spcPct val="0"/>
              </a:spcBef>
              <a:buFontTx/>
              <a:buNone/>
            </a:pPr>
            <a:endParaRPr lang="en-US" altLang="en-US" sz="2000" dirty="0" smtClean="0"/>
          </a:p>
          <a:p>
            <a:pPr>
              <a:spcBef>
                <a:spcPct val="0"/>
              </a:spcBef>
              <a:buClrTx/>
            </a:pPr>
            <a:r>
              <a:rPr lang="en-US" altLang="en-US" sz="2400" dirty="0" smtClean="0"/>
              <a:t>Discussion and feedback</a:t>
            </a:r>
          </a:p>
          <a:p>
            <a:pPr>
              <a:spcBef>
                <a:spcPct val="0"/>
              </a:spcBef>
              <a:buClrTx/>
            </a:pPr>
            <a:r>
              <a:rPr lang="en-US" altLang="en-US" sz="2400" dirty="0" smtClean="0"/>
              <a:t>What did we learn today?</a:t>
            </a:r>
          </a:p>
          <a:p>
            <a:pPr>
              <a:spcBef>
                <a:spcPct val="0"/>
              </a:spcBef>
              <a:buClrTx/>
            </a:pPr>
            <a:r>
              <a:rPr lang="en-US" altLang="en-US" sz="2400" dirty="0" smtClean="0"/>
              <a:t>Action Items from Today</a:t>
            </a:r>
          </a:p>
          <a:p>
            <a:pPr>
              <a:spcBef>
                <a:spcPct val="0"/>
              </a:spcBef>
              <a:buClrTx/>
            </a:pPr>
            <a:r>
              <a:rPr lang="en-US" altLang="en-US" sz="2400" dirty="0" smtClean="0"/>
              <a:t>Anything we can do differently next time?</a:t>
            </a:r>
          </a:p>
          <a:p>
            <a:pPr algn="ctr">
              <a:spcBef>
                <a:spcPct val="0"/>
              </a:spcBef>
              <a:buClrTx/>
            </a:pPr>
            <a:endParaRPr lang="en-US" altLang="en-US" sz="2000" dirty="0" smtClean="0"/>
          </a:p>
          <a:p>
            <a:pPr algn="ctr">
              <a:spcBef>
                <a:spcPct val="0"/>
              </a:spcBef>
              <a:buClrTx/>
            </a:pPr>
            <a:endParaRPr lang="en-US" altLang="en-US" sz="2000"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a:xfrm>
            <a:off x="480934" y="361950"/>
            <a:ext cx="8229600" cy="857250"/>
          </a:xfrm>
        </p:spPr>
        <p:txBody>
          <a:bodyPr/>
          <a:lstStyle/>
          <a:p>
            <a:pPr marL="285750" indent="-285750" algn="ctr"/>
            <a:r>
              <a:rPr lang="en-US" altLang="en-US" sz="2800" b="1" dirty="0" smtClean="0"/>
              <a:t>Thank You!</a:t>
            </a:r>
            <a:endParaRPr lang="en-US" altLang="en-US" sz="800" b="1" dirty="0" smtClean="0"/>
          </a:p>
        </p:txBody>
      </p:sp>
      <p:sp>
        <p:nvSpPr>
          <p:cNvPr id="113667" name="Content Placeholder 2"/>
          <p:cNvSpPr>
            <a:spLocks noGrp="1"/>
          </p:cNvSpPr>
          <p:nvPr>
            <p:ph idx="1"/>
          </p:nvPr>
        </p:nvSpPr>
        <p:spPr>
          <a:xfrm>
            <a:off x="457200" y="1123950"/>
            <a:ext cx="8229600" cy="3333750"/>
          </a:xfrm>
        </p:spPr>
        <p:txBody>
          <a:bodyPr/>
          <a:lstStyle/>
          <a:p>
            <a:pPr marL="0" indent="0" algn="ctr">
              <a:spcBef>
                <a:spcPct val="0"/>
              </a:spcBef>
              <a:buFontTx/>
              <a:buNone/>
            </a:pPr>
            <a:endParaRPr lang="en-US" altLang="en-US" sz="2000" dirty="0" smtClean="0"/>
          </a:p>
          <a:p>
            <a:pPr marL="0" indent="0" algn="ctr">
              <a:spcBef>
                <a:spcPct val="0"/>
              </a:spcBef>
              <a:buFontTx/>
              <a:buNone/>
            </a:pPr>
            <a:r>
              <a:rPr lang="en-US" altLang="en-US" sz="2000" dirty="0" smtClean="0"/>
              <a:t>Thank you for joining us today! </a:t>
            </a:r>
          </a:p>
          <a:p>
            <a:pPr marL="0" indent="0" algn="ctr">
              <a:spcBef>
                <a:spcPct val="0"/>
              </a:spcBef>
              <a:buFontTx/>
              <a:buNone/>
            </a:pPr>
            <a:endParaRPr lang="en-US" altLang="en-US" sz="800" dirty="0" smtClean="0"/>
          </a:p>
          <a:p>
            <a:pPr marL="0" indent="0" algn="ctr">
              <a:spcBef>
                <a:spcPct val="0"/>
              </a:spcBef>
              <a:buFontTx/>
              <a:buNone/>
            </a:pPr>
            <a:r>
              <a:rPr lang="en-US" altLang="en-US" sz="2000" dirty="0" smtClean="0"/>
              <a:t>We welcome any feedback on how to make future </a:t>
            </a:r>
          </a:p>
          <a:p>
            <a:pPr marL="0" indent="0" algn="ctr">
              <a:spcBef>
                <a:spcPct val="0"/>
              </a:spcBef>
              <a:buFontTx/>
              <a:buNone/>
            </a:pPr>
            <a:r>
              <a:rPr lang="en-US" altLang="en-US" sz="2000" dirty="0" smtClean="0"/>
              <a:t>Thought Leaders Programs most beneficial to you. </a:t>
            </a:r>
          </a:p>
          <a:p>
            <a:pPr marL="0" indent="0" algn="ctr">
              <a:spcBef>
                <a:spcPct val="0"/>
              </a:spcBef>
              <a:buFontTx/>
              <a:buNone/>
            </a:pPr>
            <a:endParaRPr lang="en-US" altLang="en-US" sz="800" dirty="0" smtClean="0"/>
          </a:p>
          <a:p>
            <a:pPr marL="0" indent="0" algn="ctr">
              <a:spcBef>
                <a:spcPct val="0"/>
              </a:spcBef>
              <a:buFontTx/>
              <a:buNone/>
            </a:pPr>
            <a:r>
              <a:rPr lang="en-US" altLang="en-US" sz="2000" dirty="0" smtClean="0"/>
              <a:t>Feel free to call or email me with any comments or suggestions.</a:t>
            </a:r>
          </a:p>
          <a:p>
            <a:pPr marL="0" indent="0" algn="ctr">
              <a:spcBef>
                <a:spcPct val="0"/>
              </a:spcBef>
              <a:buFontTx/>
              <a:buNone/>
            </a:pPr>
            <a:endParaRPr lang="en-US" altLang="en-US" sz="800" dirty="0" smtClean="0"/>
          </a:p>
          <a:p>
            <a:pPr marL="0" indent="0" algn="ctr">
              <a:spcBef>
                <a:spcPct val="0"/>
              </a:spcBef>
              <a:buFontTx/>
              <a:buNone/>
            </a:pPr>
            <a:endParaRPr lang="en-US" altLang="en-US" sz="800" dirty="0" smtClean="0"/>
          </a:p>
          <a:p>
            <a:pPr marL="0" indent="0" algn="ctr">
              <a:spcBef>
                <a:spcPct val="0"/>
              </a:spcBef>
              <a:buFontTx/>
              <a:buNone/>
            </a:pPr>
            <a:r>
              <a:rPr lang="en-US" altLang="en-US" sz="2000" b="1" dirty="0" smtClean="0">
                <a:hlinkClick r:id="rId3"/>
              </a:rPr>
              <a:t>Jeanne.Wickens@Parkview.com</a:t>
            </a:r>
            <a:endParaRPr lang="en-US" altLang="en-US" sz="2000" b="1" dirty="0" smtClean="0"/>
          </a:p>
          <a:p>
            <a:pPr marL="0" indent="0" algn="ctr">
              <a:spcBef>
                <a:spcPct val="0"/>
              </a:spcBef>
              <a:buFontTx/>
              <a:buNone/>
            </a:pPr>
            <a:r>
              <a:rPr lang="en-US" altLang="en-US" sz="2000" b="1" dirty="0" smtClean="0"/>
              <a:t>260-266-9313</a:t>
            </a:r>
          </a:p>
          <a:p>
            <a:pPr marL="0" indent="0" algn="ctr">
              <a:spcBef>
                <a:spcPct val="0"/>
              </a:spcBef>
              <a:buFontTx/>
              <a:buNone/>
            </a:pPr>
            <a:endParaRPr lang="en-US" altLang="en-US" sz="2000" b="1" dirty="0" smtClean="0"/>
          </a:p>
          <a:p>
            <a:pPr marL="0" indent="0" algn="ctr">
              <a:spcBef>
                <a:spcPct val="0"/>
              </a:spcBef>
              <a:buFontTx/>
              <a:buNone/>
            </a:pPr>
            <a:endParaRPr lang="en-US" altLang="en-US" sz="2000" dirty="0" smtClean="0"/>
          </a:p>
          <a:p>
            <a:pPr marL="0" indent="0" algn="ctr">
              <a:spcBef>
                <a:spcPct val="0"/>
              </a:spcBef>
              <a:buFontTx/>
              <a:buNone/>
            </a:pPr>
            <a:endParaRPr lang="en-US" altLang="en-US" sz="2000" dirty="0" smtClean="0"/>
          </a:p>
        </p:txBody>
      </p:sp>
    </p:spTree>
    <p:extLst>
      <p:ext uri="{BB962C8B-B14F-4D97-AF65-F5344CB8AC3E}">
        <p14:creationId xmlns:p14="http://schemas.microsoft.com/office/powerpoint/2010/main" val="19364099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sz="quarter"/>
          </p:nvPr>
        </p:nvSpPr>
        <p:spPr>
          <a:xfrm>
            <a:off x="685800" y="1222830"/>
            <a:ext cx="7772400" cy="1102519"/>
          </a:xfrm>
        </p:spPr>
        <p:txBody>
          <a:bodyPr/>
          <a:lstStyle/>
          <a:p>
            <a:r>
              <a:rPr lang="en-US" sz="3000" dirty="0" smtClean="0"/>
              <a:t>Our Journey So Far….</a:t>
            </a:r>
            <a:endParaRPr lang="en-US" sz="3000" dirty="0"/>
          </a:p>
        </p:txBody>
      </p:sp>
      <p:sp>
        <p:nvSpPr>
          <p:cNvPr id="5" name="Text Placeholder 4"/>
          <p:cNvSpPr>
            <a:spLocks noGrp="1"/>
          </p:cNvSpPr>
          <p:nvPr>
            <p:ph type="subTitle" sz="quarter" idx="1"/>
          </p:nvPr>
        </p:nvSpPr>
        <p:spPr>
          <a:xfrm>
            <a:off x="838200" y="2343150"/>
            <a:ext cx="7467600" cy="1695450"/>
          </a:xfrm>
        </p:spPr>
        <p:txBody>
          <a:bodyPr/>
          <a:lstStyle/>
          <a:p>
            <a:pPr marL="457200" indent="-457200" algn="l">
              <a:buClrTx/>
              <a:buFont typeface="Arial" panose="020B0604020202020204" pitchFamily="34" charset="0"/>
              <a:buChar char="•"/>
            </a:pPr>
            <a:r>
              <a:rPr lang="en-US" sz="2400" dirty="0" smtClean="0"/>
              <a:t>Follow-up &amp; Feedback Survey from 3/20/18 </a:t>
            </a:r>
          </a:p>
          <a:p>
            <a:pPr marL="457200" indent="-457200" algn="l">
              <a:buClrTx/>
              <a:buFont typeface="Arial" panose="020B0604020202020204" pitchFamily="34" charset="0"/>
              <a:buChar char="•"/>
            </a:pPr>
            <a:r>
              <a:rPr lang="en-US" sz="2400" dirty="0" smtClean="0"/>
              <a:t>Brainstorming Our Charter &amp; Roadmap </a:t>
            </a:r>
            <a:endParaRPr lang="en-US" sz="2400" dirty="0"/>
          </a:p>
        </p:txBody>
      </p:sp>
    </p:spTree>
    <p:extLst>
      <p:ext uri="{BB962C8B-B14F-4D97-AF65-F5344CB8AC3E}">
        <p14:creationId xmlns:p14="http://schemas.microsoft.com/office/powerpoint/2010/main" val="4390121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p:txBody>
          <a:bodyPr/>
          <a:lstStyle/>
          <a:p>
            <a:pPr marL="285750" indent="-285750" algn="ctr"/>
            <a:r>
              <a:rPr lang="en-US" altLang="en-US" sz="2800" b="1" dirty="0" smtClean="0"/>
              <a:t>Thought Leaders Forum</a:t>
            </a:r>
            <a:br>
              <a:rPr lang="en-US" altLang="en-US" sz="2800" b="1" dirty="0" smtClean="0"/>
            </a:br>
            <a:r>
              <a:rPr lang="en-US" altLang="en-US" sz="2000" b="1" dirty="0" smtClean="0"/>
              <a:t>March 19 Survey Results</a:t>
            </a:r>
            <a:endParaRPr lang="en-US" altLang="en-US" sz="8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3645704586"/>
              </p:ext>
            </p:extLst>
          </p:nvPr>
        </p:nvGraphicFramePr>
        <p:xfrm>
          <a:off x="445576" y="1200151"/>
          <a:ext cx="3886199" cy="1860697"/>
        </p:xfrm>
        <a:graphic>
          <a:graphicData uri="http://schemas.openxmlformats.org/drawingml/2006/table">
            <a:tbl>
              <a:tblPr firstRow="1" lastRow="1">
                <a:tableStyleId>{7DF18680-E054-41AD-8BC1-D1AEF772440D}</a:tableStyleId>
              </a:tblPr>
              <a:tblGrid>
                <a:gridCol w="902719">
                  <a:extLst>
                    <a:ext uri="{9D8B030D-6E8A-4147-A177-3AD203B41FA5}">
                      <a16:colId xmlns:a16="http://schemas.microsoft.com/office/drawing/2014/main" val="20000"/>
                    </a:ext>
                  </a:extLst>
                </a:gridCol>
                <a:gridCol w="680851">
                  <a:extLst>
                    <a:ext uri="{9D8B030D-6E8A-4147-A177-3AD203B41FA5}">
                      <a16:colId xmlns:a16="http://schemas.microsoft.com/office/drawing/2014/main" val="20001"/>
                    </a:ext>
                  </a:extLst>
                </a:gridCol>
                <a:gridCol w="558906">
                  <a:extLst>
                    <a:ext uri="{9D8B030D-6E8A-4147-A177-3AD203B41FA5}">
                      <a16:colId xmlns:a16="http://schemas.microsoft.com/office/drawing/2014/main" val="20002"/>
                    </a:ext>
                  </a:extLst>
                </a:gridCol>
                <a:gridCol w="558906">
                  <a:extLst>
                    <a:ext uri="{9D8B030D-6E8A-4147-A177-3AD203B41FA5}">
                      <a16:colId xmlns:a16="http://schemas.microsoft.com/office/drawing/2014/main" val="20003"/>
                    </a:ext>
                  </a:extLst>
                </a:gridCol>
                <a:gridCol w="558906">
                  <a:extLst>
                    <a:ext uri="{9D8B030D-6E8A-4147-A177-3AD203B41FA5}">
                      <a16:colId xmlns:a16="http://schemas.microsoft.com/office/drawing/2014/main" val="20004"/>
                    </a:ext>
                  </a:extLst>
                </a:gridCol>
                <a:gridCol w="625911">
                  <a:extLst>
                    <a:ext uri="{9D8B030D-6E8A-4147-A177-3AD203B41FA5}">
                      <a16:colId xmlns:a16="http://schemas.microsoft.com/office/drawing/2014/main" val="20005"/>
                    </a:ext>
                  </a:extLst>
                </a:gridCol>
              </a:tblGrid>
              <a:tr h="237027">
                <a:tc gridSpan="6">
                  <a:txBody>
                    <a:bodyPr/>
                    <a:lstStyle/>
                    <a:p>
                      <a:pPr algn="ctr" fontAlgn="b"/>
                      <a:r>
                        <a:rPr lang="en-US" sz="1000" b="1" i="0" u="none" strike="noStrike" dirty="0" smtClean="0">
                          <a:solidFill>
                            <a:schemeClr val="tx1"/>
                          </a:solidFill>
                          <a:effectLst/>
                          <a:latin typeface="+mn-lt"/>
                        </a:rPr>
                        <a:t>LABOR COST</a:t>
                      </a:r>
                      <a:r>
                        <a:rPr lang="en-US" sz="1000" b="1" i="0" u="none" strike="noStrike" baseline="0" dirty="0" smtClean="0">
                          <a:solidFill>
                            <a:schemeClr val="tx1"/>
                          </a:solidFill>
                          <a:effectLst/>
                          <a:latin typeface="+mn-lt"/>
                        </a:rPr>
                        <a:t> ISSUES</a:t>
                      </a:r>
                      <a:endParaRPr lang="en-US" sz="1000" b="1" i="0" u="none" strike="noStrike" dirty="0">
                        <a:solidFill>
                          <a:schemeClr val="tx1"/>
                        </a:solidFill>
                        <a:effectLst/>
                        <a:latin typeface="+mn-lt"/>
                      </a:endParaRPr>
                    </a:p>
                  </a:txBody>
                  <a:tcPr marL="9525" marR="9525" marT="9525" marB="0" anchor="ctr"/>
                </a:tc>
                <a:tc hMerge="1">
                  <a:txBody>
                    <a:bodyPr/>
                    <a:lstStyle/>
                    <a:p>
                      <a:pPr algn="ctr" fontAlgn="b"/>
                      <a:endParaRPr lang="en-US" sz="1100" b="0" i="0" u="sng"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US" sz="1100" b="0" i="0" u="sng"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US" sz="1100" b="0" i="0" u="sng"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US" sz="1100" b="0" i="0" u="sng"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US" sz="1100" b="0" i="0" u="sng"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0"/>
                  </a:ext>
                </a:extLst>
              </a:tr>
              <a:tr h="162367">
                <a:tc>
                  <a:txBody>
                    <a:bodyPr/>
                    <a:lstStyle/>
                    <a:p>
                      <a:pPr algn="l" fontAlgn="b"/>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latin typeface="+mn-lt"/>
                        </a:rPr>
                        <a:t>Top</a:t>
                      </a:r>
                      <a:endParaRPr lang="en-US" sz="900" b="0" i="0" u="sng" strike="noStrike" dirty="0">
                        <a:solidFill>
                          <a:srgbClr val="000000"/>
                        </a:solidFill>
                        <a:effectLst/>
                        <a:latin typeface="+mn-lt"/>
                      </a:endParaRPr>
                    </a:p>
                  </a:txBody>
                  <a:tcPr marL="9525" marR="9525" marT="9525" marB="0" anchor="ctr"/>
                </a:tc>
                <a:tc>
                  <a:txBody>
                    <a:bodyPr/>
                    <a:lstStyle/>
                    <a:p>
                      <a:pPr algn="ctr" fontAlgn="b"/>
                      <a:r>
                        <a:rPr lang="en-US" sz="900" u="sng" strike="noStrike" dirty="0">
                          <a:effectLst/>
                          <a:latin typeface="+mn-lt"/>
                        </a:rPr>
                        <a:t>2nd</a:t>
                      </a:r>
                      <a:endParaRPr lang="en-US" sz="900" b="0" i="0" u="sng" strike="noStrike" dirty="0">
                        <a:solidFill>
                          <a:srgbClr val="000000"/>
                        </a:solidFill>
                        <a:effectLst/>
                        <a:latin typeface="+mn-lt"/>
                      </a:endParaRPr>
                    </a:p>
                  </a:txBody>
                  <a:tcPr marL="9525" marR="9525" marT="9525" marB="0" anchor="ctr"/>
                </a:tc>
                <a:tc>
                  <a:txBody>
                    <a:bodyPr/>
                    <a:lstStyle/>
                    <a:p>
                      <a:pPr algn="ctr" fontAlgn="b"/>
                      <a:r>
                        <a:rPr lang="en-US" sz="900" u="sng" strike="noStrike" dirty="0">
                          <a:effectLst/>
                          <a:latin typeface="+mn-lt"/>
                        </a:rPr>
                        <a:t>3rd</a:t>
                      </a:r>
                      <a:endParaRPr lang="en-US" sz="900" b="0" i="0" u="sng" strike="noStrike" dirty="0">
                        <a:solidFill>
                          <a:srgbClr val="000000"/>
                        </a:solidFill>
                        <a:effectLst/>
                        <a:latin typeface="+mn-lt"/>
                      </a:endParaRPr>
                    </a:p>
                  </a:txBody>
                  <a:tcPr marL="9525" marR="9525" marT="9525" marB="0" anchor="ctr"/>
                </a:tc>
                <a:tc>
                  <a:txBody>
                    <a:bodyPr/>
                    <a:lstStyle/>
                    <a:p>
                      <a:pPr algn="ctr" fontAlgn="b"/>
                      <a:r>
                        <a:rPr lang="en-US" sz="900" u="sng" strike="noStrike" dirty="0">
                          <a:effectLst/>
                          <a:latin typeface="+mn-lt"/>
                        </a:rPr>
                        <a:t>Total</a:t>
                      </a:r>
                      <a:endParaRPr lang="en-US" sz="900" b="0" i="0" u="sng" strike="noStrike" dirty="0">
                        <a:solidFill>
                          <a:srgbClr val="000000"/>
                        </a:solidFill>
                        <a:effectLst/>
                        <a:latin typeface="+mn-lt"/>
                      </a:endParaRPr>
                    </a:p>
                  </a:txBody>
                  <a:tcPr marL="9525" marR="9525" marT="9525" marB="0" anchor="ctr"/>
                </a:tc>
                <a:tc>
                  <a:txBody>
                    <a:bodyPr/>
                    <a:lstStyle/>
                    <a:p>
                      <a:pPr algn="ctr" fontAlgn="b"/>
                      <a:r>
                        <a:rPr lang="en-US" sz="900" u="sng" strike="noStrike" dirty="0">
                          <a:effectLst/>
                          <a:latin typeface="+mn-lt"/>
                        </a:rPr>
                        <a:t>Weighted</a:t>
                      </a:r>
                      <a:endParaRPr lang="en-US" sz="900" b="0" i="0" u="sng"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1"/>
                  </a:ext>
                </a:extLst>
              </a:tr>
              <a:tr h="162367">
                <a:tc>
                  <a:txBody>
                    <a:bodyPr/>
                    <a:lstStyle/>
                    <a:p>
                      <a:pPr algn="l" fontAlgn="b"/>
                      <a:r>
                        <a:rPr lang="en-US" sz="900" u="none" strike="noStrike" dirty="0">
                          <a:effectLst/>
                          <a:latin typeface="+mn-lt"/>
                        </a:rPr>
                        <a:t>Wages</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latin typeface="+mn-lt"/>
                        </a:rPr>
                        <a:t>5</a:t>
                      </a:r>
                      <a:endParaRPr lang="en-US" sz="900" b="1" i="0" u="none" strike="noStrike" dirty="0">
                        <a:solidFill>
                          <a:srgbClr val="000000"/>
                        </a:solidFill>
                        <a:effectLst/>
                        <a:latin typeface="+mn-lt"/>
                      </a:endParaRPr>
                    </a:p>
                  </a:txBody>
                  <a:tcPr marL="9525" marR="9525" marT="9525" marB="0" anchor="ctr">
                    <a:solidFill>
                      <a:srgbClr val="FF0000"/>
                    </a:solidFill>
                  </a:tcPr>
                </a:tc>
                <a:tc>
                  <a:txBody>
                    <a:bodyPr/>
                    <a:lstStyle/>
                    <a:p>
                      <a:pPr algn="ctr" fontAlgn="b"/>
                      <a:r>
                        <a:rPr lang="en-US" sz="900" u="none" strike="noStrike" dirty="0">
                          <a:effectLst/>
                          <a:latin typeface="+mn-lt"/>
                        </a:rPr>
                        <a:t>8</a:t>
                      </a:r>
                      <a:endParaRPr lang="en-US" sz="900" b="1" i="0" u="none" strike="noStrike" dirty="0">
                        <a:solidFill>
                          <a:srgbClr val="000000"/>
                        </a:solidFill>
                        <a:effectLst/>
                        <a:latin typeface="+mn-lt"/>
                      </a:endParaRPr>
                    </a:p>
                  </a:txBody>
                  <a:tcPr marL="9525" marR="9525" marT="9525" marB="0" anchor="ctr">
                    <a:solidFill>
                      <a:srgbClr val="FF0000"/>
                    </a:solidFill>
                  </a:tcPr>
                </a:tc>
                <a:tc>
                  <a:txBody>
                    <a:bodyPr/>
                    <a:lstStyle/>
                    <a:p>
                      <a:pPr algn="ctr" fontAlgn="b"/>
                      <a:r>
                        <a:rPr lang="en-US" sz="900" u="none" strike="noStrike" dirty="0">
                          <a:effectLst/>
                          <a:latin typeface="+mn-lt"/>
                        </a:rPr>
                        <a:t>0</a:t>
                      </a:r>
                      <a:endParaRPr lang="en-US" sz="900" b="1" i="0" u="none" strike="noStrike" dirty="0">
                        <a:solidFill>
                          <a:srgbClr val="000000"/>
                        </a:solidFill>
                        <a:effectLst/>
                        <a:latin typeface="+mn-lt"/>
                      </a:endParaRPr>
                    </a:p>
                  </a:txBody>
                  <a:tcPr marL="9525" marR="9525" marT="9525" marB="0" anchor="ctr">
                    <a:solidFill>
                      <a:srgbClr val="FF0000"/>
                    </a:solidFill>
                  </a:tcPr>
                </a:tc>
                <a:tc>
                  <a:txBody>
                    <a:bodyPr/>
                    <a:lstStyle/>
                    <a:p>
                      <a:pPr algn="ctr" fontAlgn="b"/>
                      <a:r>
                        <a:rPr lang="en-US" sz="900" u="none" strike="noStrike" dirty="0">
                          <a:effectLst/>
                          <a:latin typeface="+mn-lt"/>
                        </a:rPr>
                        <a:t>13</a:t>
                      </a:r>
                      <a:endParaRPr lang="en-US" sz="900" b="1" i="0" u="none" strike="noStrike" dirty="0">
                        <a:solidFill>
                          <a:srgbClr val="000000"/>
                        </a:solidFill>
                        <a:effectLst/>
                        <a:latin typeface="+mn-lt"/>
                      </a:endParaRPr>
                    </a:p>
                  </a:txBody>
                  <a:tcPr marL="9525" marR="9525" marT="9525" marB="0" anchor="ctr">
                    <a:solidFill>
                      <a:srgbClr val="FF0000"/>
                    </a:solidFill>
                  </a:tcPr>
                </a:tc>
                <a:tc>
                  <a:txBody>
                    <a:bodyPr/>
                    <a:lstStyle/>
                    <a:p>
                      <a:pPr algn="ctr" fontAlgn="b"/>
                      <a:r>
                        <a:rPr lang="en-US" sz="900" u="none" strike="noStrike" dirty="0">
                          <a:effectLst/>
                          <a:latin typeface="+mn-lt"/>
                        </a:rPr>
                        <a:t>31</a:t>
                      </a:r>
                      <a:endParaRPr lang="en-US" sz="900" b="1" i="0" u="none" strike="noStrike" dirty="0">
                        <a:solidFill>
                          <a:srgbClr val="000000"/>
                        </a:solidFill>
                        <a:effectLst/>
                        <a:latin typeface="+mn-lt"/>
                      </a:endParaRPr>
                    </a:p>
                  </a:txBody>
                  <a:tcPr marL="9525" marR="9525" marT="9525" marB="0" anchor="ctr">
                    <a:solidFill>
                      <a:srgbClr val="FF0000"/>
                    </a:solidFill>
                  </a:tcPr>
                </a:tc>
                <a:extLst>
                  <a:ext uri="{0D108BD9-81ED-4DB2-BD59-A6C34878D82A}">
                    <a16:rowId xmlns:a16="http://schemas.microsoft.com/office/drawing/2014/main" val="10002"/>
                  </a:ext>
                </a:extLst>
              </a:tr>
              <a:tr h="162367">
                <a:tc>
                  <a:txBody>
                    <a:bodyPr/>
                    <a:lstStyle/>
                    <a:p>
                      <a:pPr algn="l" fontAlgn="b"/>
                      <a:r>
                        <a:rPr lang="en-US" sz="900" u="none" strike="noStrike" dirty="0">
                          <a:effectLst/>
                          <a:latin typeface="+mn-lt"/>
                        </a:rPr>
                        <a:t>Health Care</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latin typeface="+mn-lt"/>
                        </a:rPr>
                        <a:t>4</a:t>
                      </a:r>
                      <a:endParaRPr lang="en-US" sz="900" b="1" i="0" u="none" strike="noStrike" dirty="0">
                        <a:solidFill>
                          <a:srgbClr val="000000"/>
                        </a:solidFill>
                        <a:effectLst/>
                        <a:latin typeface="+mn-lt"/>
                      </a:endParaRPr>
                    </a:p>
                  </a:txBody>
                  <a:tcPr marL="9525" marR="9525" marT="9525" marB="0" anchor="ctr">
                    <a:solidFill>
                      <a:schemeClr val="accent6">
                        <a:lumMod val="40000"/>
                        <a:lumOff val="60000"/>
                      </a:schemeClr>
                    </a:solidFill>
                  </a:tcPr>
                </a:tc>
                <a:tc>
                  <a:txBody>
                    <a:bodyPr/>
                    <a:lstStyle/>
                    <a:p>
                      <a:pPr algn="ctr" fontAlgn="b"/>
                      <a:r>
                        <a:rPr lang="en-US" sz="900" u="none" strike="noStrike" dirty="0">
                          <a:effectLst/>
                          <a:latin typeface="+mn-lt"/>
                        </a:rPr>
                        <a:t>3</a:t>
                      </a:r>
                      <a:endParaRPr lang="en-US" sz="900" b="1" i="0" u="none" strike="noStrike" dirty="0">
                        <a:solidFill>
                          <a:srgbClr val="000000"/>
                        </a:solidFill>
                        <a:effectLst/>
                        <a:latin typeface="+mn-lt"/>
                      </a:endParaRPr>
                    </a:p>
                  </a:txBody>
                  <a:tcPr marL="9525" marR="9525" marT="9525" marB="0" anchor="ctr">
                    <a:solidFill>
                      <a:schemeClr val="accent6">
                        <a:lumMod val="40000"/>
                        <a:lumOff val="60000"/>
                      </a:schemeClr>
                    </a:solidFill>
                  </a:tcPr>
                </a:tc>
                <a:tc>
                  <a:txBody>
                    <a:bodyPr/>
                    <a:lstStyle/>
                    <a:p>
                      <a:pPr algn="ctr" fontAlgn="b"/>
                      <a:r>
                        <a:rPr lang="en-US" sz="900" u="none" strike="noStrike" dirty="0">
                          <a:effectLst/>
                          <a:latin typeface="+mn-lt"/>
                        </a:rPr>
                        <a:t>4</a:t>
                      </a:r>
                      <a:endParaRPr lang="en-US" sz="900" b="1" i="0" u="none" strike="noStrike" dirty="0">
                        <a:solidFill>
                          <a:srgbClr val="000000"/>
                        </a:solidFill>
                        <a:effectLst/>
                        <a:latin typeface="+mn-lt"/>
                      </a:endParaRPr>
                    </a:p>
                  </a:txBody>
                  <a:tcPr marL="9525" marR="9525" marT="9525" marB="0" anchor="ctr">
                    <a:solidFill>
                      <a:schemeClr val="accent6">
                        <a:lumMod val="40000"/>
                        <a:lumOff val="60000"/>
                      </a:schemeClr>
                    </a:solidFill>
                  </a:tcPr>
                </a:tc>
                <a:tc>
                  <a:txBody>
                    <a:bodyPr/>
                    <a:lstStyle/>
                    <a:p>
                      <a:pPr algn="ctr" fontAlgn="b"/>
                      <a:r>
                        <a:rPr lang="en-US" sz="900" u="none" strike="noStrike" dirty="0">
                          <a:effectLst/>
                          <a:latin typeface="+mn-lt"/>
                        </a:rPr>
                        <a:t>11</a:t>
                      </a:r>
                      <a:endParaRPr lang="en-US" sz="900" b="1" i="0" u="none" strike="noStrike" dirty="0">
                        <a:solidFill>
                          <a:srgbClr val="000000"/>
                        </a:solidFill>
                        <a:effectLst/>
                        <a:latin typeface="+mn-lt"/>
                      </a:endParaRPr>
                    </a:p>
                  </a:txBody>
                  <a:tcPr marL="9525" marR="9525" marT="9525" marB="0" anchor="ctr">
                    <a:solidFill>
                      <a:schemeClr val="accent6">
                        <a:lumMod val="40000"/>
                        <a:lumOff val="60000"/>
                      </a:schemeClr>
                    </a:solidFill>
                  </a:tcPr>
                </a:tc>
                <a:tc>
                  <a:txBody>
                    <a:bodyPr/>
                    <a:lstStyle/>
                    <a:p>
                      <a:pPr algn="ctr" fontAlgn="b"/>
                      <a:r>
                        <a:rPr lang="en-US" sz="900" u="none" strike="noStrike" dirty="0">
                          <a:effectLst/>
                          <a:latin typeface="+mn-lt"/>
                        </a:rPr>
                        <a:t>22</a:t>
                      </a:r>
                      <a:endParaRPr lang="en-US" sz="900" b="1" i="0" u="none" strike="noStrike" dirty="0">
                        <a:solidFill>
                          <a:srgbClr val="000000"/>
                        </a:solidFill>
                        <a:effectLst/>
                        <a:latin typeface="+mn-lt"/>
                      </a:endParaRPr>
                    </a:p>
                  </a:txBody>
                  <a:tcPr marL="9525" marR="9525" marT="9525" marB="0" anchor="ctr">
                    <a:solidFill>
                      <a:schemeClr val="accent6">
                        <a:lumMod val="40000"/>
                        <a:lumOff val="60000"/>
                      </a:schemeClr>
                    </a:solidFill>
                  </a:tcPr>
                </a:tc>
                <a:extLst>
                  <a:ext uri="{0D108BD9-81ED-4DB2-BD59-A6C34878D82A}">
                    <a16:rowId xmlns:a16="http://schemas.microsoft.com/office/drawing/2014/main" val="10003"/>
                  </a:ext>
                </a:extLst>
              </a:tr>
              <a:tr h="162367">
                <a:tc>
                  <a:txBody>
                    <a:bodyPr/>
                    <a:lstStyle/>
                    <a:p>
                      <a:pPr algn="l" fontAlgn="b"/>
                      <a:r>
                        <a:rPr lang="en-US" sz="900" u="none" strike="noStrike" dirty="0">
                          <a:effectLst/>
                          <a:latin typeface="+mn-lt"/>
                        </a:rPr>
                        <a:t>Turnover</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latin typeface="+mn-lt"/>
                        </a:rPr>
                        <a:t>3</a:t>
                      </a:r>
                      <a:endParaRPr lang="en-US" sz="900" b="1" i="0" u="none" strike="noStrike" dirty="0">
                        <a:solidFill>
                          <a:srgbClr val="000000"/>
                        </a:solidFill>
                        <a:effectLst/>
                        <a:latin typeface="+mn-lt"/>
                      </a:endParaRPr>
                    </a:p>
                  </a:txBody>
                  <a:tcPr marL="9525" marR="9525" marT="9525" marB="0" anchor="ctr">
                    <a:solidFill>
                      <a:srgbClr val="FFFF00"/>
                    </a:solidFill>
                  </a:tcPr>
                </a:tc>
                <a:tc>
                  <a:txBody>
                    <a:bodyPr/>
                    <a:lstStyle/>
                    <a:p>
                      <a:pPr algn="ctr" fontAlgn="b"/>
                      <a:r>
                        <a:rPr lang="en-US" sz="900" u="none" strike="noStrike" dirty="0">
                          <a:effectLst/>
                          <a:latin typeface="+mn-lt"/>
                        </a:rPr>
                        <a:t>1</a:t>
                      </a:r>
                      <a:endParaRPr lang="en-US" sz="900" b="1" i="0" u="none" strike="noStrike" dirty="0">
                        <a:solidFill>
                          <a:srgbClr val="000000"/>
                        </a:solidFill>
                        <a:effectLst/>
                        <a:latin typeface="+mn-lt"/>
                      </a:endParaRPr>
                    </a:p>
                  </a:txBody>
                  <a:tcPr marL="9525" marR="9525" marT="9525" marB="0" anchor="ctr">
                    <a:solidFill>
                      <a:srgbClr val="FFFF00"/>
                    </a:solidFill>
                  </a:tcPr>
                </a:tc>
                <a:tc>
                  <a:txBody>
                    <a:bodyPr/>
                    <a:lstStyle/>
                    <a:p>
                      <a:pPr algn="ctr" fontAlgn="b"/>
                      <a:r>
                        <a:rPr lang="en-US" sz="900" u="none" strike="noStrike" dirty="0">
                          <a:effectLst/>
                          <a:latin typeface="+mn-lt"/>
                        </a:rPr>
                        <a:t>4</a:t>
                      </a:r>
                      <a:endParaRPr lang="en-US" sz="900" b="1" i="0" u="none" strike="noStrike" dirty="0">
                        <a:solidFill>
                          <a:srgbClr val="000000"/>
                        </a:solidFill>
                        <a:effectLst/>
                        <a:latin typeface="+mn-lt"/>
                      </a:endParaRPr>
                    </a:p>
                  </a:txBody>
                  <a:tcPr marL="9525" marR="9525" marT="9525" marB="0" anchor="ctr">
                    <a:solidFill>
                      <a:srgbClr val="FFFF00"/>
                    </a:solidFill>
                  </a:tcPr>
                </a:tc>
                <a:tc>
                  <a:txBody>
                    <a:bodyPr/>
                    <a:lstStyle/>
                    <a:p>
                      <a:pPr algn="ctr" fontAlgn="b"/>
                      <a:r>
                        <a:rPr lang="en-US" sz="900" u="none" strike="noStrike" dirty="0">
                          <a:effectLst/>
                          <a:latin typeface="+mn-lt"/>
                        </a:rPr>
                        <a:t>8</a:t>
                      </a:r>
                      <a:endParaRPr lang="en-US" sz="900" b="1" i="0" u="none" strike="noStrike" dirty="0">
                        <a:solidFill>
                          <a:srgbClr val="000000"/>
                        </a:solidFill>
                        <a:effectLst/>
                        <a:latin typeface="+mn-lt"/>
                      </a:endParaRPr>
                    </a:p>
                  </a:txBody>
                  <a:tcPr marL="9525" marR="9525" marT="9525" marB="0" anchor="ctr">
                    <a:solidFill>
                      <a:srgbClr val="FFFF00"/>
                    </a:solidFill>
                  </a:tcPr>
                </a:tc>
                <a:tc>
                  <a:txBody>
                    <a:bodyPr/>
                    <a:lstStyle/>
                    <a:p>
                      <a:pPr algn="ctr" fontAlgn="b"/>
                      <a:r>
                        <a:rPr lang="en-US" sz="900" u="none" strike="noStrike" dirty="0">
                          <a:effectLst/>
                          <a:latin typeface="+mn-lt"/>
                        </a:rPr>
                        <a:t>15</a:t>
                      </a:r>
                      <a:endParaRPr lang="en-US" sz="900" b="1" i="0" u="none" strike="noStrike" dirty="0">
                        <a:solidFill>
                          <a:srgbClr val="000000"/>
                        </a:solidFill>
                        <a:effectLst/>
                        <a:latin typeface="+mn-lt"/>
                      </a:endParaRPr>
                    </a:p>
                  </a:txBody>
                  <a:tcPr marL="9525" marR="9525" marT="9525" marB="0" anchor="ctr">
                    <a:solidFill>
                      <a:srgbClr val="FFFF00"/>
                    </a:solidFill>
                  </a:tcPr>
                </a:tc>
                <a:extLst>
                  <a:ext uri="{0D108BD9-81ED-4DB2-BD59-A6C34878D82A}">
                    <a16:rowId xmlns:a16="http://schemas.microsoft.com/office/drawing/2014/main" val="10004"/>
                  </a:ext>
                </a:extLst>
              </a:tr>
              <a:tr h="162367">
                <a:tc>
                  <a:txBody>
                    <a:bodyPr/>
                    <a:lstStyle/>
                    <a:p>
                      <a:pPr algn="l" fontAlgn="b"/>
                      <a:r>
                        <a:rPr lang="en-US" sz="900" u="none" strike="noStrike" dirty="0">
                          <a:effectLst/>
                          <a:latin typeface="+mn-lt"/>
                        </a:rPr>
                        <a:t>Productivity</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2</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3</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5</a:t>
                      </a:r>
                      <a:endParaRPr lang="en-US" sz="9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5"/>
                  </a:ext>
                </a:extLst>
              </a:tr>
              <a:tr h="162367">
                <a:tc>
                  <a:txBody>
                    <a:bodyPr/>
                    <a:lstStyle/>
                    <a:p>
                      <a:pPr algn="l" fontAlgn="b"/>
                      <a:r>
                        <a:rPr lang="en-US" sz="900" u="none" strike="noStrike" dirty="0">
                          <a:effectLst/>
                          <a:latin typeface="+mn-lt"/>
                        </a:rPr>
                        <a:t>Absenteeism</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2</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3</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4</a:t>
                      </a:r>
                      <a:endParaRPr lang="en-US" sz="9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6"/>
                  </a:ext>
                </a:extLst>
              </a:tr>
              <a:tr h="162367">
                <a:tc>
                  <a:txBody>
                    <a:bodyPr/>
                    <a:lstStyle/>
                    <a:p>
                      <a:pPr algn="l" fontAlgn="b"/>
                      <a:r>
                        <a:rPr lang="en-US" sz="900" u="none" strike="noStrike" dirty="0">
                          <a:effectLst/>
                          <a:latin typeface="+mn-lt"/>
                        </a:rPr>
                        <a:t>Other</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2</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4</a:t>
                      </a:r>
                      <a:endParaRPr lang="en-US" sz="9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7"/>
                  </a:ext>
                </a:extLst>
              </a:tr>
              <a:tr h="162367">
                <a:tc>
                  <a:txBody>
                    <a:bodyPr/>
                    <a:lstStyle/>
                    <a:p>
                      <a:pPr algn="l" fontAlgn="b"/>
                      <a:r>
                        <a:rPr lang="en-US" sz="900" u="none" strike="noStrike" dirty="0">
                          <a:effectLst/>
                          <a:latin typeface="+mn-lt"/>
                        </a:rPr>
                        <a:t>Worker Comp</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2</a:t>
                      </a:r>
                      <a:endParaRPr lang="en-US" sz="9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8"/>
                  </a:ext>
                </a:extLst>
              </a:tr>
              <a:tr h="162367">
                <a:tc>
                  <a:txBody>
                    <a:bodyPr/>
                    <a:lstStyle/>
                    <a:p>
                      <a:pPr algn="l" fontAlgn="b"/>
                      <a:r>
                        <a:rPr lang="en-US" sz="900" u="none" strike="noStrike" dirty="0">
                          <a:effectLst/>
                          <a:latin typeface="+mn-lt"/>
                        </a:rPr>
                        <a:t>Training </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9"/>
                  </a:ext>
                </a:extLst>
              </a:tr>
              <a:tr h="162367">
                <a:tc>
                  <a:txBody>
                    <a:bodyPr/>
                    <a:lstStyle/>
                    <a:p>
                      <a:pPr algn="l" fontAlgn="b"/>
                      <a:r>
                        <a:rPr lang="en-US" sz="900" u="none" strike="noStrike" dirty="0">
                          <a:effectLst/>
                          <a:latin typeface="+mn-lt"/>
                        </a:rPr>
                        <a:t>Total</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latin typeface="+mn-lt"/>
                        </a:rPr>
                        <a:t>14</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14</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14</a:t>
                      </a:r>
                      <a:endParaRPr lang="en-US" sz="900" b="0" i="0" u="none" strike="noStrike" dirty="0">
                        <a:solidFill>
                          <a:srgbClr val="000000"/>
                        </a:solidFill>
                        <a:effectLst/>
                        <a:latin typeface="+mn-lt"/>
                      </a:endParaRPr>
                    </a:p>
                  </a:txBody>
                  <a:tcPr marL="9525" marR="9525" marT="9525" marB="0" anchor="ctr"/>
                </a:tc>
                <a:tc>
                  <a:txBody>
                    <a:bodyPr/>
                    <a:lstStyle/>
                    <a:p>
                      <a:pPr algn="ctr" fontAlgn="b"/>
                      <a:endParaRPr lang="en-US" sz="900" b="0" i="0" u="none" strike="noStrike" dirty="0">
                        <a:solidFill>
                          <a:srgbClr val="000000"/>
                        </a:solidFill>
                        <a:effectLst/>
                        <a:latin typeface="+mn-lt"/>
                      </a:endParaRPr>
                    </a:p>
                  </a:txBody>
                  <a:tcPr marL="9525" marR="9525" marT="9525" marB="0" anchor="ctr"/>
                </a:tc>
                <a:tc>
                  <a:txBody>
                    <a:bodyPr/>
                    <a:lstStyle/>
                    <a:p>
                      <a:pPr algn="ctr" fontAlgn="b"/>
                      <a:endParaRPr lang="en-US" sz="9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10"/>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772892527"/>
              </p:ext>
            </p:extLst>
          </p:nvPr>
        </p:nvGraphicFramePr>
        <p:xfrm>
          <a:off x="4521200" y="1212093"/>
          <a:ext cx="4165600" cy="1848751"/>
        </p:xfrm>
        <a:graphic>
          <a:graphicData uri="http://schemas.openxmlformats.org/drawingml/2006/table">
            <a:tbl>
              <a:tblPr firstRow="1" lastRow="1">
                <a:tableStyleId>{7DF18680-E054-41AD-8BC1-D1AEF772440D}</a:tableStyleId>
              </a:tblPr>
              <a:tblGrid>
                <a:gridCol w="1117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20005"/>
                    </a:ext>
                  </a:extLst>
                </a:gridCol>
              </a:tblGrid>
              <a:tr h="221351">
                <a:tc gridSpan="6">
                  <a:txBody>
                    <a:bodyPr/>
                    <a:lstStyle/>
                    <a:p>
                      <a:pPr algn="ctr" fontAlgn="b"/>
                      <a:r>
                        <a:rPr lang="en-US" sz="1000" u="none" strike="noStrike" dirty="0" smtClean="0">
                          <a:solidFill>
                            <a:schemeClr val="tx1"/>
                          </a:solidFill>
                          <a:effectLst/>
                        </a:rPr>
                        <a:t>VALUE</a:t>
                      </a:r>
                      <a:endParaRPr lang="en-US" sz="1000" b="0" i="0" u="none" strike="noStrike" dirty="0">
                        <a:solidFill>
                          <a:schemeClr val="tx1"/>
                        </a:solidFill>
                        <a:effectLst/>
                        <a:latin typeface="+mn-lt"/>
                      </a:endParaRPr>
                    </a:p>
                  </a:txBody>
                  <a:tcPr marL="9525" marR="9525" marT="9525" marB="0" anchor="ctr"/>
                </a:tc>
                <a:tc hMerge="1">
                  <a:txBody>
                    <a:bodyPr/>
                    <a:lstStyle/>
                    <a:p>
                      <a:pPr algn="r" fontAlgn="b"/>
                      <a:endParaRPr lang="en-US" sz="1100" b="0" i="0" u="sng"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100" b="0" i="0" u="sng"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100" b="0" i="0" u="sng"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100" b="0" i="0" u="sng"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100" b="0" i="0" u="sng"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0"/>
                  </a:ext>
                </a:extLst>
              </a:tr>
              <a:tr h="194384">
                <a:tc>
                  <a:txBody>
                    <a:bodyPr/>
                    <a:lstStyle/>
                    <a:p>
                      <a:pPr algn="l" fontAlgn="b"/>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Top</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2nd</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3rd</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Total</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Weighted</a:t>
                      </a:r>
                      <a:endParaRPr lang="en-US" sz="900" b="0" i="0" u="sng"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1"/>
                  </a:ext>
                </a:extLst>
              </a:tr>
              <a:tr h="159224">
                <a:tc>
                  <a:txBody>
                    <a:bodyPr/>
                    <a:lstStyle/>
                    <a:p>
                      <a:pPr algn="l" fontAlgn="b"/>
                      <a:r>
                        <a:rPr lang="en-US" sz="900" u="none" strike="noStrike" dirty="0">
                          <a:effectLst/>
                        </a:rPr>
                        <a:t>Pt. Experience</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8</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2</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3</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13</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31</a:t>
                      </a:r>
                      <a:endParaRPr lang="en-US" sz="900" b="1" i="0" u="none" strike="noStrike" dirty="0">
                        <a:solidFill>
                          <a:srgbClr val="000000"/>
                        </a:solidFill>
                        <a:effectLst/>
                        <a:latin typeface="+mn-lt"/>
                      </a:endParaRPr>
                    </a:p>
                  </a:txBody>
                  <a:tcPr marL="9525" marR="9525" marT="9525" marB="0" anchor="b">
                    <a:solidFill>
                      <a:srgbClr val="FF0000"/>
                    </a:solidFill>
                  </a:tcPr>
                </a:tc>
                <a:extLst>
                  <a:ext uri="{0D108BD9-81ED-4DB2-BD59-A6C34878D82A}">
                    <a16:rowId xmlns:a16="http://schemas.microsoft.com/office/drawing/2014/main" val="10002"/>
                  </a:ext>
                </a:extLst>
              </a:tr>
              <a:tr h="159224">
                <a:tc>
                  <a:txBody>
                    <a:bodyPr/>
                    <a:lstStyle/>
                    <a:p>
                      <a:pPr algn="l" fontAlgn="b"/>
                      <a:r>
                        <a:rPr lang="en-US" sz="900" u="none" strike="noStrike" dirty="0">
                          <a:effectLst/>
                        </a:rPr>
                        <a:t>S&amp;Q Outcomes</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5</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5</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11</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26</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extLst>
                  <a:ext uri="{0D108BD9-81ED-4DB2-BD59-A6C34878D82A}">
                    <a16:rowId xmlns:a16="http://schemas.microsoft.com/office/drawing/2014/main" val="10003"/>
                  </a:ext>
                </a:extLst>
              </a:tr>
              <a:tr h="159224">
                <a:tc>
                  <a:txBody>
                    <a:bodyPr/>
                    <a:lstStyle/>
                    <a:p>
                      <a:pPr algn="l" fontAlgn="b"/>
                      <a:r>
                        <a:rPr lang="en-US" sz="900" u="none" strike="noStrike" dirty="0">
                          <a:effectLst/>
                        </a:rPr>
                        <a:t>Cost</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0</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3</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5</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8</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11</a:t>
                      </a:r>
                      <a:endParaRPr lang="en-US" sz="900" b="1" i="0" u="none" strike="noStrike" dirty="0">
                        <a:solidFill>
                          <a:srgbClr val="000000"/>
                        </a:solidFill>
                        <a:effectLst/>
                        <a:latin typeface="+mn-lt"/>
                      </a:endParaRPr>
                    </a:p>
                  </a:txBody>
                  <a:tcPr marL="9525" marR="9525" marT="9525" marB="0" anchor="b">
                    <a:solidFill>
                      <a:srgbClr val="FFFF00"/>
                    </a:solidFill>
                  </a:tcPr>
                </a:tc>
                <a:extLst>
                  <a:ext uri="{0D108BD9-81ED-4DB2-BD59-A6C34878D82A}">
                    <a16:rowId xmlns:a16="http://schemas.microsoft.com/office/drawing/2014/main" val="10004"/>
                  </a:ext>
                </a:extLst>
              </a:tr>
              <a:tr h="159224">
                <a:tc>
                  <a:txBody>
                    <a:bodyPr/>
                    <a:lstStyle/>
                    <a:p>
                      <a:pPr algn="l" fontAlgn="b"/>
                      <a:r>
                        <a:rPr lang="en-US" sz="900" u="none" strike="noStrike" dirty="0">
                          <a:effectLst/>
                        </a:rPr>
                        <a:t>Rel. w/ Physician</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4</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6</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9</a:t>
                      </a:r>
                      <a:endParaRPr lang="en-US" sz="900" b="1" i="0" u="none" strike="noStrike" dirty="0">
                        <a:solidFill>
                          <a:srgbClr val="000000"/>
                        </a:solidFill>
                        <a:effectLst/>
                        <a:latin typeface="+mn-lt"/>
                      </a:endParaRPr>
                    </a:p>
                  </a:txBody>
                  <a:tcPr marL="9525" marR="9525" marT="9525" marB="0" anchor="b">
                    <a:solidFill>
                      <a:srgbClr val="FFFF00"/>
                    </a:solidFill>
                  </a:tcPr>
                </a:tc>
                <a:extLst>
                  <a:ext uri="{0D108BD9-81ED-4DB2-BD59-A6C34878D82A}">
                    <a16:rowId xmlns:a16="http://schemas.microsoft.com/office/drawing/2014/main" val="10005"/>
                  </a:ext>
                </a:extLst>
              </a:tr>
              <a:tr h="159224">
                <a:tc>
                  <a:txBody>
                    <a:bodyPr/>
                    <a:lstStyle/>
                    <a:p>
                      <a:pPr algn="l" fontAlgn="b"/>
                      <a:r>
                        <a:rPr lang="en-US" sz="900" u="none" strike="noStrike" dirty="0">
                          <a:effectLst/>
                        </a:rPr>
                        <a:t>Choice/Options</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4</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6"/>
                  </a:ext>
                </a:extLst>
              </a:tr>
              <a:tr h="159224">
                <a:tc>
                  <a:txBody>
                    <a:bodyPr/>
                    <a:lstStyle/>
                    <a:p>
                      <a:pPr algn="l" fontAlgn="b"/>
                      <a:r>
                        <a:rPr lang="en-US" sz="900" u="none" strike="noStrike" dirty="0">
                          <a:effectLst/>
                        </a:rPr>
                        <a:t>Getting Care</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7"/>
                  </a:ext>
                </a:extLst>
              </a:tr>
              <a:tr h="159224">
                <a:tc>
                  <a:txBody>
                    <a:bodyPr/>
                    <a:lstStyle/>
                    <a:p>
                      <a:pPr algn="l" fontAlgn="b"/>
                      <a:r>
                        <a:rPr lang="en-US" sz="900" u="none" strike="noStrike" dirty="0">
                          <a:effectLst/>
                        </a:rPr>
                        <a:t>Technology</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8"/>
                  </a:ext>
                </a:extLst>
              </a:tr>
              <a:tr h="159224">
                <a:tc>
                  <a:txBody>
                    <a:bodyPr/>
                    <a:lstStyle/>
                    <a:p>
                      <a:pPr algn="l" fontAlgn="b"/>
                      <a:r>
                        <a:rPr lang="en-US" sz="900" u="none" strike="noStrike" dirty="0">
                          <a:effectLst/>
                        </a:rPr>
                        <a:t>Other</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9"/>
                  </a:ext>
                </a:extLst>
              </a:tr>
              <a:tr h="159224">
                <a:tc>
                  <a:txBody>
                    <a:bodyPr/>
                    <a:lstStyle/>
                    <a:p>
                      <a:pPr algn="l" fontAlgn="b"/>
                      <a:r>
                        <a:rPr lang="en-US" sz="900" u="none" strike="noStrike" dirty="0">
                          <a:effectLst/>
                        </a:rPr>
                        <a:t>Total</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14</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13</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14</a:t>
                      </a:r>
                      <a:endParaRPr lang="en-US" sz="900" b="0" i="0" u="none" strike="noStrike" dirty="0">
                        <a:solidFill>
                          <a:srgbClr val="000000"/>
                        </a:solidFill>
                        <a:effectLst/>
                        <a:latin typeface="+mn-lt"/>
                      </a:endParaRPr>
                    </a:p>
                  </a:txBody>
                  <a:tcPr marL="9525" marR="9525" marT="9525" marB="0" anchor="b"/>
                </a:tc>
                <a:tc>
                  <a:txBody>
                    <a:bodyPr/>
                    <a:lstStyle/>
                    <a:p>
                      <a:pPr algn="ctr" fontAlgn="b"/>
                      <a:endParaRPr lang="en-US" sz="900" b="0" i="0" u="none" strike="noStrike" dirty="0">
                        <a:solidFill>
                          <a:srgbClr val="000000"/>
                        </a:solidFill>
                        <a:effectLst/>
                        <a:latin typeface="+mn-lt"/>
                      </a:endParaRPr>
                    </a:p>
                  </a:txBody>
                  <a:tcPr marL="9525" marR="9525" marT="9525" marB="0" anchor="b"/>
                </a:tc>
                <a:tc>
                  <a:txBody>
                    <a:bodyPr/>
                    <a:lstStyle/>
                    <a:p>
                      <a:pPr algn="ctr" fontAlgn="b"/>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10"/>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463042830"/>
              </p:ext>
            </p:extLst>
          </p:nvPr>
        </p:nvGraphicFramePr>
        <p:xfrm>
          <a:off x="2019299" y="3160419"/>
          <a:ext cx="5105401" cy="1959532"/>
        </p:xfrm>
        <a:graphic>
          <a:graphicData uri="http://schemas.openxmlformats.org/drawingml/2006/table">
            <a:tbl>
              <a:tblPr firstRow="1" lastRow="1">
                <a:tableStyleId>{7DF18680-E054-41AD-8BC1-D1AEF772440D}</a:tableStyleId>
              </a:tblPr>
              <a:tblGrid>
                <a:gridCol w="1369741">
                  <a:extLst>
                    <a:ext uri="{9D8B030D-6E8A-4147-A177-3AD203B41FA5}">
                      <a16:colId xmlns:a16="http://schemas.microsoft.com/office/drawing/2014/main" val="20000"/>
                    </a:ext>
                  </a:extLst>
                </a:gridCol>
                <a:gridCol w="747132">
                  <a:extLst>
                    <a:ext uri="{9D8B030D-6E8A-4147-A177-3AD203B41FA5}">
                      <a16:colId xmlns:a16="http://schemas.microsoft.com/office/drawing/2014/main" val="20001"/>
                    </a:ext>
                  </a:extLst>
                </a:gridCol>
                <a:gridCol w="747132">
                  <a:extLst>
                    <a:ext uri="{9D8B030D-6E8A-4147-A177-3AD203B41FA5}">
                      <a16:colId xmlns:a16="http://schemas.microsoft.com/office/drawing/2014/main" val="20002"/>
                    </a:ext>
                  </a:extLst>
                </a:gridCol>
                <a:gridCol w="747132">
                  <a:extLst>
                    <a:ext uri="{9D8B030D-6E8A-4147-A177-3AD203B41FA5}">
                      <a16:colId xmlns:a16="http://schemas.microsoft.com/office/drawing/2014/main" val="20003"/>
                    </a:ext>
                  </a:extLst>
                </a:gridCol>
                <a:gridCol w="747132">
                  <a:extLst>
                    <a:ext uri="{9D8B030D-6E8A-4147-A177-3AD203B41FA5}">
                      <a16:colId xmlns:a16="http://schemas.microsoft.com/office/drawing/2014/main" val="20004"/>
                    </a:ext>
                  </a:extLst>
                </a:gridCol>
                <a:gridCol w="747132">
                  <a:extLst>
                    <a:ext uri="{9D8B030D-6E8A-4147-A177-3AD203B41FA5}">
                      <a16:colId xmlns:a16="http://schemas.microsoft.com/office/drawing/2014/main" val="20005"/>
                    </a:ext>
                  </a:extLst>
                </a:gridCol>
              </a:tblGrid>
              <a:tr h="199312">
                <a:tc gridSpan="6">
                  <a:txBody>
                    <a:bodyPr/>
                    <a:lstStyle/>
                    <a:p>
                      <a:pPr algn="ctr" fontAlgn="b"/>
                      <a:r>
                        <a:rPr lang="en-US" sz="1000" u="none" strike="noStrike" dirty="0" smtClean="0">
                          <a:solidFill>
                            <a:schemeClr val="tx1"/>
                          </a:solidFill>
                          <a:effectLst/>
                        </a:rPr>
                        <a:t>QUALITY</a:t>
                      </a:r>
                      <a:endParaRPr lang="en-US" sz="1000" b="1" i="0" u="none" strike="noStrike" dirty="0">
                        <a:solidFill>
                          <a:schemeClr val="tx1"/>
                        </a:solidFill>
                        <a:effectLst/>
                        <a:latin typeface="+mn-lt"/>
                      </a:endParaRPr>
                    </a:p>
                  </a:txBody>
                  <a:tcPr marL="9525" marR="9525" marT="9525" marB="0" anchor="ctr"/>
                </a:tc>
                <a:tc hMerge="1">
                  <a:txBody>
                    <a:bodyPr/>
                    <a:lstStyle/>
                    <a:p>
                      <a:pPr algn="r" fontAlgn="b"/>
                      <a:endParaRPr lang="en-US" sz="900" b="0" i="0" u="sng" strike="noStrike" dirty="0">
                        <a:solidFill>
                          <a:srgbClr val="000000"/>
                        </a:solidFill>
                        <a:effectLst/>
                        <a:latin typeface="+mn-lt"/>
                      </a:endParaRPr>
                    </a:p>
                  </a:txBody>
                  <a:tcPr marL="9525" marR="9525" marT="9525" marB="0" anchor="b"/>
                </a:tc>
                <a:tc hMerge="1">
                  <a:txBody>
                    <a:bodyPr/>
                    <a:lstStyle/>
                    <a:p>
                      <a:pPr algn="r" fontAlgn="b"/>
                      <a:endParaRPr lang="en-US" sz="900" b="0" i="0" u="sng" strike="noStrike" dirty="0">
                        <a:solidFill>
                          <a:srgbClr val="000000"/>
                        </a:solidFill>
                        <a:effectLst/>
                        <a:latin typeface="+mn-lt"/>
                      </a:endParaRPr>
                    </a:p>
                  </a:txBody>
                  <a:tcPr marL="9525" marR="9525" marT="9525" marB="0" anchor="b"/>
                </a:tc>
                <a:tc hMerge="1">
                  <a:txBody>
                    <a:bodyPr/>
                    <a:lstStyle/>
                    <a:p>
                      <a:pPr algn="r" fontAlgn="b"/>
                      <a:endParaRPr lang="en-US" sz="900" b="0" i="0" u="sng" strike="noStrike" dirty="0">
                        <a:solidFill>
                          <a:srgbClr val="000000"/>
                        </a:solidFill>
                        <a:effectLst/>
                        <a:latin typeface="+mn-lt"/>
                      </a:endParaRPr>
                    </a:p>
                  </a:txBody>
                  <a:tcPr marL="9525" marR="9525" marT="9525" marB="0" anchor="b"/>
                </a:tc>
                <a:tc hMerge="1">
                  <a:txBody>
                    <a:bodyPr/>
                    <a:lstStyle/>
                    <a:p>
                      <a:pPr algn="r" fontAlgn="b"/>
                      <a:endParaRPr lang="en-US" sz="900" b="0" i="0" u="sng" strike="noStrike" dirty="0">
                        <a:solidFill>
                          <a:srgbClr val="000000"/>
                        </a:solidFill>
                        <a:effectLst/>
                        <a:latin typeface="+mn-lt"/>
                      </a:endParaRPr>
                    </a:p>
                  </a:txBody>
                  <a:tcPr marL="9525" marR="9525" marT="9525" marB="0" anchor="b"/>
                </a:tc>
                <a:tc hMerge="1">
                  <a:txBody>
                    <a:bodyPr/>
                    <a:lstStyle/>
                    <a:p>
                      <a:pPr algn="r" fontAlgn="b"/>
                      <a:endParaRPr lang="en-US" sz="900" b="0" i="0" u="sng"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0"/>
                  </a:ext>
                </a:extLst>
              </a:tr>
              <a:tr h="131185">
                <a:tc>
                  <a:txBody>
                    <a:bodyPr/>
                    <a:lstStyle/>
                    <a:p>
                      <a:pPr algn="l" fontAlgn="b"/>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Top</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2nd</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3rd</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Total</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Weighted</a:t>
                      </a:r>
                      <a:endParaRPr lang="en-US" sz="900" b="0" i="0" u="sng"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1"/>
                  </a:ext>
                </a:extLst>
              </a:tr>
              <a:tr h="131185">
                <a:tc>
                  <a:txBody>
                    <a:bodyPr/>
                    <a:lstStyle/>
                    <a:p>
                      <a:pPr algn="l" fontAlgn="b"/>
                      <a:r>
                        <a:rPr lang="en-US" sz="900" u="none" strike="noStrike" dirty="0">
                          <a:effectLst/>
                        </a:rPr>
                        <a:t>Outcomes</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11</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13</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36</a:t>
                      </a:r>
                      <a:endParaRPr lang="en-US" sz="900" b="1" i="0" u="none" strike="noStrike" dirty="0">
                        <a:solidFill>
                          <a:srgbClr val="000000"/>
                        </a:solidFill>
                        <a:effectLst/>
                        <a:latin typeface="+mn-lt"/>
                      </a:endParaRPr>
                    </a:p>
                  </a:txBody>
                  <a:tcPr marL="9525" marR="9525" marT="9525" marB="0" anchor="b">
                    <a:solidFill>
                      <a:srgbClr val="FF0000"/>
                    </a:solidFill>
                  </a:tcPr>
                </a:tc>
                <a:extLst>
                  <a:ext uri="{0D108BD9-81ED-4DB2-BD59-A6C34878D82A}">
                    <a16:rowId xmlns:a16="http://schemas.microsoft.com/office/drawing/2014/main" val="10002"/>
                  </a:ext>
                </a:extLst>
              </a:tr>
              <a:tr h="131185">
                <a:tc>
                  <a:txBody>
                    <a:bodyPr/>
                    <a:lstStyle/>
                    <a:p>
                      <a:pPr algn="l" fontAlgn="b"/>
                      <a:r>
                        <a:rPr lang="en-US" sz="900" u="none" strike="noStrike" dirty="0">
                          <a:effectLst/>
                        </a:rPr>
                        <a:t>Care Coordination</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0</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8</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4</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12</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20</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extLst>
                  <a:ext uri="{0D108BD9-81ED-4DB2-BD59-A6C34878D82A}">
                    <a16:rowId xmlns:a16="http://schemas.microsoft.com/office/drawing/2014/main" val="10003"/>
                  </a:ext>
                </a:extLst>
              </a:tr>
              <a:tr h="131185">
                <a:tc>
                  <a:txBody>
                    <a:bodyPr/>
                    <a:lstStyle/>
                    <a:p>
                      <a:pPr algn="l" fontAlgn="b"/>
                      <a:r>
                        <a:rPr lang="en-US" sz="900" u="none" strike="noStrike" dirty="0">
                          <a:effectLst/>
                        </a:rPr>
                        <a:t>Few Complications</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3</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5</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10</a:t>
                      </a:r>
                      <a:endParaRPr lang="en-US" sz="900" b="1" i="0" u="none" strike="noStrike" dirty="0">
                        <a:solidFill>
                          <a:srgbClr val="000000"/>
                        </a:solidFill>
                        <a:effectLst/>
                        <a:latin typeface="+mn-lt"/>
                      </a:endParaRPr>
                    </a:p>
                  </a:txBody>
                  <a:tcPr marL="9525" marR="9525" marT="9525" marB="0" anchor="b">
                    <a:solidFill>
                      <a:srgbClr val="FFFF00"/>
                    </a:solidFill>
                  </a:tcPr>
                </a:tc>
                <a:extLst>
                  <a:ext uri="{0D108BD9-81ED-4DB2-BD59-A6C34878D82A}">
                    <a16:rowId xmlns:a16="http://schemas.microsoft.com/office/drawing/2014/main" val="10004"/>
                  </a:ext>
                </a:extLst>
              </a:tr>
              <a:tr h="131185">
                <a:tc>
                  <a:txBody>
                    <a:bodyPr/>
                    <a:lstStyle/>
                    <a:p>
                      <a:pPr algn="l" fontAlgn="b"/>
                      <a:r>
                        <a:rPr lang="en-US" sz="900" u="none" strike="noStrike" dirty="0">
                          <a:effectLst/>
                        </a:rPr>
                        <a:t>Wellness</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2</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2</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5</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9</a:t>
                      </a:r>
                      <a:endParaRPr lang="en-US" sz="900" b="1" i="0" u="none" strike="noStrike" dirty="0">
                        <a:solidFill>
                          <a:srgbClr val="000000"/>
                        </a:solidFill>
                        <a:effectLst/>
                        <a:latin typeface="+mn-lt"/>
                      </a:endParaRPr>
                    </a:p>
                  </a:txBody>
                  <a:tcPr marL="9525" marR="9525" marT="9525" marB="0" anchor="b">
                    <a:solidFill>
                      <a:srgbClr val="FFFF00"/>
                    </a:solidFill>
                  </a:tcPr>
                </a:tc>
                <a:extLst>
                  <a:ext uri="{0D108BD9-81ED-4DB2-BD59-A6C34878D82A}">
                    <a16:rowId xmlns:a16="http://schemas.microsoft.com/office/drawing/2014/main" val="10005"/>
                  </a:ext>
                </a:extLst>
              </a:tr>
              <a:tr h="131185">
                <a:tc>
                  <a:txBody>
                    <a:bodyPr/>
                    <a:lstStyle/>
                    <a:p>
                      <a:pPr algn="l" fontAlgn="b"/>
                      <a:r>
                        <a:rPr lang="en-US" sz="900" u="none" strike="noStrike" dirty="0">
                          <a:effectLst/>
                        </a:rPr>
                        <a:t>Mortality</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4</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6"/>
                  </a:ext>
                </a:extLst>
              </a:tr>
              <a:tr h="131185">
                <a:tc>
                  <a:txBody>
                    <a:bodyPr/>
                    <a:lstStyle/>
                    <a:p>
                      <a:pPr algn="l" fontAlgn="b"/>
                      <a:r>
                        <a:rPr lang="en-US" sz="900" u="none" strike="noStrike" dirty="0">
                          <a:effectLst/>
                        </a:rPr>
                        <a:t>Appr. Resource Util</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7"/>
                  </a:ext>
                </a:extLst>
              </a:tr>
              <a:tr h="131185">
                <a:tc>
                  <a:txBody>
                    <a:bodyPr/>
                    <a:lstStyle/>
                    <a:p>
                      <a:pPr algn="l" fontAlgn="b"/>
                      <a:r>
                        <a:rPr lang="en-US" sz="900" u="none" strike="noStrike" dirty="0">
                          <a:effectLst/>
                        </a:rPr>
                        <a:t>Rankings</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8"/>
                  </a:ext>
                </a:extLst>
              </a:tr>
              <a:tr h="131185">
                <a:tc>
                  <a:txBody>
                    <a:bodyPr/>
                    <a:lstStyle/>
                    <a:p>
                      <a:pPr algn="l" fontAlgn="b"/>
                      <a:r>
                        <a:rPr lang="en-US" sz="900" u="none" strike="noStrike" dirty="0">
                          <a:effectLst/>
                        </a:rPr>
                        <a:t>Communication</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9"/>
                  </a:ext>
                </a:extLst>
              </a:tr>
              <a:tr h="131185">
                <a:tc>
                  <a:txBody>
                    <a:bodyPr/>
                    <a:lstStyle/>
                    <a:p>
                      <a:pPr algn="l" fontAlgn="b"/>
                      <a:r>
                        <a:rPr lang="en-US" sz="900" u="none" strike="noStrike" dirty="0">
                          <a:effectLst/>
                        </a:rPr>
                        <a:t>Low Hospitalization</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10"/>
                  </a:ext>
                </a:extLst>
              </a:tr>
              <a:tr h="131185">
                <a:tc>
                  <a:txBody>
                    <a:bodyPr/>
                    <a:lstStyle/>
                    <a:p>
                      <a:pPr algn="l" fontAlgn="b"/>
                      <a:r>
                        <a:rPr lang="en-US" sz="900" u="none" strike="noStrike" dirty="0">
                          <a:effectLst/>
                        </a:rPr>
                        <a:t>Other</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11"/>
                  </a:ext>
                </a:extLst>
              </a:tr>
              <a:tr h="131185">
                <a:tc>
                  <a:txBody>
                    <a:bodyPr/>
                    <a:lstStyle/>
                    <a:p>
                      <a:pPr algn="l" fontAlgn="b"/>
                      <a:r>
                        <a:rPr lang="en-US" sz="900" u="none" strike="noStrike" dirty="0">
                          <a:effectLst/>
                        </a:rPr>
                        <a:t>Total</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14</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14</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13</a:t>
                      </a:r>
                      <a:endParaRPr lang="en-US" sz="900" b="0" i="0" u="none" strike="noStrike" dirty="0">
                        <a:solidFill>
                          <a:srgbClr val="000000"/>
                        </a:solidFill>
                        <a:effectLst/>
                        <a:latin typeface="+mn-lt"/>
                      </a:endParaRPr>
                    </a:p>
                  </a:txBody>
                  <a:tcPr marL="9525" marR="9525" marT="9525" marB="0" anchor="b"/>
                </a:tc>
                <a:tc>
                  <a:txBody>
                    <a:bodyPr/>
                    <a:lstStyle/>
                    <a:p>
                      <a:pPr algn="ctr" fontAlgn="b"/>
                      <a:endParaRPr lang="en-US" sz="900" b="0" i="0" u="none" strike="noStrike" dirty="0">
                        <a:solidFill>
                          <a:srgbClr val="000000"/>
                        </a:solidFill>
                        <a:effectLst/>
                        <a:latin typeface="+mn-lt"/>
                      </a:endParaRPr>
                    </a:p>
                  </a:txBody>
                  <a:tcPr marL="9525" marR="9525" marT="9525" marB="0" anchor="b"/>
                </a:tc>
                <a:tc>
                  <a:txBody>
                    <a:bodyPr/>
                    <a:lstStyle/>
                    <a:p>
                      <a:pPr algn="ctr" fontAlgn="b"/>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0585127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p:txBody>
          <a:bodyPr/>
          <a:lstStyle/>
          <a:p>
            <a:pPr marL="285750" indent="-285750" algn="ctr"/>
            <a:r>
              <a:rPr lang="en-US" altLang="en-US" sz="2400" b="1" dirty="0" smtClean="0"/>
              <a:t>Intersection of Community &amp; Employer Health Needs</a:t>
            </a:r>
            <a:endParaRPr lang="en-US" altLang="en-US" sz="800" b="1" dirty="0" smtClean="0"/>
          </a:p>
        </p:txBody>
      </p:sp>
      <p:sp>
        <p:nvSpPr>
          <p:cNvPr id="111619" name="Content Placeholder 2"/>
          <p:cNvSpPr>
            <a:spLocks noGrp="1"/>
          </p:cNvSpPr>
          <p:nvPr>
            <p:ph idx="1"/>
          </p:nvPr>
        </p:nvSpPr>
        <p:spPr>
          <a:xfrm>
            <a:off x="4572000" y="1200150"/>
            <a:ext cx="4419600" cy="3505200"/>
          </a:xfrm>
        </p:spPr>
        <p:txBody>
          <a:bodyPr>
            <a:normAutofit fontScale="70000" lnSpcReduction="20000"/>
          </a:bodyPr>
          <a:lstStyle/>
          <a:p>
            <a:pPr marL="0" indent="0">
              <a:lnSpc>
                <a:spcPct val="120000"/>
              </a:lnSpc>
              <a:buClrTx/>
              <a:buNone/>
            </a:pPr>
            <a:r>
              <a:rPr lang="en-US" sz="2133" dirty="0" smtClean="0"/>
              <a:t>Value Proposition for </a:t>
            </a:r>
            <a:r>
              <a:rPr lang="en-US" sz="2133" b="1" dirty="0" smtClean="0"/>
              <a:t>Employers &amp; Community</a:t>
            </a:r>
          </a:p>
          <a:p>
            <a:pPr>
              <a:lnSpc>
                <a:spcPct val="120000"/>
              </a:lnSpc>
              <a:buClrTx/>
            </a:pPr>
            <a:r>
              <a:rPr lang="en-US" sz="2133" b="1" dirty="0" smtClean="0"/>
              <a:t>Utilization</a:t>
            </a:r>
            <a:r>
              <a:rPr lang="en-US" sz="2133" dirty="0" smtClean="0"/>
              <a:t> * Price * Market = Cost</a:t>
            </a:r>
          </a:p>
          <a:p>
            <a:pPr>
              <a:lnSpc>
                <a:spcPct val="120000"/>
              </a:lnSpc>
              <a:buClrTx/>
            </a:pPr>
            <a:r>
              <a:rPr lang="en-US" sz="2133" dirty="0" smtClean="0"/>
              <a:t>Partner on addressing the “Social Determinants of Health” that impact UTILIZATION</a:t>
            </a:r>
          </a:p>
          <a:p>
            <a:pPr>
              <a:lnSpc>
                <a:spcPct val="120000"/>
              </a:lnSpc>
              <a:buClrTx/>
            </a:pPr>
            <a:r>
              <a:rPr lang="en-US" sz="2133" dirty="0" smtClean="0"/>
              <a:t>Examples:</a:t>
            </a:r>
          </a:p>
          <a:p>
            <a:pPr lvl="1">
              <a:lnSpc>
                <a:spcPct val="120000"/>
              </a:lnSpc>
              <a:buClrTx/>
            </a:pPr>
            <a:r>
              <a:rPr lang="en-US" sz="1867" dirty="0" smtClean="0"/>
              <a:t>Collective Impact Groups</a:t>
            </a:r>
          </a:p>
          <a:p>
            <a:pPr lvl="1">
              <a:lnSpc>
                <a:spcPct val="120000"/>
              </a:lnSpc>
              <a:buClrTx/>
            </a:pPr>
            <a:r>
              <a:rPr lang="en-US" sz="1867" dirty="0" smtClean="0"/>
              <a:t>Specialty Clinics – High Risk Clinics, Diabetes, CHF, COPD, etc.</a:t>
            </a:r>
          </a:p>
          <a:p>
            <a:pPr lvl="1">
              <a:lnSpc>
                <a:spcPct val="120000"/>
              </a:lnSpc>
              <a:buClrTx/>
            </a:pPr>
            <a:r>
              <a:rPr lang="en-US" sz="1867" dirty="0" smtClean="0"/>
              <a:t>Well-Being / Value Based Insurance Plan Designs</a:t>
            </a:r>
          </a:p>
          <a:p>
            <a:pPr lvl="1">
              <a:lnSpc>
                <a:spcPct val="120000"/>
              </a:lnSpc>
              <a:buClrTx/>
            </a:pPr>
            <a:r>
              <a:rPr lang="en-US" sz="1867" dirty="0" smtClean="0"/>
              <a:t>Direct to Employer Contracts</a:t>
            </a:r>
          </a:p>
          <a:p>
            <a:pPr>
              <a:lnSpc>
                <a:spcPct val="120000"/>
              </a:lnSpc>
              <a:buClrTx/>
            </a:pPr>
            <a:endParaRPr lang="en-US" altLang="en-US" sz="1600"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1077778"/>
            <a:ext cx="4267200" cy="3452173"/>
          </a:xfrm>
          <a:prstGeom prst="rect">
            <a:avLst/>
          </a:prstGeom>
        </p:spPr>
      </p:pic>
    </p:spTree>
    <p:extLst>
      <p:ext uri="{BB962C8B-B14F-4D97-AF65-F5344CB8AC3E}">
        <p14:creationId xmlns:p14="http://schemas.microsoft.com/office/powerpoint/2010/main" val="23799360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p:cNvCxnSpPr/>
          <p:nvPr/>
        </p:nvCxnSpPr>
        <p:spPr>
          <a:xfrm>
            <a:off x="1714500" y="1828800"/>
            <a:ext cx="0" cy="188595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543050" y="3543300"/>
            <a:ext cx="5886450"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543050" y="3143250"/>
            <a:ext cx="5886450"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543050" y="2585573"/>
            <a:ext cx="5886450"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1543050" y="2343150"/>
            <a:ext cx="5886450"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1543050" y="1943100"/>
            <a:ext cx="5886450"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143000" y="1441849"/>
            <a:ext cx="971550" cy="246221"/>
          </a:xfrm>
          <a:prstGeom prst="rect">
            <a:avLst/>
          </a:prstGeom>
          <a:noFill/>
        </p:spPr>
        <p:txBody>
          <a:bodyPr wrap="square">
            <a:spAutoFit/>
          </a:bodyPr>
          <a:lstStyle/>
          <a:p>
            <a:pPr algn="ctr">
              <a:defRPr/>
            </a:pPr>
            <a:r>
              <a:rPr lang="en-US" sz="1000" b="1" dirty="0">
                <a:solidFill>
                  <a:schemeClr val="bg1">
                    <a:lumMod val="65000"/>
                  </a:schemeClr>
                </a:solidFill>
              </a:rPr>
              <a:t>Cost (PMPM)</a:t>
            </a:r>
          </a:p>
        </p:txBody>
      </p:sp>
      <p:sp>
        <p:nvSpPr>
          <p:cNvPr id="31" name="TextBox 30"/>
          <p:cNvSpPr txBox="1"/>
          <p:nvPr/>
        </p:nvSpPr>
        <p:spPr>
          <a:xfrm>
            <a:off x="2457450" y="3499973"/>
            <a:ext cx="742950" cy="246221"/>
          </a:xfrm>
          <a:prstGeom prst="rect">
            <a:avLst/>
          </a:prstGeom>
          <a:noFill/>
        </p:spPr>
        <p:txBody>
          <a:bodyPr>
            <a:spAutoFit/>
          </a:bodyPr>
          <a:lstStyle/>
          <a:p>
            <a:pPr>
              <a:defRPr/>
            </a:pPr>
            <a:r>
              <a:rPr lang="en-US" sz="1000" b="1" dirty="0">
                <a:solidFill>
                  <a:schemeClr val="bg1">
                    <a:lumMod val="65000"/>
                  </a:schemeClr>
                </a:solidFill>
              </a:rPr>
              <a:t>3 years</a:t>
            </a:r>
          </a:p>
        </p:txBody>
      </p:sp>
      <p:cxnSp>
        <p:nvCxnSpPr>
          <p:cNvPr id="32" name="Straight Connector 31"/>
          <p:cNvCxnSpPr/>
          <p:nvPr/>
        </p:nvCxnSpPr>
        <p:spPr>
          <a:xfrm>
            <a:off x="2857500" y="3486151"/>
            <a:ext cx="0" cy="183356"/>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143375" y="3508309"/>
            <a:ext cx="742950" cy="246221"/>
          </a:xfrm>
          <a:prstGeom prst="rect">
            <a:avLst/>
          </a:prstGeom>
          <a:noFill/>
        </p:spPr>
        <p:txBody>
          <a:bodyPr>
            <a:spAutoFit/>
          </a:bodyPr>
          <a:lstStyle/>
          <a:p>
            <a:pPr>
              <a:defRPr/>
            </a:pPr>
            <a:r>
              <a:rPr lang="en-US" sz="1000" b="1" dirty="0">
                <a:solidFill>
                  <a:schemeClr val="bg1">
                    <a:lumMod val="65000"/>
                  </a:schemeClr>
                </a:solidFill>
              </a:rPr>
              <a:t>5 years</a:t>
            </a:r>
          </a:p>
        </p:txBody>
      </p:sp>
      <p:sp>
        <p:nvSpPr>
          <p:cNvPr id="39" name="TextBox 38"/>
          <p:cNvSpPr txBox="1"/>
          <p:nvPr/>
        </p:nvSpPr>
        <p:spPr>
          <a:xfrm>
            <a:off x="5715000" y="3499973"/>
            <a:ext cx="828675" cy="246221"/>
          </a:xfrm>
          <a:prstGeom prst="rect">
            <a:avLst/>
          </a:prstGeom>
          <a:noFill/>
        </p:spPr>
        <p:txBody>
          <a:bodyPr>
            <a:spAutoFit/>
          </a:bodyPr>
          <a:lstStyle/>
          <a:p>
            <a:pPr>
              <a:defRPr/>
            </a:pPr>
            <a:r>
              <a:rPr lang="en-US" sz="1000" b="1" dirty="0">
                <a:solidFill>
                  <a:schemeClr val="bg1">
                    <a:lumMod val="65000"/>
                  </a:schemeClr>
                </a:solidFill>
              </a:rPr>
              <a:t>10 years</a:t>
            </a:r>
          </a:p>
        </p:txBody>
      </p:sp>
      <p:cxnSp>
        <p:nvCxnSpPr>
          <p:cNvPr id="41" name="Straight Connector 40"/>
          <p:cNvCxnSpPr/>
          <p:nvPr/>
        </p:nvCxnSpPr>
        <p:spPr>
          <a:xfrm>
            <a:off x="2857500" y="2628900"/>
            <a:ext cx="0" cy="8572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511279" y="3474245"/>
            <a:ext cx="0" cy="183356"/>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142435" y="3486151"/>
            <a:ext cx="0" cy="183356"/>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511279" y="2343151"/>
            <a:ext cx="0" cy="1131094"/>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6142435" y="2343151"/>
            <a:ext cx="0" cy="1131094"/>
          </a:xfrm>
          <a:prstGeom prst="line">
            <a:avLst/>
          </a:prstGeom>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6092428" y="2300287"/>
            <a:ext cx="100013" cy="100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1" name="Rectangle 50"/>
          <p:cNvSpPr/>
          <p:nvPr/>
        </p:nvSpPr>
        <p:spPr>
          <a:xfrm>
            <a:off x="4461272" y="2286000"/>
            <a:ext cx="100013" cy="100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3" name="Rectangle 52"/>
          <p:cNvSpPr/>
          <p:nvPr/>
        </p:nvSpPr>
        <p:spPr>
          <a:xfrm>
            <a:off x="2807494" y="2600325"/>
            <a:ext cx="100013" cy="100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4" name="Rectangle 53"/>
          <p:cNvSpPr/>
          <p:nvPr/>
        </p:nvSpPr>
        <p:spPr>
          <a:xfrm>
            <a:off x="7258050" y="2586037"/>
            <a:ext cx="100013" cy="100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5" name="Freeform 54"/>
          <p:cNvSpPr/>
          <p:nvPr/>
        </p:nvSpPr>
        <p:spPr>
          <a:xfrm>
            <a:off x="1727598" y="2282430"/>
            <a:ext cx="6101953" cy="759619"/>
          </a:xfrm>
          <a:custGeom>
            <a:avLst/>
            <a:gdLst>
              <a:gd name="connsiteX0" fmla="*/ 0 w 8136294"/>
              <a:gd name="connsiteY0" fmla="*/ 1012018 h 1012018"/>
              <a:gd name="connsiteX1" fmla="*/ 1567543 w 8136294"/>
              <a:gd name="connsiteY1" fmla="*/ 452181 h 1012018"/>
              <a:gd name="connsiteX2" fmla="*/ 3750906 w 8136294"/>
              <a:gd name="connsiteY2" fmla="*/ 41634 h 1012018"/>
              <a:gd name="connsiteX3" fmla="*/ 5906278 w 8136294"/>
              <a:gd name="connsiteY3" fmla="*/ 60295 h 1012018"/>
              <a:gd name="connsiteX4" fmla="*/ 7427167 w 8136294"/>
              <a:gd name="connsiteY4" fmla="*/ 452181 h 1012018"/>
              <a:gd name="connsiteX5" fmla="*/ 8136294 w 8136294"/>
              <a:gd name="connsiteY5" fmla="*/ 50965 h 1012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36294" h="1012018">
                <a:moveTo>
                  <a:pt x="0" y="1012018"/>
                </a:moveTo>
                <a:cubicBezTo>
                  <a:pt x="471196" y="812965"/>
                  <a:pt x="942392" y="613912"/>
                  <a:pt x="1567543" y="452181"/>
                </a:cubicBezTo>
                <a:cubicBezTo>
                  <a:pt x="2192694" y="290450"/>
                  <a:pt x="3027784" y="106948"/>
                  <a:pt x="3750906" y="41634"/>
                </a:cubicBezTo>
                <a:cubicBezTo>
                  <a:pt x="4474029" y="-23680"/>
                  <a:pt x="5293568" y="-8130"/>
                  <a:pt x="5906278" y="60295"/>
                </a:cubicBezTo>
                <a:cubicBezTo>
                  <a:pt x="6518988" y="128719"/>
                  <a:pt x="7055498" y="453736"/>
                  <a:pt x="7427167" y="452181"/>
                </a:cubicBezTo>
                <a:cubicBezTo>
                  <a:pt x="7798836" y="450626"/>
                  <a:pt x="8016551" y="122500"/>
                  <a:pt x="8136294" y="509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8" name="Freeform 57"/>
          <p:cNvSpPr/>
          <p:nvPr/>
        </p:nvSpPr>
        <p:spPr>
          <a:xfrm>
            <a:off x="2878932" y="1372791"/>
            <a:ext cx="4379119" cy="1213247"/>
          </a:xfrm>
          <a:custGeom>
            <a:avLst/>
            <a:gdLst>
              <a:gd name="connsiteX0" fmla="*/ 0 w 4282751"/>
              <a:gd name="connsiteY0" fmla="*/ 811763 h 811763"/>
              <a:gd name="connsiteX1" fmla="*/ 2659224 w 4282751"/>
              <a:gd name="connsiteY1" fmla="*/ 326571 h 811763"/>
              <a:gd name="connsiteX2" fmla="*/ 4282751 w 4282751"/>
              <a:gd name="connsiteY2" fmla="*/ 0 h 811763"/>
            </a:gdLst>
            <a:ahLst/>
            <a:cxnLst>
              <a:cxn ang="0">
                <a:pos x="connsiteX0" y="connsiteY0"/>
              </a:cxn>
              <a:cxn ang="0">
                <a:pos x="connsiteX1" y="connsiteY1"/>
              </a:cxn>
              <a:cxn ang="0">
                <a:pos x="connsiteX2" y="connsiteY2"/>
              </a:cxn>
            </a:cxnLst>
            <a:rect l="l" t="t" r="r" b="b"/>
            <a:pathLst>
              <a:path w="4282751" h="811763">
                <a:moveTo>
                  <a:pt x="0" y="811763"/>
                </a:moveTo>
                <a:lnTo>
                  <a:pt x="2659224" y="326571"/>
                </a:lnTo>
                <a:cubicBezTo>
                  <a:pt x="3373016" y="191277"/>
                  <a:pt x="3827883" y="95638"/>
                  <a:pt x="4282751" y="0"/>
                </a:cubicBezTo>
              </a:path>
            </a:pathLst>
          </a:cu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extBox 1"/>
          <p:cNvSpPr txBox="1"/>
          <p:nvPr/>
        </p:nvSpPr>
        <p:spPr>
          <a:xfrm>
            <a:off x="3332559" y="3916419"/>
            <a:ext cx="3471863" cy="1007968"/>
          </a:xfrm>
          <a:prstGeom prst="rect">
            <a:avLst/>
          </a:prstGeom>
          <a:noFill/>
          <a:ln>
            <a:solidFill>
              <a:srgbClr val="006600"/>
            </a:solidFill>
          </a:ln>
        </p:spPr>
        <p:txBody>
          <a:bodyPr wrap="square">
            <a:spAutoFit/>
          </a:bodyPr>
          <a:lstStyle/>
          <a:p>
            <a:pPr>
              <a:defRPr/>
            </a:pPr>
            <a:r>
              <a:rPr lang="en-US" sz="1400" dirty="0">
                <a:solidFill>
                  <a:srgbClr val="006600"/>
                </a:solidFill>
              </a:rPr>
              <a:t>Employer Strategy:</a:t>
            </a:r>
          </a:p>
          <a:p>
            <a:pPr>
              <a:defRPr/>
            </a:pPr>
            <a:r>
              <a:rPr lang="en-US" sz="1400" dirty="0">
                <a:solidFill>
                  <a:srgbClr val="006600"/>
                </a:solidFill>
              </a:rPr>
              <a:t>Value Based Insurance Design</a:t>
            </a:r>
          </a:p>
          <a:p>
            <a:pPr marL="214313" indent="-214313">
              <a:buFont typeface="Arial" panose="020B0604020202020204" pitchFamily="34" charset="0"/>
              <a:buChar char="•"/>
              <a:defRPr/>
            </a:pPr>
            <a:r>
              <a:rPr lang="en-US" sz="1050" dirty="0">
                <a:solidFill>
                  <a:srgbClr val="006600"/>
                </a:solidFill>
              </a:rPr>
              <a:t>Keep Healthy-Healthy</a:t>
            </a:r>
          </a:p>
          <a:p>
            <a:pPr marL="214313" indent="-214313">
              <a:buFont typeface="Arial" panose="020B0604020202020204" pitchFamily="34" charset="0"/>
              <a:buChar char="•"/>
              <a:defRPr/>
            </a:pPr>
            <a:r>
              <a:rPr lang="en-US" sz="1050" dirty="0">
                <a:solidFill>
                  <a:srgbClr val="006600"/>
                </a:solidFill>
              </a:rPr>
              <a:t>Reduce Rising Risk</a:t>
            </a:r>
          </a:p>
          <a:p>
            <a:pPr marL="214313" indent="-214313">
              <a:buFont typeface="Arial" panose="020B0604020202020204" pitchFamily="34" charset="0"/>
              <a:buChar char="•"/>
              <a:defRPr/>
            </a:pPr>
            <a:r>
              <a:rPr lang="en-US" sz="1050" dirty="0">
                <a:solidFill>
                  <a:srgbClr val="006600"/>
                </a:solidFill>
              </a:rPr>
              <a:t>Managed Chronic Care</a:t>
            </a:r>
          </a:p>
        </p:txBody>
      </p:sp>
      <p:sp>
        <p:nvSpPr>
          <p:cNvPr id="3" name="TextBox 2"/>
          <p:cNvSpPr txBox="1"/>
          <p:nvPr/>
        </p:nvSpPr>
        <p:spPr>
          <a:xfrm>
            <a:off x="351558" y="3943350"/>
            <a:ext cx="2193010" cy="954107"/>
          </a:xfrm>
          <a:prstGeom prst="rect">
            <a:avLst/>
          </a:prstGeom>
          <a:noFill/>
          <a:ln>
            <a:solidFill>
              <a:srgbClr val="006600"/>
            </a:solidFill>
          </a:ln>
        </p:spPr>
        <p:txBody>
          <a:bodyPr wrap="square">
            <a:spAutoFit/>
          </a:bodyPr>
          <a:lstStyle/>
          <a:p>
            <a:pPr>
              <a:defRPr/>
            </a:pPr>
            <a:r>
              <a:rPr lang="en-US" sz="1400" dirty="0">
                <a:solidFill>
                  <a:srgbClr val="006600"/>
                </a:solidFill>
              </a:rPr>
              <a:t>Investments: </a:t>
            </a:r>
            <a:r>
              <a:rPr lang="en-US" sz="675" dirty="0">
                <a:solidFill>
                  <a:srgbClr val="006600"/>
                </a:solidFill>
              </a:rPr>
              <a:t>(not all inclusive)</a:t>
            </a:r>
          </a:p>
          <a:p>
            <a:pPr marL="214313" indent="-214313">
              <a:buFont typeface="Arial" panose="020B0604020202020204" pitchFamily="34" charset="0"/>
              <a:buChar char="•"/>
              <a:defRPr/>
            </a:pPr>
            <a:r>
              <a:rPr lang="en-US" sz="1050" dirty="0">
                <a:solidFill>
                  <a:srgbClr val="006600"/>
                </a:solidFill>
              </a:rPr>
              <a:t>EPIC</a:t>
            </a:r>
          </a:p>
          <a:p>
            <a:pPr marL="214313" indent="-214313">
              <a:buFont typeface="Arial" panose="020B0604020202020204" pitchFamily="34" charset="0"/>
              <a:buChar char="•"/>
              <a:defRPr/>
            </a:pPr>
            <a:r>
              <a:rPr lang="en-US" sz="1050" dirty="0">
                <a:solidFill>
                  <a:srgbClr val="006600"/>
                </a:solidFill>
              </a:rPr>
              <a:t>BI/AI</a:t>
            </a:r>
          </a:p>
          <a:p>
            <a:pPr marL="214313" indent="-214313">
              <a:buFont typeface="Arial" panose="020B0604020202020204" pitchFamily="34" charset="0"/>
              <a:buChar char="•"/>
              <a:defRPr/>
            </a:pPr>
            <a:r>
              <a:rPr lang="en-US" sz="1050" dirty="0">
                <a:solidFill>
                  <a:srgbClr val="006600"/>
                </a:solidFill>
              </a:rPr>
              <a:t>Parkview Care Partners</a:t>
            </a:r>
          </a:p>
          <a:p>
            <a:pPr marL="214313" indent="-214313">
              <a:buFont typeface="Arial" panose="020B0604020202020204" pitchFamily="34" charset="0"/>
              <a:buChar char="•"/>
              <a:defRPr/>
            </a:pPr>
            <a:r>
              <a:rPr lang="en-US" sz="1050" dirty="0">
                <a:solidFill>
                  <a:srgbClr val="006600"/>
                </a:solidFill>
              </a:rPr>
              <a:t>PPG</a:t>
            </a:r>
          </a:p>
        </p:txBody>
      </p:sp>
      <p:sp>
        <p:nvSpPr>
          <p:cNvPr id="4" name="Right Arrow 3"/>
          <p:cNvSpPr/>
          <p:nvPr/>
        </p:nvSpPr>
        <p:spPr>
          <a:xfrm flipV="1">
            <a:off x="2828925" y="4300067"/>
            <a:ext cx="285750"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3" name="Title 1"/>
          <p:cNvSpPr>
            <a:spLocks noGrp="1"/>
          </p:cNvSpPr>
          <p:nvPr>
            <p:ph type="title"/>
          </p:nvPr>
        </p:nvSpPr>
        <p:spPr>
          <a:xfrm>
            <a:off x="396478" y="193577"/>
            <a:ext cx="8229600" cy="857250"/>
          </a:xfrm>
        </p:spPr>
        <p:txBody>
          <a:bodyPr/>
          <a:lstStyle/>
          <a:p>
            <a:pPr marL="285750" indent="-285750" algn="ctr"/>
            <a:r>
              <a:rPr lang="en-US" altLang="en-US" sz="2800" b="1" dirty="0" smtClean="0"/>
              <a:t>Bending the Payor Cost Curve</a:t>
            </a:r>
            <a:br>
              <a:rPr lang="en-US" altLang="en-US" sz="2800" b="1" dirty="0" smtClean="0"/>
            </a:br>
            <a:r>
              <a:rPr lang="en-US" altLang="en-US" sz="2000" b="1" dirty="0" smtClean="0"/>
              <a:t>Signature Care 2.0/Parkview Health Plan/Uninsured</a:t>
            </a:r>
            <a:endParaRPr lang="en-US" altLang="en-US" sz="800" b="1" dirty="0" smtClean="0"/>
          </a:p>
        </p:txBody>
      </p:sp>
    </p:spTree>
    <p:extLst>
      <p:ext uri="{BB962C8B-B14F-4D97-AF65-F5344CB8AC3E}">
        <p14:creationId xmlns:p14="http://schemas.microsoft.com/office/powerpoint/2010/main" val="3968079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t="7636" r="22955" b="8849"/>
          <a:stretch/>
        </p:blipFill>
        <p:spPr>
          <a:xfrm>
            <a:off x="76200" y="742950"/>
            <a:ext cx="7010400" cy="4274482"/>
          </a:xfrm>
          <a:prstGeom prst="rect">
            <a:avLst/>
          </a:prstGeom>
        </p:spPr>
      </p:pic>
      <p:sp>
        <p:nvSpPr>
          <p:cNvPr id="3" name="Title 1"/>
          <p:cNvSpPr txBox="1">
            <a:spLocks/>
          </p:cNvSpPr>
          <p:nvPr/>
        </p:nvSpPr>
        <p:spPr>
          <a:xfrm>
            <a:off x="457200" y="209550"/>
            <a:ext cx="8229600" cy="857250"/>
          </a:xfrm>
          <a:prstGeom prst="rect">
            <a:avLst/>
          </a:prstGeom>
        </p:spPr>
        <p:txBody>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a:lstStyle>
          <a:p>
            <a:pPr marL="285750" indent="-285750" algn="ctr"/>
            <a:r>
              <a:rPr lang="en-US" altLang="en-US" sz="2400" b="1" kern="0" dirty="0" smtClean="0"/>
              <a:t>BMI Analysis</a:t>
            </a:r>
            <a:endParaRPr lang="en-US" altLang="en-US" sz="800" b="1" kern="0" dirty="0" smtClean="0"/>
          </a:p>
        </p:txBody>
      </p:sp>
    </p:spTree>
    <p:extLst>
      <p:ext uri="{BB962C8B-B14F-4D97-AF65-F5344CB8AC3E}">
        <p14:creationId xmlns:p14="http://schemas.microsoft.com/office/powerpoint/2010/main" val="42383873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8241" r="22626" b="18179"/>
          <a:stretch/>
        </p:blipFill>
        <p:spPr>
          <a:xfrm>
            <a:off x="152401" y="895350"/>
            <a:ext cx="7122808" cy="3810000"/>
          </a:xfrm>
          <a:prstGeom prst="rect">
            <a:avLst/>
          </a:prstGeom>
        </p:spPr>
      </p:pic>
      <p:sp>
        <p:nvSpPr>
          <p:cNvPr id="3" name="Title 1"/>
          <p:cNvSpPr txBox="1">
            <a:spLocks/>
          </p:cNvSpPr>
          <p:nvPr/>
        </p:nvSpPr>
        <p:spPr>
          <a:xfrm>
            <a:off x="457200" y="209550"/>
            <a:ext cx="8229600" cy="857250"/>
          </a:xfrm>
          <a:prstGeom prst="rect">
            <a:avLst/>
          </a:prstGeom>
        </p:spPr>
        <p:txBody>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a:lstStyle>
          <a:p>
            <a:pPr marL="285750" indent="-285750" algn="ctr"/>
            <a:r>
              <a:rPr lang="en-US" altLang="en-US" sz="2400" b="1" kern="0" dirty="0" smtClean="0"/>
              <a:t>BMI and Hospitalization</a:t>
            </a:r>
            <a:endParaRPr lang="en-US" altLang="en-US" sz="800" b="1" kern="0" dirty="0" smtClean="0"/>
          </a:p>
        </p:txBody>
      </p:sp>
    </p:spTree>
    <p:extLst>
      <p:ext uri="{BB962C8B-B14F-4D97-AF65-F5344CB8AC3E}">
        <p14:creationId xmlns:p14="http://schemas.microsoft.com/office/powerpoint/2010/main" val="263523702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333333"/>
        </a:dk1>
        <a:lt1>
          <a:srgbClr val="FFFFFF"/>
        </a:lt1>
        <a:dk2>
          <a:srgbClr val="000000"/>
        </a:dk2>
        <a:lt2>
          <a:srgbClr val="808080"/>
        </a:lt2>
        <a:accent1>
          <a:srgbClr val="007836"/>
        </a:accent1>
        <a:accent2>
          <a:srgbClr val="77B800"/>
        </a:accent2>
        <a:accent3>
          <a:srgbClr val="FFFFFF"/>
        </a:accent3>
        <a:accent4>
          <a:srgbClr val="2A2A2A"/>
        </a:accent4>
        <a:accent5>
          <a:srgbClr val="AABEAE"/>
        </a:accent5>
        <a:accent6>
          <a:srgbClr val="6BA600"/>
        </a:accent6>
        <a:hlink>
          <a:srgbClr val="D25D1C"/>
        </a:hlink>
        <a:folHlink>
          <a:srgbClr val="B6B28E"/>
        </a:folHlink>
      </a:clrScheme>
      <a:clrMap bg1="lt1" tx1="dk1" bg2="lt2" tx2="dk2" accent1="accent1" accent2="accent2" accent3="accent3" accent4="accent4" accent5="accent5" accent6="accent6" hlink="hlink" folHlink="folHlink"/>
    </a:extraClrScheme>
    <a:extraClrScheme>
      <a:clrScheme name="Default Design 14">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2A6EBB"/>
        </a:hlink>
        <a:folHlink>
          <a:srgbClr val="D25D1C"/>
        </a:folHlink>
      </a:clrScheme>
      <a:clrMap bg1="lt1" tx1="dk1" bg2="lt2" tx2="dk2" accent1="accent1" accent2="accent2" accent3="accent3" accent4="accent4" accent5="accent5" accent6="accent6" hlink="hlink" folHlink="folHlink"/>
    </a:extraClrScheme>
    <a:extraClrScheme>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clrMap bg1="lt1" tx1="dk1" bg2="lt2" tx2="dk2" accent1="accent1" accent2="accent2" accent3="accent3" accent4="accent4" accent5="accent5" accent6="accent6" hlink="hlink" folHlink="folHlink"/>
    </a:extraClrScheme>
    <a:extraClrScheme>
      <a:clrScheme name="Default Design 16">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D25D1C"/>
        </a:hlink>
        <a:folHlink>
          <a:srgbClr val="2A6EB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333333"/>
        </a:dk1>
        <a:lt1>
          <a:srgbClr val="FFFFFF"/>
        </a:lt1>
        <a:dk2>
          <a:srgbClr val="000000"/>
        </a:dk2>
        <a:lt2>
          <a:srgbClr val="808080"/>
        </a:lt2>
        <a:accent1>
          <a:srgbClr val="007836"/>
        </a:accent1>
        <a:accent2>
          <a:srgbClr val="77B800"/>
        </a:accent2>
        <a:accent3>
          <a:srgbClr val="FFFFFF"/>
        </a:accent3>
        <a:accent4>
          <a:srgbClr val="2A2A2A"/>
        </a:accent4>
        <a:accent5>
          <a:srgbClr val="AABEAE"/>
        </a:accent5>
        <a:accent6>
          <a:srgbClr val="6BA600"/>
        </a:accent6>
        <a:hlink>
          <a:srgbClr val="D25D1C"/>
        </a:hlink>
        <a:folHlink>
          <a:srgbClr val="B6B28E"/>
        </a:folHlink>
      </a:clrScheme>
      <a:clrMap bg1="lt1" tx1="dk1" bg2="lt2" tx2="dk2" accent1="accent1" accent2="accent2" accent3="accent3" accent4="accent4" accent5="accent5" accent6="accent6" hlink="hlink" folHlink="folHlink"/>
    </a:extraClrScheme>
    <a:extraClrScheme>
      <a:clrScheme name="Default Design 14">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2A6EBB"/>
        </a:hlink>
        <a:folHlink>
          <a:srgbClr val="D25D1C"/>
        </a:folHlink>
      </a:clrScheme>
      <a:clrMap bg1="lt1" tx1="dk1" bg2="lt2" tx2="dk2" accent1="accent1" accent2="accent2" accent3="accent3" accent4="accent4" accent5="accent5" accent6="accent6" hlink="hlink" folHlink="folHlink"/>
    </a:extraClrScheme>
    <a:extraClrScheme>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clrMap bg1="lt1" tx1="dk1" bg2="lt2" tx2="dk2" accent1="accent1" accent2="accent2" accent3="accent3" accent4="accent4" accent5="accent5" accent6="accent6" hlink="hlink" folHlink="folHlink"/>
    </a:extraClrScheme>
    <a:extraClrScheme>
      <a:clrScheme name="Default Design 16">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D25D1C"/>
        </a:hlink>
        <a:folHlink>
          <a:srgbClr val="2A6EB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Section Header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ontent slides">
  <a:themeElements>
    <a:clrScheme name="Consulting Colors">
      <a:dk1>
        <a:srgbClr val="171616"/>
      </a:dk1>
      <a:lt1>
        <a:sysClr val="window" lastClr="FFFFFF"/>
      </a:lt1>
      <a:dk2>
        <a:srgbClr val="282B6B"/>
      </a:dk2>
      <a:lt2>
        <a:srgbClr val="E7E6E6"/>
      </a:lt2>
      <a:accent1>
        <a:srgbClr val="133D8D"/>
      </a:accent1>
      <a:accent2>
        <a:srgbClr val="9F2525"/>
      </a:accent2>
      <a:accent3>
        <a:srgbClr val="00A7CF"/>
      </a:accent3>
      <a:accent4>
        <a:srgbClr val="F29000"/>
      </a:accent4>
      <a:accent5>
        <a:srgbClr val="578D1A"/>
      </a:accent5>
      <a:accent6>
        <a:srgbClr val="58459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losing Sl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Default Design">
  <a:themeElements>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333333"/>
        </a:dk1>
        <a:lt1>
          <a:srgbClr val="FFFFFF"/>
        </a:lt1>
        <a:dk2>
          <a:srgbClr val="000000"/>
        </a:dk2>
        <a:lt2>
          <a:srgbClr val="808080"/>
        </a:lt2>
        <a:accent1>
          <a:srgbClr val="007836"/>
        </a:accent1>
        <a:accent2>
          <a:srgbClr val="77B800"/>
        </a:accent2>
        <a:accent3>
          <a:srgbClr val="FFFFFF"/>
        </a:accent3>
        <a:accent4>
          <a:srgbClr val="2A2A2A"/>
        </a:accent4>
        <a:accent5>
          <a:srgbClr val="AABEAE"/>
        </a:accent5>
        <a:accent6>
          <a:srgbClr val="6BA600"/>
        </a:accent6>
        <a:hlink>
          <a:srgbClr val="D25D1C"/>
        </a:hlink>
        <a:folHlink>
          <a:srgbClr val="B6B28E"/>
        </a:folHlink>
      </a:clrScheme>
      <a:clrMap bg1="lt1" tx1="dk1" bg2="lt2" tx2="dk2" accent1="accent1" accent2="accent2" accent3="accent3" accent4="accent4" accent5="accent5" accent6="accent6" hlink="hlink" folHlink="folHlink"/>
    </a:extraClrScheme>
    <a:extraClrScheme>
      <a:clrScheme name="Default Design 14">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2A6EBB"/>
        </a:hlink>
        <a:folHlink>
          <a:srgbClr val="D25D1C"/>
        </a:folHlink>
      </a:clrScheme>
      <a:clrMap bg1="lt1" tx1="dk1" bg2="lt2" tx2="dk2" accent1="accent1" accent2="accent2" accent3="accent3" accent4="accent4" accent5="accent5" accent6="accent6" hlink="hlink" folHlink="folHlink"/>
    </a:extraClrScheme>
    <a:extraClrScheme>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clrMap bg1="lt1" tx1="dk1" bg2="lt2" tx2="dk2" accent1="accent1" accent2="accent2" accent3="accent3" accent4="accent4" accent5="accent5" accent6="accent6" hlink="hlink" folHlink="folHlink"/>
    </a:extraClrScheme>
    <a:extraClrScheme>
      <a:clrScheme name="Default Design 16">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D25D1C"/>
        </a:hlink>
        <a:folHlink>
          <a:srgbClr val="2A6EBB"/>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2000</TotalTime>
  <Words>1778</Words>
  <Application>Microsoft Office PowerPoint</Application>
  <PresentationFormat>On-screen Show (16:9)</PresentationFormat>
  <Paragraphs>441</Paragraphs>
  <Slides>32</Slides>
  <Notes>24</Notes>
  <HiddenSlides>0</HiddenSlides>
  <MMClips>0</MMClips>
  <ScaleCrop>false</ScaleCrop>
  <HeadingPairs>
    <vt:vector size="6" baseType="variant">
      <vt:variant>
        <vt:lpstr>Fonts Used</vt:lpstr>
      </vt:variant>
      <vt:variant>
        <vt:i4>6</vt:i4>
      </vt:variant>
      <vt:variant>
        <vt:lpstr>Theme</vt:lpstr>
      </vt:variant>
      <vt:variant>
        <vt:i4>7</vt:i4>
      </vt:variant>
      <vt:variant>
        <vt:lpstr>Slide Titles</vt:lpstr>
      </vt:variant>
      <vt:variant>
        <vt:i4>32</vt:i4>
      </vt:variant>
    </vt:vector>
  </HeadingPairs>
  <TitlesOfParts>
    <vt:vector size="45" baseType="lpstr">
      <vt:lpstr>MS PGothic</vt:lpstr>
      <vt:lpstr>Arial</vt:lpstr>
      <vt:lpstr>Calibri</vt:lpstr>
      <vt:lpstr>Calibri Light</vt:lpstr>
      <vt:lpstr>Times New Roman</vt:lpstr>
      <vt:lpstr>ヒラギノ角ゴ Pro W3</vt:lpstr>
      <vt:lpstr>1_Default Design</vt:lpstr>
      <vt:lpstr>2_Default Design</vt:lpstr>
      <vt:lpstr>Title Slide</vt:lpstr>
      <vt:lpstr>Section Headers</vt:lpstr>
      <vt:lpstr>Content slides</vt:lpstr>
      <vt:lpstr>Closing Slides</vt:lpstr>
      <vt:lpstr>3_Default Design</vt:lpstr>
      <vt:lpstr>Thought Leaders Forum May 4, 2018 </vt:lpstr>
      <vt:lpstr>Today’s Program</vt:lpstr>
      <vt:lpstr>PowerPoint Presentation</vt:lpstr>
      <vt:lpstr>Our Journey So Far….</vt:lpstr>
      <vt:lpstr>Thought Leaders Forum March 19 Survey Results</vt:lpstr>
      <vt:lpstr>Intersection of Community &amp; Employer Health Needs</vt:lpstr>
      <vt:lpstr>Bending the Payor Cost Curve Signature Care 2.0/Parkview Health Plan/Uninsured</vt:lpstr>
      <vt:lpstr>PowerPoint Presentation</vt:lpstr>
      <vt:lpstr>PowerPoint Presentation</vt:lpstr>
      <vt:lpstr>Brainstorming our Charter and Roadmap</vt:lpstr>
      <vt:lpstr>Community Health Needs Assessment</vt:lpstr>
      <vt:lpstr>PowerPoint Presentation</vt:lpstr>
      <vt:lpstr>PowerPoint Presentation</vt:lpstr>
      <vt:lpstr>Uninsured Populations</vt:lpstr>
      <vt:lpstr>Race and Ethnicity of  Communities Served</vt:lpstr>
      <vt:lpstr>Health Risks of Community Phone Survey Respondents </vt:lpstr>
      <vt:lpstr>Results:  Top Community  Health Concerns</vt:lpstr>
      <vt:lpstr>Barriers to Patient’s Accessing Care</vt:lpstr>
      <vt:lpstr>Community Health Needs Assessment Top Health Issues</vt:lpstr>
      <vt:lpstr>Parkview “Virtual Health”</vt:lpstr>
      <vt:lpstr>PowerPoint Presentation</vt:lpstr>
      <vt:lpstr>Types of Visits</vt:lpstr>
      <vt:lpstr>Value of Virtual </vt:lpstr>
      <vt:lpstr>Vision of Virtual </vt:lpstr>
      <vt:lpstr>Connection Methods</vt:lpstr>
      <vt:lpstr>PowerPoint Presentation</vt:lpstr>
      <vt:lpstr>PowerPoint Presentation</vt:lpstr>
      <vt:lpstr>PowerPoint Presentation</vt:lpstr>
      <vt:lpstr>PowerPoint Presentation</vt:lpstr>
      <vt:lpstr>We Welcome Your Input! </vt:lpstr>
      <vt:lpstr>Recap &amp; Next Steps</vt:lpstr>
      <vt:lpstr>Thank You!</vt:lpstr>
    </vt:vector>
  </TitlesOfParts>
  <Company>Parkview Health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Client Workstation</dc:creator>
  <cp:lastModifiedBy>Julie Hughbanks</cp:lastModifiedBy>
  <cp:revision>149</cp:revision>
  <cp:lastPrinted>2018-05-02T13:41:17Z</cp:lastPrinted>
  <dcterms:created xsi:type="dcterms:W3CDTF">2008-06-06T20:44:01Z</dcterms:created>
  <dcterms:modified xsi:type="dcterms:W3CDTF">2018-05-03T14:41:33Z</dcterms:modified>
</cp:coreProperties>
</file>