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5" r:id="rId1"/>
  </p:sldMasterIdLst>
  <p:notesMasterIdLst>
    <p:notesMasterId r:id="rId3"/>
  </p:notesMasterIdLst>
  <p:handoutMasterIdLst>
    <p:handoutMasterId r:id="rId4"/>
  </p:handoutMasterIdLst>
  <p:sldIdLst>
    <p:sldId id="257" r:id="rId2"/>
  </p:sldIdLst>
  <p:sldSz cx="43891200" cy="32918400"/>
  <p:notesSz cx="9296400" cy="70104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594360" algn="l" rtl="0" eaLnBrk="0" fontAlgn="base" hangingPunct="0">
      <a:spcBef>
        <a:spcPct val="0"/>
      </a:spcBef>
      <a:spcAft>
        <a:spcPct val="0"/>
      </a:spcAft>
      <a:defRPr kern="1200">
        <a:solidFill>
          <a:schemeClr val="tx1"/>
        </a:solidFill>
        <a:latin typeface="Arial" charset="0"/>
        <a:ea typeface="+mn-ea"/>
        <a:cs typeface="+mn-cs"/>
      </a:defRPr>
    </a:lvl2pPr>
    <a:lvl3pPr marL="1188720" algn="l" rtl="0" eaLnBrk="0" fontAlgn="base" hangingPunct="0">
      <a:spcBef>
        <a:spcPct val="0"/>
      </a:spcBef>
      <a:spcAft>
        <a:spcPct val="0"/>
      </a:spcAft>
      <a:defRPr kern="1200">
        <a:solidFill>
          <a:schemeClr val="tx1"/>
        </a:solidFill>
        <a:latin typeface="Arial" charset="0"/>
        <a:ea typeface="+mn-ea"/>
        <a:cs typeface="+mn-cs"/>
      </a:defRPr>
    </a:lvl3pPr>
    <a:lvl4pPr marL="1783080" algn="l" rtl="0" eaLnBrk="0" fontAlgn="base" hangingPunct="0">
      <a:spcBef>
        <a:spcPct val="0"/>
      </a:spcBef>
      <a:spcAft>
        <a:spcPct val="0"/>
      </a:spcAft>
      <a:defRPr kern="1200">
        <a:solidFill>
          <a:schemeClr val="tx1"/>
        </a:solidFill>
        <a:latin typeface="Arial" charset="0"/>
        <a:ea typeface="+mn-ea"/>
        <a:cs typeface="+mn-cs"/>
      </a:defRPr>
    </a:lvl4pPr>
    <a:lvl5pPr marL="2377440" algn="l" rtl="0" eaLnBrk="0" fontAlgn="base" hangingPunct="0">
      <a:spcBef>
        <a:spcPct val="0"/>
      </a:spcBef>
      <a:spcAft>
        <a:spcPct val="0"/>
      </a:spcAft>
      <a:defRPr kern="1200">
        <a:solidFill>
          <a:schemeClr val="tx1"/>
        </a:solidFill>
        <a:latin typeface="Arial" charset="0"/>
        <a:ea typeface="+mn-ea"/>
        <a:cs typeface="+mn-cs"/>
      </a:defRPr>
    </a:lvl5pPr>
    <a:lvl6pPr marL="2971800" algn="l" defTabSz="1188720" rtl="0" eaLnBrk="1" latinLnBrk="0" hangingPunct="1">
      <a:defRPr kern="1200">
        <a:solidFill>
          <a:schemeClr val="tx1"/>
        </a:solidFill>
        <a:latin typeface="Arial" charset="0"/>
        <a:ea typeface="+mn-ea"/>
        <a:cs typeface="+mn-cs"/>
      </a:defRPr>
    </a:lvl6pPr>
    <a:lvl7pPr marL="3566160" algn="l" defTabSz="1188720" rtl="0" eaLnBrk="1" latinLnBrk="0" hangingPunct="1">
      <a:defRPr kern="1200">
        <a:solidFill>
          <a:schemeClr val="tx1"/>
        </a:solidFill>
        <a:latin typeface="Arial" charset="0"/>
        <a:ea typeface="+mn-ea"/>
        <a:cs typeface="+mn-cs"/>
      </a:defRPr>
    </a:lvl7pPr>
    <a:lvl8pPr marL="4160520" algn="l" defTabSz="1188720" rtl="0" eaLnBrk="1" latinLnBrk="0" hangingPunct="1">
      <a:defRPr kern="1200">
        <a:solidFill>
          <a:schemeClr val="tx1"/>
        </a:solidFill>
        <a:latin typeface="Arial" charset="0"/>
        <a:ea typeface="+mn-ea"/>
        <a:cs typeface="+mn-cs"/>
      </a:defRPr>
    </a:lvl8pPr>
    <a:lvl9pPr marL="4754880" algn="l" defTabSz="118872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25280" userDrawn="1">
          <p15:clr>
            <a:srgbClr val="A4A3A4"/>
          </p15:clr>
        </p15:guide>
        <p15:guide id="3" pos="768" userDrawn="1">
          <p15:clr>
            <a:srgbClr val="A4A3A4"/>
          </p15:clr>
        </p15:guide>
        <p15:guide id="4" pos="138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C380A"/>
    <a:srgbClr val="66CCFF"/>
    <a:srgbClr val="660033"/>
    <a:srgbClr val="33CCCC"/>
    <a:srgbClr val="0000FF"/>
    <a:srgbClr val="66FF33"/>
    <a:srgbClr val="990033"/>
    <a:srgbClr val="FFFFCC"/>
    <a:srgbClr val="F0E1C2"/>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41484" autoAdjust="0"/>
    <p:restoredTop sz="50000" autoAdjust="0"/>
  </p:normalViewPr>
  <p:slideViewPr>
    <p:cSldViewPr>
      <p:cViewPr varScale="1">
        <p:scale>
          <a:sx n="10" d="100"/>
          <a:sy n="10" d="100"/>
        </p:scale>
        <p:origin x="394" y="-259"/>
      </p:cViewPr>
      <p:guideLst>
        <p:guide orient="horz" pos="10368"/>
        <p:guide pos="25280"/>
        <p:guide pos="768"/>
        <p:guide pos="1382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5" d="100"/>
        <a:sy n="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Work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spc="0" baseline="0">
                <a:solidFill>
                  <a:schemeClr val="tx1"/>
                </a:solidFill>
                <a:latin typeface="+mn-lt"/>
                <a:ea typeface="+mn-ea"/>
                <a:cs typeface="+mn-cs"/>
              </a:defRPr>
            </a:pPr>
            <a:r>
              <a:rPr lang="en-US" sz="2800" b="1" dirty="0">
                <a:solidFill>
                  <a:schemeClr val="tx1"/>
                </a:solidFill>
              </a:rPr>
              <a:t>Primary</a:t>
            </a:r>
            <a:r>
              <a:rPr lang="en-US" sz="2800" b="1" baseline="0" dirty="0">
                <a:solidFill>
                  <a:schemeClr val="tx1"/>
                </a:solidFill>
              </a:rPr>
              <a:t> Benefits of Using </a:t>
            </a:r>
            <a:r>
              <a:rPr lang="en-US" sz="2800" b="1" baseline="0" dirty="0" err="1">
                <a:solidFill>
                  <a:schemeClr val="tx1"/>
                </a:solidFill>
              </a:rPr>
              <a:t>Telemental</a:t>
            </a:r>
            <a:r>
              <a:rPr lang="en-US" sz="2800" b="1" baseline="0" dirty="0">
                <a:solidFill>
                  <a:schemeClr val="tx1"/>
                </a:solidFill>
              </a:rPr>
              <a:t> Health Care for Youth</a:t>
            </a:r>
            <a:endParaRPr lang="en-US" sz="2800" b="1" dirty="0">
              <a:solidFill>
                <a:schemeClr val="tx1"/>
              </a:solidFill>
            </a:endParaRPr>
          </a:p>
        </c:rich>
      </c:tx>
      <c:layout/>
      <c:overlay val="0"/>
      <c:spPr>
        <a:noFill/>
        <a:ln>
          <a:noFill/>
        </a:ln>
        <a:effectLst/>
      </c:spPr>
      <c:txPr>
        <a:bodyPr rot="0" spcFirstLastPara="1" vertOverflow="ellipsis" vert="horz" wrap="square" anchor="ctr" anchorCtr="1"/>
        <a:lstStyle/>
        <a:p>
          <a:pPr>
            <a:defRPr sz="2800" b="1" i="0" u="none" strike="noStrike" kern="1200" spc="0" baseline="0">
              <a:solidFill>
                <a:schemeClr val="tx1"/>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 who disagree or strongly disagree (n=24)</c:v>
                </c:pt>
              </c:strCache>
            </c:strRef>
          </c:tx>
          <c:spPr>
            <a:solidFill>
              <a:schemeClr val="accent1"/>
            </a:solidFill>
            <a:ln>
              <a:noFill/>
            </a:ln>
            <a:effectLst/>
          </c:spPr>
          <c:invertIfNegative val="0"/>
          <c:cat>
            <c:strRef>
              <c:f>Sheet1!$A$2:$A$5</c:f>
              <c:strCache>
                <c:ptCount val="4"/>
                <c:pt idx="0">
                  <c:v>Improved access to mental health care</c:v>
                </c:pt>
                <c:pt idx="1">
                  <c:v>Convenience</c:v>
                </c:pt>
                <c:pt idx="2">
                  <c:v>Youth familiarity and preference for technology-based communication</c:v>
                </c:pt>
                <c:pt idx="3">
                  <c:v>May be easier to open up via technology versus face-to-face</c:v>
                </c:pt>
              </c:strCache>
            </c:strRef>
          </c:cat>
          <c:val>
            <c:numRef>
              <c:f>Sheet1!$B$2:$B$5</c:f>
              <c:numCache>
                <c:formatCode>0.00%</c:formatCode>
                <c:ptCount val="4"/>
                <c:pt idx="0">
                  <c:v>4.2000000000000003E-2</c:v>
                </c:pt>
                <c:pt idx="1">
                  <c:v>4.2000000000000003E-2</c:v>
                </c:pt>
                <c:pt idx="2">
                  <c:v>4.2000000000000003E-2</c:v>
                </c:pt>
                <c:pt idx="3">
                  <c:v>0.125</c:v>
                </c:pt>
              </c:numCache>
            </c:numRef>
          </c:val>
          <c:extLst>
            <c:ext xmlns:c16="http://schemas.microsoft.com/office/drawing/2014/chart" uri="{C3380CC4-5D6E-409C-BE32-E72D297353CC}">
              <c16:uniqueId val="{00000000-8240-4D8B-86FB-861AAB1223E2}"/>
            </c:ext>
          </c:extLst>
        </c:ser>
        <c:ser>
          <c:idx val="1"/>
          <c:order val="1"/>
          <c:tx>
            <c:strRef>
              <c:f>Sheet1!$C$1</c:f>
              <c:strCache>
                <c:ptCount val="1"/>
                <c:pt idx="0">
                  <c:v>% undecided (n=24)</c:v>
                </c:pt>
              </c:strCache>
            </c:strRef>
          </c:tx>
          <c:spPr>
            <a:solidFill>
              <a:schemeClr val="accent2"/>
            </a:solidFill>
            <a:ln>
              <a:noFill/>
            </a:ln>
            <a:effectLst/>
          </c:spPr>
          <c:invertIfNegative val="0"/>
          <c:cat>
            <c:strRef>
              <c:f>Sheet1!$A$2:$A$5</c:f>
              <c:strCache>
                <c:ptCount val="4"/>
                <c:pt idx="0">
                  <c:v>Improved access to mental health care</c:v>
                </c:pt>
                <c:pt idx="1">
                  <c:v>Convenience</c:v>
                </c:pt>
                <c:pt idx="2">
                  <c:v>Youth familiarity and preference for technology-based communication</c:v>
                </c:pt>
                <c:pt idx="3">
                  <c:v>May be easier to open up via technology versus face-to-face</c:v>
                </c:pt>
              </c:strCache>
            </c:strRef>
          </c:cat>
          <c:val>
            <c:numRef>
              <c:f>Sheet1!$C$2:$C$5</c:f>
              <c:numCache>
                <c:formatCode>0%</c:formatCode>
                <c:ptCount val="4"/>
                <c:pt idx="0">
                  <c:v>0</c:v>
                </c:pt>
                <c:pt idx="1">
                  <c:v>0</c:v>
                </c:pt>
                <c:pt idx="2" formatCode="0.00%">
                  <c:v>4.2000000000000003E-2</c:v>
                </c:pt>
                <c:pt idx="3" formatCode="0.00%">
                  <c:v>0.20799999999999999</c:v>
                </c:pt>
              </c:numCache>
            </c:numRef>
          </c:val>
          <c:extLst>
            <c:ext xmlns:c16="http://schemas.microsoft.com/office/drawing/2014/chart" uri="{C3380CC4-5D6E-409C-BE32-E72D297353CC}">
              <c16:uniqueId val="{00000001-8240-4D8B-86FB-861AAB1223E2}"/>
            </c:ext>
          </c:extLst>
        </c:ser>
        <c:ser>
          <c:idx val="2"/>
          <c:order val="2"/>
          <c:tx>
            <c:strRef>
              <c:f>Sheet1!$D$1</c:f>
              <c:strCache>
                <c:ptCount val="1"/>
                <c:pt idx="0">
                  <c:v>% who agree or strongly agree (n=24)</c:v>
                </c:pt>
              </c:strCache>
            </c:strRef>
          </c:tx>
          <c:spPr>
            <a:solidFill>
              <a:schemeClr val="accent3"/>
            </a:solidFill>
            <a:ln>
              <a:noFill/>
            </a:ln>
            <a:effectLst/>
          </c:spPr>
          <c:invertIfNegative val="0"/>
          <c:cat>
            <c:strRef>
              <c:f>Sheet1!$A$2:$A$5</c:f>
              <c:strCache>
                <c:ptCount val="4"/>
                <c:pt idx="0">
                  <c:v>Improved access to mental health care</c:v>
                </c:pt>
                <c:pt idx="1">
                  <c:v>Convenience</c:v>
                </c:pt>
                <c:pt idx="2">
                  <c:v>Youth familiarity and preference for technology-based communication</c:v>
                </c:pt>
                <c:pt idx="3">
                  <c:v>May be easier to open up via technology versus face-to-face</c:v>
                </c:pt>
              </c:strCache>
            </c:strRef>
          </c:cat>
          <c:val>
            <c:numRef>
              <c:f>Sheet1!$D$2:$D$5</c:f>
              <c:numCache>
                <c:formatCode>0.00%</c:formatCode>
                <c:ptCount val="4"/>
                <c:pt idx="0">
                  <c:v>0.95799999999999996</c:v>
                </c:pt>
                <c:pt idx="1">
                  <c:v>0.95799999999999996</c:v>
                </c:pt>
                <c:pt idx="2">
                  <c:v>0.91700000000000004</c:v>
                </c:pt>
                <c:pt idx="3">
                  <c:v>0.66700000000000004</c:v>
                </c:pt>
              </c:numCache>
            </c:numRef>
          </c:val>
          <c:extLst>
            <c:ext xmlns:c16="http://schemas.microsoft.com/office/drawing/2014/chart" uri="{C3380CC4-5D6E-409C-BE32-E72D297353CC}">
              <c16:uniqueId val="{00000002-8240-4D8B-86FB-861AAB1223E2}"/>
            </c:ext>
          </c:extLst>
        </c:ser>
        <c:dLbls>
          <c:showLegendKey val="0"/>
          <c:showVal val="0"/>
          <c:showCatName val="0"/>
          <c:showSerName val="0"/>
          <c:showPercent val="0"/>
          <c:showBubbleSize val="0"/>
        </c:dLbls>
        <c:gapWidth val="182"/>
        <c:axId val="-2081286160"/>
        <c:axId val="-2080849808"/>
      </c:barChart>
      <c:catAx>
        <c:axId val="-20812861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1" i="0" u="none" strike="noStrike" kern="1200" baseline="0">
                <a:solidFill>
                  <a:schemeClr val="tx1"/>
                </a:solidFill>
                <a:latin typeface="+mn-lt"/>
                <a:ea typeface="+mn-ea"/>
                <a:cs typeface="+mn-cs"/>
              </a:defRPr>
            </a:pPr>
            <a:endParaRPr lang="en-US"/>
          </a:p>
        </c:txPr>
        <c:crossAx val="-2080849808"/>
        <c:crosses val="autoZero"/>
        <c:auto val="1"/>
        <c:lblAlgn val="ctr"/>
        <c:lblOffset val="100"/>
        <c:noMultiLvlLbl val="0"/>
      </c:catAx>
      <c:valAx>
        <c:axId val="-2080849808"/>
        <c:scaling>
          <c:orientation val="minMax"/>
        </c:scaling>
        <c:delete val="0"/>
        <c:axPos val="b"/>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20812861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none" strike="noStrike" kern="1200" baseline="0">
                <a:ln>
                  <a:noFill/>
                </a:ln>
                <a:solidFill>
                  <a:schemeClr val="dk1">
                    <a:lumMod val="75000"/>
                    <a:lumOff val="25000"/>
                  </a:schemeClr>
                </a:solidFill>
                <a:latin typeface="+mn-lt"/>
                <a:ea typeface="+mn-ea"/>
                <a:cs typeface="+mn-cs"/>
              </a:defRPr>
            </a:pPr>
            <a:r>
              <a:rPr lang="en-US" sz="2800"/>
              <a:t>Survey Participants</a:t>
            </a:r>
          </a:p>
        </c:rich>
      </c:tx>
      <c:layout/>
      <c:overlay val="0"/>
      <c:spPr>
        <a:noFill/>
        <a:ln>
          <a:noFill/>
        </a:ln>
        <a:effectLst/>
      </c:spPr>
      <c:txPr>
        <a:bodyPr rot="0" spcFirstLastPara="1" vertOverflow="ellipsis" vert="horz" wrap="square" anchor="ctr" anchorCtr="1"/>
        <a:lstStyle/>
        <a:p>
          <a:pPr>
            <a:defRPr sz="2800" b="1" i="0" u="none" strike="noStrike" kern="1200" baseline="0">
              <a:ln>
                <a:noFill/>
              </a:ln>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30DE-4566-9952-35906A8D3625}"/>
              </c:ext>
            </c:extLst>
          </c:dPt>
          <c:dPt>
            <c:idx val="1"/>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30DE-4566-9952-35906A8D3625}"/>
              </c:ext>
            </c:extLst>
          </c:dPt>
          <c:dPt>
            <c:idx val="2"/>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30DE-4566-9952-35906A8D3625}"/>
              </c:ext>
            </c:extLst>
          </c:dPt>
          <c:dPt>
            <c:idx val="3"/>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30DE-4566-9952-35906A8D3625}"/>
              </c:ext>
            </c:extLst>
          </c:dPt>
          <c:dPt>
            <c:idx val="4"/>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30DE-4566-9952-35906A8D3625}"/>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anchor="ctr" anchorCtr="1"/>
              <a:lstStyle/>
              <a:p>
                <a:pPr>
                  <a:defRPr sz="1330" b="1" i="0" u="none" strike="noStrike" kern="1200" baseline="0">
                    <a:ln>
                      <a:noFill/>
                    </a:ln>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Sheet1!$A$14:$A$18</c:f>
              <c:strCache>
                <c:ptCount val="5"/>
                <c:pt idx="0">
                  <c:v>Adults with lived experience</c:v>
                </c:pt>
                <c:pt idx="1">
                  <c:v>Parents of teens with lived experience</c:v>
                </c:pt>
                <c:pt idx="2">
                  <c:v>Mental Health Researchers</c:v>
                </c:pt>
                <c:pt idx="3">
                  <c:v>Mental Health Clinicians &amp; those who work at mental health organizations</c:v>
                </c:pt>
                <c:pt idx="4">
                  <c:v>Educators who work with teens/young adults</c:v>
                </c:pt>
              </c:strCache>
            </c:strRef>
          </c:cat>
          <c:val>
            <c:numRef>
              <c:f>Sheet1!$B$14:$B$18</c:f>
              <c:numCache>
                <c:formatCode>General</c:formatCode>
                <c:ptCount val="5"/>
                <c:pt idx="0">
                  <c:v>0.2</c:v>
                </c:pt>
                <c:pt idx="1">
                  <c:v>0.16</c:v>
                </c:pt>
                <c:pt idx="2">
                  <c:v>0.2</c:v>
                </c:pt>
                <c:pt idx="3">
                  <c:v>0.24</c:v>
                </c:pt>
                <c:pt idx="4">
                  <c:v>0.2</c:v>
                </c:pt>
              </c:numCache>
            </c:numRef>
          </c:val>
          <c:extLst>
            <c:ext xmlns:c16="http://schemas.microsoft.com/office/drawing/2014/chart" uri="{C3380CC4-5D6E-409C-BE32-E72D297353CC}">
              <c16:uniqueId val="{0000000A-30DE-4566-9952-35906A8D3625}"/>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layout>
        <c:manualLayout>
          <c:xMode val="edge"/>
          <c:yMode val="edge"/>
          <c:x val="0.63248041247216902"/>
          <c:y val="0.128011973328057"/>
          <c:w val="0.35333903731588401"/>
          <c:h val="0.87198802667194297"/>
        </c:manualLayout>
      </c:layout>
      <c:overlay val="0"/>
      <c:spPr>
        <a:solidFill>
          <a:schemeClr val="lt1">
            <a:lumMod val="95000"/>
            <a:alpha val="39000"/>
          </a:schemeClr>
        </a:solidFill>
        <a:ln>
          <a:noFill/>
        </a:ln>
        <a:effectLst/>
      </c:spPr>
      <c:txPr>
        <a:bodyPr rot="0" spcFirstLastPara="1" vertOverflow="ellipsis" vert="horz" wrap="square" anchor="ctr" anchorCtr="1"/>
        <a:lstStyle/>
        <a:p>
          <a:pPr>
            <a:defRPr sz="1800" b="1" i="0" u="none" strike="noStrike" kern="1200" baseline="0">
              <a:ln>
                <a:noFill/>
              </a:ln>
              <a:solidFill>
                <a:schemeClr val="tx1"/>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ln>
            <a:noFill/>
          </a:ln>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F23833-E485-2D45-826C-A89B28602222}" type="doc">
      <dgm:prSet loTypeId="urn:microsoft.com/office/officeart/2005/8/layout/chevron2" loCatId="" qsTypeId="urn:microsoft.com/office/officeart/2005/8/quickstyle/simple4" qsCatId="simple" csTypeId="urn:microsoft.com/office/officeart/2005/8/colors/colorful4" csCatId="colorful" phldr="1"/>
      <dgm:spPr/>
      <dgm:t>
        <a:bodyPr/>
        <a:lstStyle/>
        <a:p>
          <a:endParaRPr lang="en-US"/>
        </a:p>
      </dgm:t>
    </dgm:pt>
    <dgm:pt modelId="{9311ECC9-93C2-7A4D-AB88-D8ACE3BBE343}">
      <dgm:prSet phldrT="[Text]" custT="1"/>
      <dgm:spPr/>
      <dgm:t>
        <a:bodyPr/>
        <a:lstStyle/>
        <a:p>
          <a:r>
            <a:rPr lang="en-US" sz="4000" dirty="0"/>
            <a:t>Recruit</a:t>
          </a:r>
          <a:r>
            <a:rPr lang="en-US" sz="5400" dirty="0"/>
            <a:t> </a:t>
          </a:r>
        </a:p>
      </dgm:t>
    </dgm:pt>
    <dgm:pt modelId="{6CA26BF6-0874-224F-98C6-9DAA70328EAC}" type="parTrans" cxnId="{FBC7EE7F-347B-434A-AE4F-ED746BB07951}">
      <dgm:prSet/>
      <dgm:spPr/>
      <dgm:t>
        <a:bodyPr/>
        <a:lstStyle/>
        <a:p>
          <a:endParaRPr lang="en-US"/>
        </a:p>
      </dgm:t>
    </dgm:pt>
    <dgm:pt modelId="{791829D5-4379-ED4D-AA7B-1023CD8B283D}" type="sibTrans" cxnId="{FBC7EE7F-347B-434A-AE4F-ED746BB07951}">
      <dgm:prSet/>
      <dgm:spPr/>
      <dgm:t>
        <a:bodyPr/>
        <a:lstStyle/>
        <a:p>
          <a:endParaRPr lang="en-US"/>
        </a:p>
      </dgm:t>
    </dgm:pt>
    <dgm:pt modelId="{41238B51-4D57-6E4E-88F8-018C033D805F}">
      <dgm:prSet phldrT="[Text]" custT="1"/>
      <dgm:spPr/>
      <dgm:t>
        <a:bodyPr/>
        <a:lstStyle/>
        <a:p>
          <a:r>
            <a:rPr lang="en-US" sz="2800" dirty="0">
              <a:latin typeface="+mj-lt"/>
            </a:rPr>
            <a:t>Participants</a:t>
          </a:r>
          <a:r>
            <a:rPr lang="en-US" sz="2800" baseline="0" dirty="0">
              <a:latin typeface="+mj-lt"/>
            </a:rPr>
            <a:t> were identified through five local mental health organization </a:t>
          </a:r>
          <a:r>
            <a:rPr lang="en-US" sz="2800" baseline="0" dirty="0" err="1" smtClean="0">
              <a:latin typeface="+mj-lt"/>
            </a:rPr>
            <a:t>listservs</a:t>
          </a:r>
          <a:r>
            <a:rPr lang="en-US" sz="2800" baseline="0" dirty="0" smtClean="0">
              <a:latin typeface="+mj-lt"/>
            </a:rPr>
            <a:t> and invited to participate via email.</a:t>
          </a:r>
          <a:endParaRPr lang="en-US" sz="2800" dirty="0">
            <a:latin typeface="+mj-lt"/>
          </a:endParaRPr>
        </a:p>
      </dgm:t>
    </dgm:pt>
    <dgm:pt modelId="{71C3544B-1A5F-5546-86B2-64FBFBFF7162}" type="parTrans" cxnId="{86E4DC02-16CA-4D44-972F-074704ECAA08}">
      <dgm:prSet/>
      <dgm:spPr/>
      <dgm:t>
        <a:bodyPr/>
        <a:lstStyle/>
        <a:p>
          <a:endParaRPr lang="en-US"/>
        </a:p>
      </dgm:t>
    </dgm:pt>
    <dgm:pt modelId="{9F21F178-7C68-0443-B270-D3B11041B603}" type="sibTrans" cxnId="{86E4DC02-16CA-4D44-972F-074704ECAA08}">
      <dgm:prSet/>
      <dgm:spPr/>
      <dgm:t>
        <a:bodyPr/>
        <a:lstStyle/>
        <a:p>
          <a:endParaRPr lang="en-US"/>
        </a:p>
      </dgm:t>
    </dgm:pt>
    <dgm:pt modelId="{699F9332-5089-B045-9AE9-4F5777F8A7EA}">
      <dgm:prSet phldrT="[Text]" custT="1"/>
      <dgm:spPr/>
      <dgm:t>
        <a:bodyPr/>
        <a:lstStyle/>
        <a:p>
          <a:r>
            <a:rPr lang="en-US" sz="4000" dirty="0"/>
            <a:t>Survey</a:t>
          </a:r>
          <a:r>
            <a:rPr lang="en-US" sz="5400" dirty="0"/>
            <a:t> </a:t>
          </a:r>
        </a:p>
      </dgm:t>
    </dgm:pt>
    <dgm:pt modelId="{90E41CAE-C38A-1E40-8A3A-3AAF3B720A4E}" type="parTrans" cxnId="{ADA543BA-BEFE-DB4D-9DB0-26EE305A7F70}">
      <dgm:prSet/>
      <dgm:spPr/>
      <dgm:t>
        <a:bodyPr/>
        <a:lstStyle/>
        <a:p>
          <a:endParaRPr lang="en-US"/>
        </a:p>
      </dgm:t>
    </dgm:pt>
    <dgm:pt modelId="{2482BBB8-A692-AE4D-BEEC-A4DA120D3974}" type="sibTrans" cxnId="{ADA543BA-BEFE-DB4D-9DB0-26EE305A7F70}">
      <dgm:prSet/>
      <dgm:spPr/>
      <dgm:t>
        <a:bodyPr/>
        <a:lstStyle/>
        <a:p>
          <a:endParaRPr lang="en-US"/>
        </a:p>
      </dgm:t>
    </dgm:pt>
    <dgm:pt modelId="{6761A5DD-3AAF-474F-B9A2-2491DD81137B}">
      <dgm:prSet phldrT="[Text]" custT="1"/>
      <dgm:spPr/>
      <dgm:t>
        <a:bodyPr/>
        <a:lstStyle/>
        <a:p>
          <a:r>
            <a:rPr lang="en-US" sz="2800" dirty="0" smtClean="0">
              <a:latin typeface="+mj-lt"/>
            </a:rPr>
            <a:t>25</a:t>
          </a:r>
          <a:r>
            <a:rPr lang="en-US" sz="2800" baseline="0" dirty="0" smtClean="0">
              <a:latin typeface="+mj-lt"/>
            </a:rPr>
            <a:t> p</a:t>
          </a:r>
          <a:r>
            <a:rPr lang="en-US" sz="2800" dirty="0" smtClean="0">
              <a:latin typeface="+mj-lt"/>
            </a:rPr>
            <a:t>articipants </a:t>
          </a:r>
          <a:r>
            <a:rPr lang="en-US" sz="2800" dirty="0">
              <a:latin typeface="+mj-lt"/>
            </a:rPr>
            <a:t>were surveyed</a:t>
          </a:r>
          <a:r>
            <a:rPr lang="en-US" sz="2800" baseline="0" dirty="0">
              <a:latin typeface="+mj-lt"/>
            </a:rPr>
            <a:t> utilizing the Delphi approach (a structured process for eliciting knowledge from a panel of experts). The Delphi approach allows participants to provide opinions and views anonymously from one another.</a:t>
          </a:r>
        </a:p>
      </dgm:t>
    </dgm:pt>
    <dgm:pt modelId="{05426CE4-6FE3-C444-B086-6FA65BE4EDD9}" type="parTrans" cxnId="{AF77019B-4EA5-9449-90F1-39F894A7A806}">
      <dgm:prSet/>
      <dgm:spPr/>
      <dgm:t>
        <a:bodyPr/>
        <a:lstStyle/>
        <a:p>
          <a:endParaRPr lang="en-US"/>
        </a:p>
      </dgm:t>
    </dgm:pt>
    <dgm:pt modelId="{3BDB201C-362E-D441-932F-073655BD2DEA}" type="sibTrans" cxnId="{AF77019B-4EA5-9449-90F1-39F894A7A806}">
      <dgm:prSet/>
      <dgm:spPr/>
      <dgm:t>
        <a:bodyPr/>
        <a:lstStyle/>
        <a:p>
          <a:endParaRPr lang="en-US"/>
        </a:p>
      </dgm:t>
    </dgm:pt>
    <dgm:pt modelId="{5A275B6E-3664-AD41-B102-B1CA22D5B96C}">
      <dgm:prSet phldrT="[Text]" custT="1"/>
      <dgm:spPr/>
      <dgm:t>
        <a:bodyPr/>
        <a:lstStyle/>
        <a:p>
          <a:r>
            <a:rPr lang="en-US" sz="2800" dirty="0">
              <a:latin typeface="+mj-lt"/>
            </a:rPr>
            <a:t>The </a:t>
          </a:r>
          <a:r>
            <a:rPr lang="en-US" sz="2800" dirty="0" smtClean="0">
              <a:latin typeface="+mj-lt"/>
            </a:rPr>
            <a:t>study consisted </a:t>
          </a:r>
          <a:r>
            <a:rPr lang="en-US" sz="2800" dirty="0">
              <a:latin typeface="+mj-lt"/>
            </a:rPr>
            <a:t>of three </a:t>
          </a:r>
          <a:r>
            <a:rPr lang="en-US" sz="2800" dirty="0" smtClean="0">
              <a:latin typeface="+mj-lt"/>
            </a:rPr>
            <a:t>rounds of surveys</a:t>
          </a:r>
          <a:r>
            <a:rPr lang="en-US" sz="2800" baseline="0" dirty="0" smtClean="0">
              <a:latin typeface="+mj-lt"/>
            </a:rPr>
            <a:t> that were</a:t>
          </a:r>
          <a:r>
            <a:rPr lang="en-US" sz="2800" dirty="0" smtClean="0">
              <a:latin typeface="+mj-lt"/>
            </a:rPr>
            <a:t> </a:t>
          </a:r>
          <a:r>
            <a:rPr lang="en-US" sz="2800" dirty="0">
              <a:latin typeface="+mj-lt"/>
            </a:rPr>
            <a:t>conducted</a:t>
          </a:r>
          <a:r>
            <a:rPr lang="en-US" sz="2800" baseline="0" dirty="0">
              <a:latin typeface="+mj-lt"/>
            </a:rPr>
            <a:t> </a:t>
          </a:r>
          <a:r>
            <a:rPr lang="en-US" sz="2800" baseline="0" dirty="0" smtClean="0">
              <a:latin typeface="+mj-lt"/>
            </a:rPr>
            <a:t>remotely over a two month period. </a:t>
          </a:r>
          <a:r>
            <a:rPr lang="en-US" sz="2800" baseline="0" dirty="0">
              <a:latin typeface="+mj-lt"/>
            </a:rPr>
            <a:t>Results from the first round were incorporated into the second </a:t>
          </a:r>
          <a:r>
            <a:rPr lang="en-US" sz="2800" baseline="0" dirty="0" smtClean="0">
              <a:latin typeface="+mj-lt"/>
            </a:rPr>
            <a:t>round survey, </a:t>
          </a:r>
          <a:r>
            <a:rPr lang="en-US" sz="2800" baseline="0" dirty="0">
              <a:latin typeface="+mj-lt"/>
            </a:rPr>
            <a:t>and </a:t>
          </a:r>
          <a:r>
            <a:rPr lang="en-US" sz="2800" baseline="0" dirty="0" smtClean="0">
              <a:latin typeface="+mj-lt"/>
            </a:rPr>
            <a:t>a similar </a:t>
          </a:r>
          <a:r>
            <a:rPr lang="en-US" sz="2800" baseline="0" dirty="0">
              <a:latin typeface="+mj-lt"/>
            </a:rPr>
            <a:t>procedure was followed for the third </a:t>
          </a:r>
          <a:r>
            <a:rPr lang="en-US" sz="2800" baseline="0" dirty="0" smtClean="0">
              <a:latin typeface="+mj-lt"/>
            </a:rPr>
            <a:t>round.</a:t>
          </a:r>
          <a:endParaRPr lang="en-US" sz="2800" dirty="0">
            <a:latin typeface="+mj-lt"/>
          </a:endParaRPr>
        </a:p>
      </dgm:t>
    </dgm:pt>
    <dgm:pt modelId="{A68A405A-0BD2-B243-8474-95896C784983}" type="parTrans" cxnId="{C4BBBA5D-BBDC-EA4C-8E39-F7893247E062}">
      <dgm:prSet/>
      <dgm:spPr/>
      <dgm:t>
        <a:bodyPr/>
        <a:lstStyle/>
        <a:p>
          <a:endParaRPr lang="en-US"/>
        </a:p>
      </dgm:t>
    </dgm:pt>
    <dgm:pt modelId="{D2301C4F-4C5F-5040-9A7A-188BB59E2EF6}" type="sibTrans" cxnId="{C4BBBA5D-BBDC-EA4C-8E39-F7893247E062}">
      <dgm:prSet/>
      <dgm:spPr/>
      <dgm:t>
        <a:bodyPr/>
        <a:lstStyle/>
        <a:p>
          <a:endParaRPr lang="en-US"/>
        </a:p>
      </dgm:t>
    </dgm:pt>
    <dgm:pt modelId="{F40A622B-422E-9C49-A7F7-2D9E5A59343B}">
      <dgm:prSet phldrT="[Text]" custT="1"/>
      <dgm:spPr/>
      <dgm:t>
        <a:bodyPr/>
        <a:lstStyle/>
        <a:p>
          <a:r>
            <a:rPr lang="en-US" sz="4000" dirty="0" smtClean="0"/>
            <a:t>Analyze</a:t>
          </a:r>
          <a:endParaRPr lang="en-US" sz="4000" dirty="0"/>
        </a:p>
      </dgm:t>
    </dgm:pt>
    <dgm:pt modelId="{8FE1724F-E448-4F40-8E92-53ECCDBFB8B3}" type="parTrans" cxnId="{9532DCC4-E0C7-0F42-97BA-5826DED61FC9}">
      <dgm:prSet/>
      <dgm:spPr/>
      <dgm:t>
        <a:bodyPr/>
        <a:lstStyle/>
        <a:p>
          <a:endParaRPr lang="en-US"/>
        </a:p>
      </dgm:t>
    </dgm:pt>
    <dgm:pt modelId="{18CD3E1D-13CA-2C4B-BD8C-8E06E3A0535C}" type="sibTrans" cxnId="{9532DCC4-E0C7-0F42-97BA-5826DED61FC9}">
      <dgm:prSet/>
      <dgm:spPr/>
      <dgm:t>
        <a:bodyPr/>
        <a:lstStyle/>
        <a:p>
          <a:endParaRPr lang="en-US"/>
        </a:p>
      </dgm:t>
    </dgm:pt>
    <dgm:pt modelId="{EB218888-F91E-1F45-9DA9-D07D4585F26A}">
      <dgm:prSet phldrT="[Text]" custT="1"/>
      <dgm:spPr/>
      <dgm:t>
        <a:bodyPr/>
        <a:lstStyle/>
        <a:p>
          <a:r>
            <a:rPr lang="en-US" sz="2800" dirty="0" smtClean="0">
              <a:latin typeface="+mj-lt"/>
            </a:rPr>
            <a:t>Five types of experts</a:t>
          </a:r>
          <a:r>
            <a:rPr lang="en-US" sz="2800" baseline="0" dirty="0" smtClean="0">
              <a:latin typeface="+mj-lt"/>
            </a:rPr>
            <a:t> with knowledge about youth mental health issues and mental health services</a:t>
          </a:r>
          <a:r>
            <a:rPr lang="en-US" sz="2800" dirty="0" smtClean="0">
              <a:latin typeface="+mj-lt"/>
            </a:rPr>
            <a:t> were targeted:</a:t>
          </a:r>
          <a:endParaRPr lang="en-US" sz="2800" dirty="0">
            <a:latin typeface="+mj-lt"/>
          </a:endParaRPr>
        </a:p>
      </dgm:t>
    </dgm:pt>
    <dgm:pt modelId="{C4965427-707C-E74C-9F4D-615227E1084D}" type="parTrans" cxnId="{A3119A2A-EC0E-5D4E-A913-96937619E234}">
      <dgm:prSet/>
      <dgm:spPr/>
      <dgm:t>
        <a:bodyPr/>
        <a:lstStyle/>
        <a:p>
          <a:endParaRPr lang="en-US"/>
        </a:p>
      </dgm:t>
    </dgm:pt>
    <dgm:pt modelId="{D130D105-2287-A641-8DFA-BBADC6AB3FB6}" type="sibTrans" cxnId="{A3119A2A-EC0E-5D4E-A913-96937619E234}">
      <dgm:prSet/>
      <dgm:spPr/>
      <dgm:t>
        <a:bodyPr/>
        <a:lstStyle/>
        <a:p>
          <a:endParaRPr lang="en-US"/>
        </a:p>
      </dgm:t>
    </dgm:pt>
    <dgm:pt modelId="{E6DFC8B3-44E6-AD46-AD95-4A2FD00530DE}">
      <dgm:prSet phldrT="[Text]" custT="1"/>
      <dgm:spPr/>
      <dgm:t>
        <a:bodyPr/>
        <a:lstStyle/>
        <a:p>
          <a:r>
            <a:rPr lang="en-US" sz="2800" dirty="0" smtClean="0">
              <a:latin typeface="+mj-lt"/>
            </a:rPr>
            <a:t>Mental health clinicians and those who work in mental health organizations </a:t>
          </a:r>
          <a:endParaRPr lang="en-US" sz="2800" dirty="0">
            <a:latin typeface="+mj-lt"/>
          </a:endParaRPr>
        </a:p>
      </dgm:t>
    </dgm:pt>
    <dgm:pt modelId="{5A606CDD-0157-5846-9494-7B83DAD450FD}" type="parTrans" cxnId="{76836386-316C-BD4B-8A6E-83E0AEFECFD5}">
      <dgm:prSet/>
      <dgm:spPr/>
      <dgm:t>
        <a:bodyPr/>
        <a:lstStyle/>
        <a:p>
          <a:endParaRPr lang="en-US"/>
        </a:p>
      </dgm:t>
    </dgm:pt>
    <dgm:pt modelId="{A79ABEFD-EE25-1142-A2C1-345B23A19962}" type="sibTrans" cxnId="{76836386-316C-BD4B-8A6E-83E0AEFECFD5}">
      <dgm:prSet/>
      <dgm:spPr/>
      <dgm:t>
        <a:bodyPr/>
        <a:lstStyle/>
        <a:p>
          <a:endParaRPr lang="en-US"/>
        </a:p>
      </dgm:t>
    </dgm:pt>
    <dgm:pt modelId="{BE36A1AB-5F31-504E-805A-1CFB3AB6500B}">
      <dgm:prSet phldrT="[Text]" custT="1"/>
      <dgm:spPr/>
      <dgm:t>
        <a:bodyPr/>
        <a:lstStyle/>
        <a:p>
          <a:r>
            <a:rPr lang="en-US" sz="2800" dirty="0" smtClean="0">
              <a:latin typeface="+mj-lt"/>
            </a:rPr>
            <a:t>Mental health researchers</a:t>
          </a:r>
          <a:endParaRPr lang="en-US" sz="2800" dirty="0">
            <a:latin typeface="+mj-lt"/>
          </a:endParaRPr>
        </a:p>
      </dgm:t>
    </dgm:pt>
    <dgm:pt modelId="{AF9C4631-17AA-1640-B804-740AC1BA2B80}" type="parTrans" cxnId="{5B962BB4-D49A-BB42-9141-29AF129863E8}">
      <dgm:prSet/>
      <dgm:spPr/>
      <dgm:t>
        <a:bodyPr/>
        <a:lstStyle/>
        <a:p>
          <a:endParaRPr lang="en-US"/>
        </a:p>
      </dgm:t>
    </dgm:pt>
    <dgm:pt modelId="{8E36E738-138F-E548-9A07-3B423931849B}" type="sibTrans" cxnId="{5B962BB4-D49A-BB42-9141-29AF129863E8}">
      <dgm:prSet/>
      <dgm:spPr/>
      <dgm:t>
        <a:bodyPr/>
        <a:lstStyle/>
        <a:p>
          <a:endParaRPr lang="en-US"/>
        </a:p>
      </dgm:t>
    </dgm:pt>
    <dgm:pt modelId="{88C66F14-BBD2-5D4D-BD35-D948712E1F4C}">
      <dgm:prSet phldrT="[Text]" custT="1"/>
      <dgm:spPr/>
      <dgm:t>
        <a:bodyPr/>
        <a:lstStyle/>
        <a:p>
          <a:r>
            <a:rPr lang="en-US" sz="2800" dirty="0" smtClean="0">
              <a:latin typeface="+mj-lt"/>
            </a:rPr>
            <a:t>Adults with lived- experience (those who experienced depression or suicidal ideation during adolescence)</a:t>
          </a:r>
          <a:endParaRPr lang="en-US" sz="2800" dirty="0">
            <a:latin typeface="+mj-lt"/>
          </a:endParaRPr>
        </a:p>
      </dgm:t>
    </dgm:pt>
    <dgm:pt modelId="{5C5527DE-CE32-EB47-B886-109A17511118}" type="parTrans" cxnId="{929B5566-431E-7D44-9855-4CA811BFD727}">
      <dgm:prSet/>
      <dgm:spPr/>
      <dgm:t>
        <a:bodyPr/>
        <a:lstStyle/>
        <a:p>
          <a:endParaRPr lang="en-US"/>
        </a:p>
      </dgm:t>
    </dgm:pt>
    <dgm:pt modelId="{E6AC77ED-8DC1-734B-9DA8-D2D5728505B2}" type="sibTrans" cxnId="{929B5566-431E-7D44-9855-4CA811BFD727}">
      <dgm:prSet/>
      <dgm:spPr/>
      <dgm:t>
        <a:bodyPr/>
        <a:lstStyle/>
        <a:p>
          <a:endParaRPr lang="en-US"/>
        </a:p>
      </dgm:t>
    </dgm:pt>
    <dgm:pt modelId="{AE04343F-ED8F-1841-9A62-0F3D42019656}">
      <dgm:prSet phldrT="[Text]" custT="1"/>
      <dgm:spPr/>
      <dgm:t>
        <a:bodyPr/>
        <a:lstStyle/>
        <a:p>
          <a:r>
            <a:rPr lang="en-US" sz="2800" dirty="0" smtClean="0">
              <a:latin typeface="+mj-lt"/>
            </a:rPr>
            <a:t>Parents of adolescents with lived-experience (those who have struggled with depression or suicidal ideation)</a:t>
          </a:r>
          <a:endParaRPr lang="en-US" sz="2800" dirty="0">
            <a:latin typeface="+mj-lt"/>
          </a:endParaRPr>
        </a:p>
      </dgm:t>
    </dgm:pt>
    <dgm:pt modelId="{7422F4F4-B055-7648-88A3-04F4A49250D3}" type="parTrans" cxnId="{3E3707D5-9B92-4044-8706-08B71A43A5CC}">
      <dgm:prSet/>
      <dgm:spPr/>
      <dgm:t>
        <a:bodyPr/>
        <a:lstStyle/>
        <a:p>
          <a:endParaRPr lang="en-US"/>
        </a:p>
      </dgm:t>
    </dgm:pt>
    <dgm:pt modelId="{D7F4BFA0-6A20-1F4A-8121-7A344AB5611F}" type="sibTrans" cxnId="{3E3707D5-9B92-4044-8706-08B71A43A5CC}">
      <dgm:prSet/>
      <dgm:spPr/>
      <dgm:t>
        <a:bodyPr/>
        <a:lstStyle/>
        <a:p>
          <a:endParaRPr lang="en-US"/>
        </a:p>
      </dgm:t>
    </dgm:pt>
    <dgm:pt modelId="{FB0FE486-C796-814D-BE62-293895317FCD}">
      <dgm:prSet phldrT="[Text]" custT="1"/>
      <dgm:spPr/>
      <dgm:t>
        <a:bodyPr/>
        <a:lstStyle/>
        <a:p>
          <a:r>
            <a:rPr lang="en-US" sz="2800" baseline="0" dirty="0" smtClean="0">
              <a:latin typeface="+mj-lt"/>
            </a:rPr>
            <a:t>The surveys consisted of both 5-point Likert-type items and open-ended questions.</a:t>
          </a:r>
        </a:p>
        <a:p>
          <a:endParaRPr lang="en-US" sz="2800" dirty="0">
            <a:latin typeface="+mj-lt"/>
          </a:endParaRPr>
        </a:p>
      </dgm:t>
    </dgm:pt>
    <dgm:pt modelId="{9464480B-526E-F146-A959-06038CB74CCB}" type="parTrans" cxnId="{04F6EC18-45A1-8744-881F-3FEBEC42D187}">
      <dgm:prSet/>
      <dgm:spPr/>
      <dgm:t>
        <a:bodyPr/>
        <a:lstStyle/>
        <a:p>
          <a:endParaRPr lang="en-US"/>
        </a:p>
      </dgm:t>
    </dgm:pt>
    <dgm:pt modelId="{8B968BAB-2721-764B-BEBC-BAD9048585E2}" type="sibTrans" cxnId="{04F6EC18-45A1-8744-881F-3FEBEC42D187}">
      <dgm:prSet/>
      <dgm:spPr/>
      <dgm:t>
        <a:bodyPr/>
        <a:lstStyle/>
        <a:p>
          <a:endParaRPr lang="en-US"/>
        </a:p>
      </dgm:t>
    </dgm:pt>
    <dgm:pt modelId="{DCF90967-0C02-864F-8904-63BF6ADDE183}">
      <dgm:prSet phldrT="[Text]" custT="1"/>
      <dgm:spPr/>
      <dgm:t>
        <a:bodyPr/>
        <a:lstStyle/>
        <a:p>
          <a:r>
            <a:rPr lang="en-US" sz="2800" dirty="0" smtClean="0">
              <a:latin typeface="+mj-lt"/>
            </a:rPr>
            <a:t>Results of the Delphi study were analyzed to identify the following:</a:t>
          </a:r>
          <a:endParaRPr lang="en-US" sz="4000" dirty="0"/>
        </a:p>
      </dgm:t>
    </dgm:pt>
    <dgm:pt modelId="{F0947C46-F126-D640-8186-D57B12174FF5}" type="parTrans" cxnId="{C7333726-C4CA-8346-B69F-F55E92D8F88C}">
      <dgm:prSet/>
      <dgm:spPr/>
      <dgm:t>
        <a:bodyPr/>
        <a:lstStyle/>
        <a:p>
          <a:endParaRPr lang="en-US"/>
        </a:p>
      </dgm:t>
    </dgm:pt>
    <dgm:pt modelId="{652FC03B-3324-9349-B8A1-48C272E1ACD5}" type="sibTrans" cxnId="{C7333726-C4CA-8346-B69F-F55E92D8F88C}">
      <dgm:prSet/>
      <dgm:spPr/>
      <dgm:t>
        <a:bodyPr/>
        <a:lstStyle/>
        <a:p>
          <a:endParaRPr lang="en-US"/>
        </a:p>
      </dgm:t>
    </dgm:pt>
    <dgm:pt modelId="{568D782C-A32F-9942-A6B7-AA37878AFDC3}">
      <dgm:prSet phldrT="[Text]" custT="1"/>
      <dgm:spPr/>
      <dgm:t>
        <a:bodyPr/>
        <a:lstStyle/>
        <a:p>
          <a:pPr marL="57150" lvl="1" indent="0" algn="ctr" defTabSz="488950">
            <a:lnSpc>
              <a:spcPct val="90000"/>
            </a:lnSpc>
            <a:spcBef>
              <a:spcPct val="0"/>
            </a:spcBef>
            <a:spcAft>
              <a:spcPct val="15000"/>
            </a:spcAft>
            <a:buNone/>
          </a:pPr>
          <a:r>
            <a:rPr lang="en-US" sz="4000" dirty="0" smtClean="0">
              <a:latin typeface="+mj-lt"/>
            </a:rPr>
            <a:t>Compare</a:t>
          </a:r>
          <a:endParaRPr lang="en-US" sz="4000" dirty="0">
            <a:latin typeface="+mj-lt"/>
          </a:endParaRPr>
        </a:p>
      </dgm:t>
    </dgm:pt>
    <dgm:pt modelId="{CC7CDAF9-0F02-1541-BBA6-6F172AF1779B}" type="parTrans" cxnId="{4F8F5EC6-9EF3-AB42-83E1-F5992B0FD280}">
      <dgm:prSet/>
      <dgm:spPr/>
      <dgm:t>
        <a:bodyPr/>
        <a:lstStyle/>
        <a:p>
          <a:endParaRPr lang="en-US"/>
        </a:p>
      </dgm:t>
    </dgm:pt>
    <dgm:pt modelId="{E461C4F8-E674-BB4F-BFC2-0169680F0250}" type="sibTrans" cxnId="{4F8F5EC6-9EF3-AB42-83E1-F5992B0FD280}">
      <dgm:prSet/>
      <dgm:spPr/>
      <dgm:t>
        <a:bodyPr/>
        <a:lstStyle/>
        <a:p>
          <a:endParaRPr lang="en-US"/>
        </a:p>
      </dgm:t>
    </dgm:pt>
    <dgm:pt modelId="{5D4056FC-C555-ED4F-B311-60A2CD09E59C}">
      <dgm:prSet phldrT="[Text]" custT="1"/>
      <dgm:spPr/>
      <dgm:t>
        <a:bodyPr/>
        <a:lstStyle/>
        <a:p>
          <a:pPr marL="57150" lvl="1" indent="0" algn="l" defTabSz="488950">
            <a:lnSpc>
              <a:spcPct val="90000"/>
            </a:lnSpc>
            <a:spcBef>
              <a:spcPct val="0"/>
            </a:spcBef>
            <a:spcAft>
              <a:spcPct val="15000"/>
            </a:spcAft>
            <a:buNone/>
          </a:pPr>
          <a:r>
            <a:rPr lang="en-US" sz="2800" dirty="0" smtClean="0">
              <a:latin typeface="+mj-lt"/>
            </a:rPr>
            <a:t>Delphi</a:t>
          </a:r>
          <a:r>
            <a:rPr lang="en-US" sz="2800" baseline="0" dirty="0" smtClean="0">
              <a:latin typeface="+mj-lt"/>
            </a:rPr>
            <a:t> study analysis was examined alongside existing research focused on the mental health needs of medical students. </a:t>
          </a:r>
          <a:endParaRPr lang="en-US" sz="2800" dirty="0">
            <a:latin typeface="+mj-lt"/>
          </a:endParaRPr>
        </a:p>
      </dgm:t>
    </dgm:pt>
    <dgm:pt modelId="{83342B33-CB29-3B49-886F-913172E82631}" type="parTrans" cxnId="{ED9E9E4C-C346-5844-8ECC-F2EAA4512D67}">
      <dgm:prSet/>
      <dgm:spPr/>
      <dgm:t>
        <a:bodyPr/>
        <a:lstStyle/>
        <a:p>
          <a:endParaRPr lang="en-US"/>
        </a:p>
      </dgm:t>
    </dgm:pt>
    <dgm:pt modelId="{DCBB27F7-894E-694B-A763-AFC4D40D0DD8}" type="sibTrans" cxnId="{ED9E9E4C-C346-5844-8ECC-F2EAA4512D67}">
      <dgm:prSet/>
      <dgm:spPr/>
      <dgm:t>
        <a:bodyPr/>
        <a:lstStyle/>
        <a:p>
          <a:endParaRPr lang="en-US"/>
        </a:p>
      </dgm:t>
    </dgm:pt>
    <dgm:pt modelId="{0C948B3B-860E-754A-886A-0C79BE6926BF}">
      <dgm:prSet phldrT="[Text]" custT="1"/>
      <dgm:spPr/>
      <dgm:t>
        <a:bodyPr/>
        <a:lstStyle/>
        <a:p>
          <a:r>
            <a:rPr lang="en-US" sz="2800" dirty="0" smtClean="0">
              <a:latin typeface="+mj-lt"/>
            </a:rPr>
            <a:t>Barriers to getting mental health treatment</a:t>
          </a:r>
          <a:r>
            <a:rPr lang="en-US" sz="2800" baseline="0" dirty="0" smtClean="0">
              <a:latin typeface="+mj-lt"/>
            </a:rPr>
            <a:t> and which barriers experts agreed TMH could help overcome.</a:t>
          </a:r>
          <a:endParaRPr lang="en-US" sz="2800" dirty="0">
            <a:latin typeface="+mj-lt"/>
          </a:endParaRPr>
        </a:p>
      </dgm:t>
    </dgm:pt>
    <dgm:pt modelId="{969BFAC6-9EAE-2544-B015-E0BF3E14C127}" type="parTrans" cxnId="{5AC360F3-B495-0847-AB2A-69B75AA46FC7}">
      <dgm:prSet/>
      <dgm:spPr/>
      <dgm:t>
        <a:bodyPr/>
        <a:lstStyle/>
        <a:p>
          <a:endParaRPr lang="en-US"/>
        </a:p>
      </dgm:t>
    </dgm:pt>
    <dgm:pt modelId="{D96E446D-C3ED-9340-A7ED-9263BF73A807}" type="sibTrans" cxnId="{5AC360F3-B495-0847-AB2A-69B75AA46FC7}">
      <dgm:prSet/>
      <dgm:spPr/>
      <dgm:t>
        <a:bodyPr/>
        <a:lstStyle/>
        <a:p>
          <a:endParaRPr lang="en-US"/>
        </a:p>
      </dgm:t>
    </dgm:pt>
    <dgm:pt modelId="{3051C367-1B60-BF4A-BF63-6932CFFFE1D2}">
      <dgm:prSet custT="1"/>
      <dgm:spPr/>
      <dgm:t>
        <a:bodyPr/>
        <a:lstStyle/>
        <a:p>
          <a:r>
            <a:rPr lang="en-US" sz="2800" dirty="0" smtClean="0">
              <a:latin typeface="+mj-lt"/>
            </a:rPr>
            <a:t>Drawbacks and benefits of TMH</a:t>
          </a:r>
          <a:endParaRPr lang="en-US" sz="2800" dirty="0">
            <a:latin typeface="+mj-lt"/>
          </a:endParaRPr>
        </a:p>
      </dgm:t>
    </dgm:pt>
    <dgm:pt modelId="{26131609-2AE6-D845-95D3-D6DA94A328F0}" type="parTrans" cxnId="{392BA01E-AD5C-BF46-915F-38F9D2F16636}">
      <dgm:prSet/>
      <dgm:spPr/>
      <dgm:t>
        <a:bodyPr/>
        <a:lstStyle/>
        <a:p>
          <a:endParaRPr lang="en-US"/>
        </a:p>
      </dgm:t>
    </dgm:pt>
    <dgm:pt modelId="{CE83E7FB-9D67-5C47-A100-922817B308EC}" type="sibTrans" cxnId="{392BA01E-AD5C-BF46-915F-38F9D2F16636}">
      <dgm:prSet/>
      <dgm:spPr/>
      <dgm:t>
        <a:bodyPr/>
        <a:lstStyle/>
        <a:p>
          <a:endParaRPr lang="en-US"/>
        </a:p>
      </dgm:t>
    </dgm:pt>
    <dgm:pt modelId="{F2B3BE57-4A8D-BB4E-AB7A-C5B7C3DD8D1B}">
      <dgm:prSet custT="1"/>
      <dgm:spPr/>
      <dgm:t>
        <a:bodyPr/>
        <a:lstStyle/>
        <a:p>
          <a:r>
            <a:rPr lang="en-US" sz="2800" dirty="0" smtClean="0">
              <a:latin typeface="+mj-lt"/>
            </a:rPr>
            <a:t>Primary concerns and benefits of using </a:t>
          </a:r>
          <a:r>
            <a:rPr lang="en-US" sz="2800" dirty="0" err="1" smtClean="0">
              <a:latin typeface="+mj-lt"/>
            </a:rPr>
            <a:t>telemental</a:t>
          </a:r>
          <a:r>
            <a:rPr lang="en-US" sz="2800" dirty="0" smtClean="0">
              <a:latin typeface="+mj-lt"/>
            </a:rPr>
            <a:t> health care for youth</a:t>
          </a:r>
          <a:endParaRPr lang="en-US" sz="2800" dirty="0">
            <a:latin typeface="+mj-lt"/>
          </a:endParaRPr>
        </a:p>
      </dgm:t>
    </dgm:pt>
    <dgm:pt modelId="{5AE0E070-0FC4-3E48-BE03-0FEF6D28E46B}" type="parTrans" cxnId="{48D5111A-4A19-2A45-9554-218CD66CB310}">
      <dgm:prSet/>
      <dgm:spPr/>
      <dgm:t>
        <a:bodyPr/>
        <a:lstStyle/>
        <a:p>
          <a:endParaRPr lang="en-US"/>
        </a:p>
      </dgm:t>
    </dgm:pt>
    <dgm:pt modelId="{DFA25F7A-EBD5-3F4F-A950-FA98031A3D43}" type="sibTrans" cxnId="{48D5111A-4A19-2A45-9554-218CD66CB310}">
      <dgm:prSet/>
      <dgm:spPr/>
      <dgm:t>
        <a:bodyPr/>
        <a:lstStyle/>
        <a:p>
          <a:endParaRPr lang="en-US"/>
        </a:p>
      </dgm:t>
    </dgm:pt>
    <dgm:pt modelId="{49E9F589-3E09-CA4E-92D6-C2EBEB5DEF65}">
      <dgm:prSet phldrT="[Text]" custT="1"/>
      <dgm:spPr/>
      <dgm:t>
        <a:bodyPr/>
        <a:lstStyle/>
        <a:p>
          <a:r>
            <a:rPr lang="en-US" sz="2800" dirty="0" smtClean="0">
              <a:latin typeface="+mj-lt"/>
            </a:rPr>
            <a:t>Educators who work with teens and young adults </a:t>
          </a:r>
          <a:endParaRPr lang="en-US" sz="2800" dirty="0">
            <a:latin typeface="+mj-lt"/>
          </a:endParaRPr>
        </a:p>
      </dgm:t>
    </dgm:pt>
    <dgm:pt modelId="{AB325D6B-BA5D-0C4B-A1AA-B5B2F1C8DAFB}" type="parTrans" cxnId="{1721EDBB-4BB2-DE40-8EEE-3B928E0900EC}">
      <dgm:prSet/>
      <dgm:spPr/>
      <dgm:t>
        <a:bodyPr/>
        <a:lstStyle/>
        <a:p>
          <a:endParaRPr lang="en-US"/>
        </a:p>
      </dgm:t>
    </dgm:pt>
    <dgm:pt modelId="{566CD3FE-EBBC-434D-9F06-9C1A370182E3}" type="sibTrans" cxnId="{1721EDBB-4BB2-DE40-8EEE-3B928E0900EC}">
      <dgm:prSet/>
      <dgm:spPr/>
      <dgm:t>
        <a:bodyPr/>
        <a:lstStyle/>
        <a:p>
          <a:endParaRPr lang="en-US"/>
        </a:p>
      </dgm:t>
    </dgm:pt>
    <dgm:pt modelId="{37D8C0FD-8BD3-6941-92C9-EEB2066B5129}" type="pres">
      <dgm:prSet presAssocID="{FFF23833-E485-2D45-826C-A89B28602222}" presName="linearFlow" presStyleCnt="0">
        <dgm:presLayoutVars>
          <dgm:dir/>
          <dgm:animLvl val="lvl"/>
          <dgm:resizeHandles val="exact"/>
        </dgm:presLayoutVars>
      </dgm:prSet>
      <dgm:spPr/>
      <dgm:t>
        <a:bodyPr/>
        <a:lstStyle/>
        <a:p>
          <a:endParaRPr lang="en-US"/>
        </a:p>
      </dgm:t>
    </dgm:pt>
    <dgm:pt modelId="{A79DB9C6-A30E-9749-B32B-3C819E6C1A6B}" type="pres">
      <dgm:prSet presAssocID="{9311ECC9-93C2-7A4D-AB88-D8ACE3BBE343}" presName="composite" presStyleCnt="0"/>
      <dgm:spPr/>
      <dgm:t>
        <a:bodyPr/>
        <a:lstStyle/>
        <a:p>
          <a:endParaRPr lang="en-US"/>
        </a:p>
      </dgm:t>
    </dgm:pt>
    <dgm:pt modelId="{730B1DD4-6579-C545-AB1F-3C8D0E664BFF}" type="pres">
      <dgm:prSet presAssocID="{9311ECC9-93C2-7A4D-AB88-D8ACE3BBE343}" presName="parentText" presStyleLbl="alignNode1" presStyleIdx="0" presStyleCnt="4" custScaleY="150661">
        <dgm:presLayoutVars>
          <dgm:chMax val="1"/>
          <dgm:bulletEnabled val="1"/>
        </dgm:presLayoutVars>
      </dgm:prSet>
      <dgm:spPr/>
      <dgm:t>
        <a:bodyPr/>
        <a:lstStyle/>
        <a:p>
          <a:endParaRPr lang="en-US"/>
        </a:p>
      </dgm:t>
    </dgm:pt>
    <dgm:pt modelId="{D5181BA2-3753-D944-84A9-A7223B2B7C19}" type="pres">
      <dgm:prSet presAssocID="{9311ECC9-93C2-7A4D-AB88-D8ACE3BBE343}" presName="descendantText" presStyleLbl="alignAcc1" presStyleIdx="0" presStyleCnt="4" custScaleX="100014" custScaleY="218012" custLinFactNeighborX="-4" custLinFactNeighborY="12899">
        <dgm:presLayoutVars>
          <dgm:bulletEnabled val="1"/>
        </dgm:presLayoutVars>
      </dgm:prSet>
      <dgm:spPr/>
      <dgm:t>
        <a:bodyPr/>
        <a:lstStyle/>
        <a:p>
          <a:endParaRPr lang="en-US"/>
        </a:p>
      </dgm:t>
    </dgm:pt>
    <dgm:pt modelId="{D2AE73FA-2E80-8544-B00E-1DC2EE762BC0}" type="pres">
      <dgm:prSet presAssocID="{791829D5-4379-ED4D-AA7B-1023CD8B283D}" presName="sp" presStyleCnt="0"/>
      <dgm:spPr/>
      <dgm:t>
        <a:bodyPr/>
        <a:lstStyle/>
        <a:p>
          <a:endParaRPr lang="en-US"/>
        </a:p>
      </dgm:t>
    </dgm:pt>
    <dgm:pt modelId="{86517EF1-B5E8-044B-86ED-D8EF29D2F3D9}" type="pres">
      <dgm:prSet presAssocID="{699F9332-5089-B045-9AE9-4F5777F8A7EA}" presName="composite" presStyleCnt="0"/>
      <dgm:spPr/>
      <dgm:t>
        <a:bodyPr/>
        <a:lstStyle/>
        <a:p>
          <a:endParaRPr lang="en-US"/>
        </a:p>
      </dgm:t>
    </dgm:pt>
    <dgm:pt modelId="{E45EA770-7627-9B47-975B-E29CBAFD2694}" type="pres">
      <dgm:prSet presAssocID="{699F9332-5089-B045-9AE9-4F5777F8A7EA}" presName="parentText" presStyleLbl="alignNode1" presStyleIdx="1" presStyleCnt="4" custScaleY="125726">
        <dgm:presLayoutVars>
          <dgm:chMax val="1"/>
          <dgm:bulletEnabled val="1"/>
        </dgm:presLayoutVars>
      </dgm:prSet>
      <dgm:spPr/>
      <dgm:t>
        <a:bodyPr/>
        <a:lstStyle/>
        <a:p>
          <a:endParaRPr lang="en-US"/>
        </a:p>
      </dgm:t>
    </dgm:pt>
    <dgm:pt modelId="{F095C399-5F65-9F47-BEAE-607C89861777}" type="pres">
      <dgm:prSet presAssocID="{699F9332-5089-B045-9AE9-4F5777F8A7EA}" presName="descendantText" presStyleLbl="alignAcc1" presStyleIdx="1" presStyleCnt="4" custScaleY="158062" custLinFactNeighborX="4" custLinFactNeighborY="4107">
        <dgm:presLayoutVars>
          <dgm:bulletEnabled val="1"/>
        </dgm:presLayoutVars>
      </dgm:prSet>
      <dgm:spPr/>
      <dgm:t>
        <a:bodyPr/>
        <a:lstStyle/>
        <a:p>
          <a:endParaRPr lang="en-US"/>
        </a:p>
      </dgm:t>
    </dgm:pt>
    <dgm:pt modelId="{C00D57CA-7323-7740-B1B5-2B368D329032}" type="pres">
      <dgm:prSet presAssocID="{2482BBB8-A692-AE4D-BEEC-A4DA120D3974}" presName="sp" presStyleCnt="0"/>
      <dgm:spPr/>
      <dgm:t>
        <a:bodyPr/>
        <a:lstStyle/>
        <a:p>
          <a:endParaRPr lang="en-US"/>
        </a:p>
      </dgm:t>
    </dgm:pt>
    <dgm:pt modelId="{C33BD054-7158-484B-AABA-2715DEC9AFA4}" type="pres">
      <dgm:prSet presAssocID="{F40A622B-422E-9C49-A7F7-2D9E5A59343B}" presName="composite" presStyleCnt="0"/>
      <dgm:spPr/>
      <dgm:t>
        <a:bodyPr/>
        <a:lstStyle/>
        <a:p>
          <a:endParaRPr lang="en-US"/>
        </a:p>
      </dgm:t>
    </dgm:pt>
    <dgm:pt modelId="{47C89ACF-DEC0-844F-82EB-3B9C0748C603}" type="pres">
      <dgm:prSet presAssocID="{F40A622B-422E-9C49-A7F7-2D9E5A59343B}" presName="parentText" presStyleLbl="alignNode1" presStyleIdx="2" presStyleCnt="4" custScaleY="115523">
        <dgm:presLayoutVars>
          <dgm:chMax val="1"/>
          <dgm:bulletEnabled val="1"/>
        </dgm:presLayoutVars>
      </dgm:prSet>
      <dgm:spPr/>
      <dgm:t>
        <a:bodyPr/>
        <a:lstStyle/>
        <a:p>
          <a:endParaRPr lang="en-US"/>
        </a:p>
      </dgm:t>
    </dgm:pt>
    <dgm:pt modelId="{CAFCAC9F-C792-494A-A9BF-E4441C4BD2E2}" type="pres">
      <dgm:prSet presAssocID="{F40A622B-422E-9C49-A7F7-2D9E5A59343B}" presName="descendantText" presStyleLbl="alignAcc1" presStyleIdx="2" presStyleCnt="4" custScaleY="125248">
        <dgm:presLayoutVars>
          <dgm:bulletEnabled val="1"/>
        </dgm:presLayoutVars>
      </dgm:prSet>
      <dgm:spPr/>
      <dgm:t>
        <a:bodyPr/>
        <a:lstStyle/>
        <a:p>
          <a:endParaRPr lang="en-US"/>
        </a:p>
      </dgm:t>
    </dgm:pt>
    <dgm:pt modelId="{96C9F04C-CDEC-7B43-886A-A51119C38C32}" type="pres">
      <dgm:prSet presAssocID="{18CD3E1D-13CA-2C4B-BD8C-8E06E3A0535C}" presName="sp" presStyleCnt="0"/>
      <dgm:spPr/>
    </dgm:pt>
    <dgm:pt modelId="{B45F9CE9-D35E-F248-8655-5AF5288DBF98}" type="pres">
      <dgm:prSet presAssocID="{568D782C-A32F-9942-A6B7-AA37878AFDC3}" presName="composite" presStyleCnt="0"/>
      <dgm:spPr/>
    </dgm:pt>
    <dgm:pt modelId="{3E68C70C-29C0-AE47-90AB-9AD06D9E76C5}" type="pres">
      <dgm:prSet presAssocID="{568D782C-A32F-9942-A6B7-AA37878AFDC3}" presName="parentText" presStyleLbl="alignNode1" presStyleIdx="3" presStyleCnt="4">
        <dgm:presLayoutVars>
          <dgm:chMax val="1"/>
          <dgm:bulletEnabled val="1"/>
        </dgm:presLayoutVars>
      </dgm:prSet>
      <dgm:spPr/>
      <dgm:t>
        <a:bodyPr/>
        <a:lstStyle/>
        <a:p>
          <a:endParaRPr lang="en-US"/>
        </a:p>
      </dgm:t>
    </dgm:pt>
    <dgm:pt modelId="{177FD3CA-BA86-8F4A-841A-54572AA028E6}" type="pres">
      <dgm:prSet presAssocID="{568D782C-A32F-9942-A6B7-AA37878AFDC3}" presName="descendantText" presStyleLbl="alignAcc1" presStyleIdx="3" presStyleCnt="4">
        <dgm:presLayoutVars>
          <dgm:bulletEnabled val="1"/>
        </dgm:presLayoutVars>
      </dgm:prSet>
      <dgm:spPr/>
      <dgm:t>
        <a:bodyPr/>
        <a:lstStyle/>
        <a:p>
          <a:endParaRPr lang="en-US"/>
        </a:p>
      </dgm:t>
    </dgm:pt>
  </dgm:ptLst>
  <dgm:cxnLst>
    <dgm:cxn modelId="{ED9E9E4C-C346-5844-8ECC-F2EAA4512D67}" srcId="{568D782C-A32F-9942-A6B7-AA37878AFDC3}" destId="{5D4056FC-C555-ED4F-B311-60A2CD09E59C}" srcOrd="0" destOrd="0" parTransId="{83342B33-CB29-3B49-886F-913172E82631}" sibTransId="{DCBB27F7-894E-694B-A763-AFC4D40D0DD8}"/>
    <dgm:cxn modelId="{4750847A-0090-7144-AB21-CE0B76193BFE}" type="presOf" srcId="{FFF23833-E485-2D45-826C-A89B28602222}" destId="{37D8C0FD-8BD3-6941-92C9-EEB2066B5129}" srcOrd="0" destOrd="0" presId="urn:microsoft.com/office/officeart/2005/8/layout/chevron2"/>
    <dgm:cxn modelId="{6D878A7B-042E-4C43-97DC-36107C1DA666}" type="presOf" srcId="{6761A5DD-3AAF-474F-B9A2-2491DD81137B}" destId="{F095C399-5F65-9F47-BEAE-607C89861777}" srcOrd="0" destOrd="0" presId="urn:microsoft.com/office/officeart/2005/8/layout/chevron2"/>
    <dgm:cxn modelId="{F2C11B00-9FA4-5C41-9009-3AB6A666236E}" type="presOf" srcId="{DCF90967-0C02-864F-8904-63BF6ADDE183}" destId="{CAFCAC9F-C792-494A-A9BF-E4441C4BD2E2}" srcOrd="0" destOrd="0" presId="urn:microsoft.com/office/officeart/2005/8/layout/chevron2"/>
    <dgm:cxn modelId="{3E3707D5-9B92-4044-8706-08B71A43A5CC}" srcId="{EB218888-F91E-1F45-9DA9-D07D4585F26A}" destId="{AE04343F-ED8F-1841-9A62-0F3D42019656}" srcOrd="4" destOrd="0" parTransId="{7422F4F4-B055-7648-88A3-04F4A49250D3}" sibTransId="{D7F4BFA0-6A20-1F4A-8121-7A344AB5611F}"/>
    <dgm:cxn modelId="{5B962BB4-D49A-BB42-9141-29AF129863E8}" srcId="{EB218888-F91E-1F45-9DA9-D07D4585F26A}" destId="{BE36A1AB-5F31-504E-805A-1CFB3AB6500B}" srcOrd="1" destOrd="0" parTransId="{AF9C4631-17AA-1640-B804-740AC1BA2B80}" sibTransId="{8E36E738-138F-E548-9A07-3B423931849B}"/>
    <dgm:cxn modelId="{A22B680B-72E5-A347-A191-B5D9C9565336}" type="presOf" srcId="{699F9332-5089-B045-9AE9-4F5777F8A7EA}" destId="{E45EA770-7627-9B47-975B-E29CBAFD2694}" srcOrd="0" destOrd="0" presId="urn:microsoft.com/office/officeart/2005/8/layout/chevron2"/>
    <dgm:cxn modelId="{4F8F5EC6-9EF3-AB42-83E1-F5992B0FD280}" srcId="{FFF23833-E485-2D45-826C-A89B28602222}" destId="{568D782C-A32F-9942-A6B7-AA37878AFDC3}" srcOrd="3" destOrd="0" parTransId="{CC7CDAF9-0F02-1541-BBA6-6F172AF1779B}" sibTransId="{E461C4F8-E674-BB4F-BFC2-0169680F0250}"/>
    <dgm:cxn modelId="{DA9DAE0F-5C30-FE48-82C2-B55BAC8912CC}" type="presOf" srcId="{F40A622B-422E-9C49-A7F7-2D9E5A59343B}" destId="{47C89ACF-DEC0-844F-82EB-3B9C0748C603}" srcOrd="0" destOrd="0" presId="urn:microsoft.com/office/officeart/2005/8/layout/chevron2"/>
    <dgm:cxn modelId="{5AC360F3-B495-0847-AB2A-69B75AA46FC7}" srcId="{DCF90967-0C02-864F-8904-63BF6ADDE183}" destId="{0C948B3B-860E-754A-886A-0C79BE6926BF}" srcOrd="0" destOrd="0" parTransId="{969BFAC6-9EAE-2544-B015-E0BF3E14C127}" sibTransId="{D96E446D-C3ED-9340-A7ED-9263BF73A807}"/>
    <dgm:cxn modelId="{1721EDBB-4BB2-DE40-8EEE-3B928E0900EC}" srcId="{EB218888-F91E-1F45-9DA9-D07D4585F26A}" destId="{49E9F589-3E09-CA4E-92D6-C2EBEB5DEF65}" srcOrd="2" destOrd="0" parTransId="{AB325D6B-BA5D-0C4B-A1AA-B5B2F1C8DAFB}" sibTransId="{566CD3FE-EBBC-434D-9F06-9C1A370182E3}"/>
    <dgm:cxn modelId="{86E4DC02-16CA-4D44-972F-074704ECAA08}" srcId="{9311ECC9-93C2-7A4D-AB88-D8ACE3BBE343}" destId="{41238B51-4D57-6E4E-88F8-018C033D805F}" srcOrd="1" destOrd="0" parTransId="{71C3544B-1A5F-5546-86B2-64FBFBFF7162}" sibTransId="{9F21F178-7C68-0443-B270-D3B11041B603}"/>
    <dgm:cxn modelId="{C87E95AD-8966-5046-B398-2C0046ED4BFF}" type="presOf" srcId="{49E9F589-3E09-CA4E-92D6-C2EBEB5DEF65}" destId="{D5181BA2-3753-D944-84A9-A7223B2B7C19}" srcOrd="0" destOrd="3" presId="urn:microsoft.com/office/officeart/2005/8/layout/chevron2"/>
    <dgm:cxn modelId="{FBC7EE7F-347B-434A-AE4F-ED746BB07951}" srcId="{FFF23833-E485-2D45-826C-A89B28602222}" destId="{9311ECC9-93C2-7A4D-AB88-D8ACE3BBE343}" srcOrd="0" destOrd="0" parTransId="{6CA26BF6-0874-224F-98C6-9DAA70328EAC}" sibTransId="{791829D5-4379-ED4D-AA7B-1023CD8B283D}"/>
    <dgm:cxn modelId="{1656E740-0558-444E-B610-FC7335CD4E83}" type="presOf" srcId="{EB218888-F91E-1F45-9DA9-D07D4585F26A}" destId="{D5181BA2-3753-D944-84A9-A7223B2B7C19}" srcOrd="0" destOrd="0" presId="urn:microsoft.com/office/officeart/2005/8/layout/chevron2"/>
    <dgm:cxn modelId="{3809916C-9052-6244-B103-68E69551DA35}" type="presOf" srcId="{AE04343F-ED8F-1841-9A62-0F3D42019656}" destId="{D5181BA2-3753-D944-84A9-A7223B2B7C19}" srcOrd="0" destOrd="5" presId="urn:microsoft.com/office/officeart/2005/8/layout/chevron2"/>
    <dgm:cxn modelId="{48D5111A-4A19-2A45-9554-218CD66CB310}" srcId="{DCF90967-0C02-864F-8904-63BF6ADDE183}" destId="{F2B3BE57-4A8D-BB4E-AB7A-C5B7C3DD8D1B}" srcOrd="2" destOrd="0" parTransId="{5AE0E070-0FC4-3E48-BE03-0FEF6D28E46B}" sibTransId="{DFA25F7A-EBD5-3F4F-A950-FA98031A3D43}"/>
    <dgm:cxn modelId="{ADA543BA-BEFE-DB4D-9DB0-26EE305A7F70}" srcId="{FFF23833-E485-2D45-826C-A89B28602222}" destId="{699F9332-5089-B045-9AE9-4F5777F8A7EA}" srcOrd="1" destOrd="0" parTransId="{90E41CAE-C38A-1E40-8A3A-3AAF3B720A4E}" sibTransId="{2482BBB8-A692-AE4D-BEEC-A4DA120D3974}"/>
    <dgm:cxn modelId="{548D159E-E78E-4441-AED2-5DAE3E62A09F}" type="presOf" srcId="{88C66F14-BBD2-5D4D-BD35-D948712E1F4C}" destId="{D5181BA2-3753-D944-84A9-A7223B2B7C19}" srcOrd="0" destOrd="4" presId="urn:microsoft.com/office/officeart/2005/8/layout/chevron2"/>
    <dgm:cxn modelId="{679E0F74-CBA0-C54D-8177-9BDAA57241F4}" type="presOf" srcId="{5A275B6E-3664-AD41-B102-B1CA22D5B96C}" destId="{F095C399-5F65-9F47-BEAE-607C89861777}" srcOrd="0" destOrd="1" presId="urn:microsoft.com/office/officeart/2005/8/layout/chevron2"/>
    <dgm:cxn modelId="{1828ADF6-4B6D-BC42-859F-379CEB8FE3BA}" type="presOf" srcId="{FB0FE486-C796-814D-BE62-293895317FCD}" destId="{F095C399-5F65-9F47-BEAE-607C89861777}" srcOrd="0" destOrd="2" presId="urn:microsoft.com/office/officeart/2005/8/layout/chevron2"/>
    <dgm:cxn modelId="{3EDB4C2C-A440-E742-BEF0-F26B637346D9}" type="presOf" srcId="{3051C367-1B60-BF4A-BF63-6932CFFFE1D2}" destId="{CAFCAC9F-C792-494A-A9BF-E4441C4BD2E2}" srcOrd="0" destOrd="2" presId="urn:microsoft.com/office/officeart/2005/8/layout/chevron2"/>
    <dgm:cxn modelId="{C7333726-C4CA-8346-B69F-F55E92D8F88C}" srcId="{F40A622B-422E-9C49-A7F7-2D9E5A59343B}" destId="{DCF90967-0C02-864F-8904-63BF6ADDE183}" srcOrd="0" destOrd="0" parTransId="{F0947C46-F126-D640-8186-D57B12174FF5}" sibTransId="{652FC03B-3324-9349-B8A1-48C272E1ACD5}"/>
    <dgm:cxn modelId="{7A214BDB-557C-F546-8C17-EEEA7B4D4681}" type="presOf" srcId="{9311ECC9-93C2-7A4D-AB88-D8ACE3BBE343}" destId="{730B1DD4-6579-C545-AB1F-3C8D0E664BFF}" srcOrd="0" destOrd="0" presId="urn:microsoft.com/office/officeart/2005/8/layout/chevron2"/>
    <dgm:cxn modelId="{FC5427B5-0A3A-EE45-B30C-823503408411}" type="presOf" srcId="{BE36A1AB-5F31-504E-805A-1CFB3AB6500B}" destId="{D5181BA2-3753-D944-84A9-A7223B2B7C19}" srcOrd="0" destOrd="2" presId="urn:microsoft.com/office/officeart/2005/8/layout/chevron2"/>
    <dgm:cxn modelId="{392BA01E-AD5C-BF46-915F-38F9D2F16636}" srcId="{DCF90967-0C02-864F-8904-63BF6ADDE183}" destId="{3051C367-1B60-BF4A-BF63-6932CFFFE1D2}" srcOrd="1" destOrd="0" parTransId="{26131609-2AE6-D845-95D3-D6DA94A328F0}" sibTransId="{CE83E7FB-9D67-5C47-A100-922817B308EC}"/>
    <dgm:cxn modelId="{A3119A2A-EC0E-5D4E-A913-96937619E234}" srcId="{9311ECC9-93C2-7A4D-AB88-D8ACE3BBE343}" destId="{EB218888-F91E-1F45-9DA9-D07D4585F26A}" srcOrd="0" destOrd="0" parTransId="{C4965427-707C-E74C-9F4D-615227E1084D}" sibTransId="{D130D105-2287-A641-8DFA-BBADC6AB3FB6}"/>
    <dgm:cxn modelId="{929B5566-431E-7D44-9855-4CA811BFD727}" srcId="{EB218888-F91E-1F45-9DA9-D07D4585F26A}" destId="{88C66F14-BBD2-5D4D-BD35-D948712E1F4C}" srcOrd="3" destOrd="0" parTransId="{5C5527DE-CE32-EB47-B886-109A17511118}" sibTransId="{E6AC77ED-8DC1-734B-9DA8-D2D5728505B2}"/>
    <dgm:cxn modelId="{E4842688-CB39-1D43-BCC5-C5DCC55D80EF}" type="presOf" srcId="{568D782C-A32F-9942-A6B7-AA37878AFDC3}" destId="{3E68C70C-29C0-AE47-90AB-9AD06D9E76C5}" srcOrd="0" destOrd="0" presId="urn:microsoft.com/office/officeart/2005/8/layout/chevron2"/>
    <dgm:cxn modelId="{48669945-4660-8F45-8A4D-99D129BFC653}" type="presOf" srcId="{E6DFC8B3-44E6-AD46-AD95-4A2FD00530DE}" destId="{D5181BA2-3753-D944-84A9-A7223B2B7C19}" srcOrd="0" destOrd="1" presId="urn:microsoft.com/office/officeart/2005/8/layout/chevron2"/>
    <dgm:cxn modelId="{984559C5-DD5F-D44D-BEF2-E0D16A4D49F7}" type="presOf" srcId="{0C948B3B-860E-754A-886A-0C79BE6926BF}" destId="{CAFCAC9F-C792-494A-A9BF-E4441C4BD2E2}" srcOrd="0" destOrd="1" presId="urn:microsoft.com/office/officeart/2005/8/layout/chevron2"/>
    <dgm:cxn modelId="{AF77019B-4EA5-9449-90F1-39F894A7A806}" srcId="{699F9332-5089-B045-9AE9-4F5777F8A7EA}" destId="{6761A5DD-3AAF-474F-B9A2-2491DD81137B}" srcOrd="0" destOrd="0" parTransId="{05426CE4-6FE3-C444-B086-6FA65BE4EDD9}" sibTransId="{3BDB201C-362E-D441-932F-073655BD2DEA}"/>
    <dgm:cxn modelId="{76836386-316C-BD4B-8A6E-83E0AEFECFD5}" srcId="{EB218888-F91E-1F45-9DA9-D07D4585F26A}" destId="{E6DFC8B3-44E6-AD46-AD95-4A2FD00530DE}" srcOrd="0" destOrd="0" parTransId="{5A606CDD-0157-5846-9494-7B83DAD450FD}" sibTransId="{A79ABEFD-EE25-1142-A2C1-345B23A19962}"/>
    <dgm:cxn modelId="{9532DCC4-E0C7-0F42-97BA-5826DED61FC9}" srcId="{FFF23833-E485-2D45-826C-A89B28602222}" destId="{F40A622B-422E-9C49-A7F7-2D9E5A59343B}" srcOrd="2" destOrd="0" parTransId="{8FE1724F-E448-4F40-8E92-53ECCDBFB8B3}" sibTransId="{18CD3E1D-13CA-2C4B-BD8C-8E06E3A0535C}"/>
    <dgm:cxn modelId="{02699A6A-9CF9-4442-8D5C-91984BAD9A04}" type="presOf" srcId="{41238B51-4D57-6E4E-88F8-018C033D805F}" destId="{D5181BA2-3753-D944-84A9-A7223B2B7C19}" srcOrd="0" destOrd="6" presId="urn:microsoft.com/office/officeart/2005/8/layout/chevron2"/>
    <dgm:cxn modelId="{04F6EC18-45A1-8744-881F-3FEBEC42D187}" srcId="{699F9332-5089-B045-9AE9-4F5777F8A7EA}" destId="{FB0FE486-C796-814D-BE62-293895317FCD}" srcOrd="2" destOrd="0" parTransId="{9464480B-526E-F146-A959-06038CB74CCB}" sibTransId="{8B968BAB-2721-764B-BEBC-BAD9048585E2}"/>
    <dgm:cxn modelId="{5F935CAC-9EEB-3245-90BA-D87424D1B813}" type="presOf" srcId="{5D4056FC-C555-ED4F-B311-60A2CD09E59C}" destId="{177FD3CA-BA86-8F4A-841A-54572AA028E6}" srcOrd="0" destOrd="0" presId="urn:microsoft.com/office/officeart/2005/8/layout/chevron2"/>
    <dgm:cxn modelId="{C4BBBA5D-BBDC-EA4C-8E39-F7893247E062}" srcId="{699F9332-5089-B045-9AE9-4F5777F8A7EA}" destId="{5A275B6E-3664-AD41-B102-B1CA22D5B96C}" srcOrd="1" destOrd="0" parTransId="{A68A405A-0BD2-B243-8474-95896C784983}" sibTransId="{D2301C4F-4C5F-5040-9A7A-188BB59E2EF6}"/>
    <dgm:cxn modelId="{8135681B-6C8A-6049-A1CD-6367B643BED3}" type="presOf" srcId="{F2B3BE57-4A8D-BB4E-AB7A-C5B7C3DD8D1B}" destId="{CAFCAC9F-C792-494A-A9BF-E4441C4BD2E2}" srcOrd="0" destOrd="3" presId="urn:microsoft.com/office/officeart/2005/8/layout/chevron2"/>
    <dgm:cxn modelId="{9CE72EA2-06F1-214B-B003-9595C5CF6796}" type="presParOf" srcId="{37D8C0FD-8BD3-6941-92C9-EEB2066B5129}" destId="{A79DB9C6-A30E-9749-B32B-3C819E6C1A6B}" srcOrd="0" destOrd="0" presId="urn:microsoft.com/office/officeart/2005/8/layout/chevron2"/>
    <dgm:cxn modelId="{D8173658-EE77-4748-BF2F-391D0854E901}" type="presParOf" srcId="{A79DB9C6-A30E-9749-B32B-3C819E6C1A6B}" destId="{730B1DD4-6579-C545-AB1F-3C8D0E664BFF}" srcOrd="0" destOrd="0" presId="urn:microsoft.com/office/officeart/2005/8/layout/chevron2"/>
    <dgm:cxn modelId="{79AE9BBD-20F7-5641-9003-48E9FA04965B}" type="presParOf" srcId="{A79DB9C6-A30E-9749-B32B-3C819E6C1A6B}" destId="{D5181BA2-3753-D944-84A9-A7223B2B7C19}" srcOrd="1" destOrd="0" presId="urn:microsoft.com/office/officeart/2005/8/layout/chevron2"/>
    <dgm:cxn modelId="{41A7BFAB-AE13-E24B-BE98-F0F86DD8E963}" type="presParOf" srcId="{37D8C0FD-8BD3-6941-92C9-EEB2066B5129}" destId="{D2AE73FA-2E80-8544-B00E-1DC2EE762BC0}" srcOrd="1" destOrd="0" presId="urn:microsoft.com/office/officeart/2005/8/layout/chevron2"/>
    <dgm:cxn modelId="{F0A7217D-1EAE-2742-B2D9-78F0CBF1C4AE}" type="presParOf" srcId="{37D8C0FD-8BD3-6941-92C9-EEB2066B5129}" destId="{86517EF1-B5E8-044B-86ED-D8EF29D2F3D9}" srcOrd="2" destOrd="0" presId="urn:microsoft.com/office/officeart/2005/8/layout/chevron2"/>
    <dgm:cxn modelId="{788B8732-0B2E-D542-B5F9-66B7815707F8}" type="presParOf" srcId="{86517EF1-B5E8-044B-86ED-D8EF29D2F3D9}" destId="{E45EA770-7627-9B47-975B-E29CBAFD2694}" srcOrd="0" destOrd="0" presId="urn:microsoft.com/office/officeart/2005/8/layout/chevron2"/>
    <dgm:cxn modelId="{63CAABB7-AAED-8446-8F5F-91D2B14C1169}" type="presParOf" srcId="{86517EF1-B5E8-044B-86ED-D8EF29D2F3D9}" destId="{F095C399-5F65-9F47-BEAE-607C89861777}" srcOrd="1" destOrd="0" presId="urn:microsoft.com/office/officeart/2005/8/layout/chevron2"/>
    <dgm:cxn modelId="{4E9BD37C-6409-C44A-AAC9-CFD675CE2DB9}" type="presParOf" srcId="{37D8C0FD-8BD3-6941-92C9-EEB2066B5129}" destId="{C00D57CA-7323-7740-B1B5-2B368D329032}" srcOrd="3" destOrd="0" presId="urn:microsoft.com/office/officeart/2005/8/layout/chevron2"/>
    <dgm:cxn modelId="{BC32472E-E6BA-884F-838E-339D65A3D63B}" type="presParOf" srcId="{37D8C0FD-8BD3-6941-92C9-EEB2066B5129}" destId="{C33BD054-7158-484B-AABA-2715DEC9AFA4}" srcOrd="4" destOrd="0" presId="urn:microsoft.com/office/officeart/2005/8/layout/chevron2"/>
    <dgm:cxn modelId="{5560C946-BEF9-8448-9A40-3960F2136E98}" type="presParOf" srcId="{C33BD054-7158-484B-AABA-2715DEC9AFA4}" destId="{47C89ACF-DEC0-844F-82EB-3B9C0748C603}" srcOrd="0" destOrd="0" presId="urn:microsoft.com/office/officeart/2005/8/layout/chevron2"/>
    <dgm:cxn modelId="{F87C7F43-AF73-A845-A029-FDC11D858391}" type="presParOf" srcId="{C33BD054-7158-484B-AABA-2715DEC9AFA4}" destId="{CAFCAC9F-C792-494A-A9BF-E4441C4BD2E2}" srcOrd="1" destOrd="0" presId="urn:microsoft.com/office/officeart/2005/8/layout/chevron2"/>
    <dgm:cxn modelId="{42E6672A-2336-8645-AED9-F48EEBA35844}" type="presParOf" srcId="{37D8C0FD-8BD3-6941-92C9-EEB2066B5129}" destId="{96C9F04C-CDEC-7B43-886A-A51119C38C32}" srcOrd="5" destOrd="0" presId="urn:microsoft.com/office/officeart/2005/8/layout/chevron2"/>
    <dgm:cxn modelId="{72A383AF-A1E9-EF41-A7A2-BAB6760069D0}" type="presParOf" srcId="{37D8C0FD-8BD3-6941-92C9-EEB2066B5129}" destId="{B45F9CE9-D35E-F248-8655-5AF5288DBF98}" srcOrd="6" destOrd="0" presId="urn:microsoft.com/office/officeart/2005/8/layout/chevron2"/>
    <dgm:cxn modelId="{464943E8-A518-4040-80CA-BD019D5E5595}" type="presParOf" srcId="{B45F9CE9-D35E-F248-8655-5AF5288DBF98}" destId="{3E68C70C-29C0-AE47-90AB-9AD06D9E76C5}" srcOrd="0" destOrd="0" presId="urn:microsoft.com/office/officeart/2005/8/layout/chevron2"/>
    <dgm:cxn modelId="{C31DDD0A-DDA8-F749-825C-83164D5CFA80}" type="presParOf" srcId="{B45F9CE9-D35E-F248-8655-5AF5288DBF98}" destId="{177FD3CA-BA86-8F4A-841A-54572AA028E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0B1DD4-6579-C545-AB1F-3C8D0E664BFF}">
      <dsp:nvSpPr>
        <dsp:cNvPr id="0" name=""/>
        <dsp:cNvSpPr/>
      </dsp:nvSpPr>
      <dsp:spPr>
        <a:xfrm rot="5400000">
          <a:off x="-1403262" y="2268105"/>
          <a:ext cx="5240304" cy="2434746"/>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a:t>Recruit</a:t>
          </a:r>
          <a:r>
            <a:rPr lang="en-US" sz="5400" kern="1200" dirty="0"/>
            <a:t> </a:t>
          </a:r>
        </a:p>
      </dsp:txBody>
      <dsp:txXfrm rot="-5400000">
        <a:off x="-483" y="2082699"/>
        <a:ext cx="2434746" cy="2805558"/>
      </dsp:txXfrm>
    </dsp:sp>
    <dsp:sp modelId="{D5181BA2-3753-D944-84A9-A7223B2B7C19}">
      <dsp:nvSpPr>
        <dsp:cNvPr id="0" name=""/>
        <dsp:cNvSpPr/>
      </dsp:nvSpPr>
      <dsp:spPr>
        <a:xfrm rot="5400000">
          <a:off x="6868961" y="-3732245"/>
          <a:ext cx="4928893" cy="13801326"/>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mj-lt"/>
            </a:rPr>
            <a:t>Five types of experts</a:t>
          </a:r>
          <a:r>
            <a:rPr lang="en-US" sz="2800" kern="1200" baseline="0" dirty="0" smtClean="0">
              <a:latin typeface="+mj-lt"/>
            </a:rPr>
            <a:t> with knowledge about youth mental health issues and mental health services</a:t>
          </a:r>
          <a:r>
            <a:rPr lang="en-US" sz="2800" kern="1200" dirty="0" smtClean="0">
              <a:latin typeface="+mj-lt"/>
            </a:rPr>
            <a:t> were targeted:</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Mental health clinicians and those who work in mental health organizations </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Mental health researchers</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Educators who work with teens and young adults </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Adults with lived- experience (those who experienced depression or suicidal ideation during adolescence)</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Parents of adolescents with lived-experience (those who have struggled with depression or suicidal ideation)</a:t>
          </a:r>
          <a:endParaRPr lang="en-US" sz="2800" kern="1200" dirty="0">
            <a:latin typeface="+mj-lt"/>
          </a:endParaRPr>
        </a:p>
        <a:p>
          <a:pPr marL="285750" lvl="1" indent="-285750" algn="l" defTabSz="1244600">
            <a:lnSpc>
              <a:spcPct val="90000"/>
            </a:lnSpc>
            <a:spcBef>
              <a:spcPct val="0"/>
            </a:spcBef>
            <a:spcAft>
              <a:spcPct val="15000"/>
            </a:spcAft>
            <a:buChar char="••"/>
          </a:pPr>
          <a:r>
            <a:rPr lang="en-US" sz="2800" kern="1200" dirty="0">
              <a:latin typeface="+mj-lt"/>
            </a:rPr>
            <a:t>Participants</a:t>
          </a:r>
          <a:r>
            <a:rPr lang="en-US" sz="2800" kern="1200" baseline="0" dirty="0">
              <a:latin typeface="+mj-lt"/>
            </a:rPr>
            <a:t> were identified through five local mental health organization </a:t>
          </a:r>
          <a:r>
            <a:rPr lang="en-US" sz="2800" kern="1200" baseline="0" dirty="0" err="1" smtClean="0">
              <a:latin typeface="+mj-lt"/>
            </a:rPr>
            <a:t>listservs</a:t>
          </a:r>
          <a:r>
            <a:rPr lang="en-US" sz="2800" kern="1200" baseline="0" dirty="0" smtClean="0">
              <a:latin typeface="+mj-lt"/>
            </a:rPr>
            <a:t> and invited to participate via email.</a:t>
          </a:r>
          <a:endParaRPr lang="en-US" sz="2800" kern="1200" dirty="0">
            <a:latin typeface="+mj-lt"/>
          </a:endParaRPr>
        </a:p>
      </dsp:txBody>
      <dsp:txXfrm rot="-5400000">
        <a:off x="2432745" y="944580"/>
        <a:ext cx="13560717" cy="4447675"/>
      </dsp:txXfrm>
    </dsp:sp>
    <dsp:sp modelId="{E45EA770-7627-9B47-975B-E29CBAFD2694}">
      <dsp:nvSpPr>
        <dsp:cNvPr id="0" name=""/>
        <dsp:cNvSpPr/>
      </dsp:nvSpPr>
      <dsp:spPr>
        <a:xfrm rot="5400000">
          <a:off x="-969616" y="7181927"/>
          <a:ext cx="4373013" cy="2434746"/>
        </a:xfrm>
        <a:prstGeom prst="chevron">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w="9525" cap="flat" cmpd="sng" algn="ctr">
          <a:solidFill>
            <a:schemeClr val="accent4">
              <a:hueOff val="-1488257"/>
              <a:satOff val="8966"/>
              <a:lumOff val="719"/>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a:t>Survey</a:t>
          </a:r>
          <a:r>
            <a:rPr lang="en-US" sz="5400" kern="1200" dirty="0"/>
            <a:t> </a:t>
          </a:r>
        </a:p>
      </dsp:txBody>
      <dsp:txXfrm rot="-5400000">
        <a:off x="-482" y="7430166"/>
        <a:ext cx="2434746" cy="1938267"/>
      </dsp:txXfrm>
    </dsp:sp>
    <dsp:sp modelId="{F095C399-5F65-9F47-BEAE-607C89861777}">
      <dsp:nvSpPr>
        <dsp:cNvPr id="0" name=""/>
        <dsp:cNvSpPr/>
      </dsp:nvSpPr>
      <dsp:spPr>
        <a:xfrm rot="5400000">
          <a:off x="7547682" y="983768"/>
          <a:ext cx="3573522" cy="13799394"/>
        </a:xfrm>
        <a:prstGeom prst="round2SameRect">
          <a:avLst/>
        </a:prstGeom>
        <a:solidFill>
          <a:schemeClr val="lt1">
            <a:alpha val="90000"/>
            <a:hueOff val="0"/>
            <a:satOff val="0"/>
            <a:lumOff val="0"/>
            <a:alphaOff val="0"/>
          </a:schemeClr>
        </a:solidFill>
        <a:ln w="9525" cap="flat" cmpd="sng" algn="ctr">
          <a:solidFill>
            <a:schemeClr val="accent4">
              <a:hueOff val="-1488257"/>
              <a:satOff val="8966"/>
              <a:lumOff val="71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mj-lt"/>
            </a:rPr>
            <a:t>25</a:t>
          </a:r>
          <a:r>
            <a:rPr lang="en-US" sz="2800" kern="1200" baseline="0" dirty="0" smtClean="0">
              <a:latin typeface="+mj-lt"/>
            </a:rPr>
            <a:t> p</a:t>
          </a:r>
          <a:r>
            <a:rPr lang="en-US" sz="2800" kern="1200" dirty="0" smtClean="0">
              <a:latin typeface="+mj-lt"/>
            </a:rPr>
            <a:t>articipants </a:t>
          </a:r>
          <a:r>
            <a:rPr lang="en-US" sz="2800" kern="1200" dirty="0">
              <a:latin typeface="+mj-lt"/>
            </a:rPr>
            <a:t>were surveyed</a:t>
          </a:r>
          <a:r>
            <a:rPr lang="en-US" sz="2800" kern="1200" baseline="0" dirty="0">
              <a:latin typeface="+mj-lt"/>
            </a:rPr>
            <a:t> utilizing the Delphi approach (a structured process for eliciting knowledge from a panel of experts). The Delphi approach allows participants to provide opinions and views anonymously from one another.</a:t>
          </a:r>
        </a:p>
        <a:p>
          <a:pPr marL="285750" lvl="1" indent="-285750" algn="l" defTabSz="1244600">
            <a:lnSpc>
              <a:spcPct val="90000"/>
            </a:lnSpc>
            <a:spcBef>
              <a:spcPct val="0"/>
            </a:spcBef>
            <a:spcAft>
              <a:spcPct val="15000"/>
            </a:spcAft>
            <a:buChar char="••"/>
          </a:pPr>
          <a:r>
            <a:rPr lang="en-US" sz="2800" kern="1200" dirty="0">
              <a:latin typeface="+mj-lt"/>
            </a:rPr>
            <a:t>The </a:t>
          </a:r>
          <a:r>
            <a:rPr lang="en-US" sz="2800" kern="1200" dirty="0" smtClean="0">
              <a:latin typeface="+mj-lt"/>
            </a:rPr>
            <a:t>study consisted </a:t>
          </a:r>
          <a:r>
            <a:rPr lang="en-US" sz="2800" kern="1200" dirty="0">
              <a:latin typeface="+mj-lt"/>
            </a:rPr>
            <a:t>of three </a:t>
          </a:r>
          <a:r>
            <a:rPr lang="en-US" sz="2800" kern="1200" dirty="0" smtClean="0">
              <a:latin typeface="+mj-lt"/>
            </a:rPr>
            <a:t>rounds of surveys</a:t>
          </a:r>
          <a:r>
            <a:rPr lang="en-US" sz="2800" kern="1200" baseline="0" dirty="0" smtClean="0">
              <a:latin typeface="+mj-lt"/>
            </a:rPr>
            <a:t> that were</a:t>
          </a:r>
          <a:r>
            <a:rPr lang="en-US" sz="2800" kern="1200" dirty="0" smtClean="0">
              <a:latin typeface="+mj-lt"/>
            </a:rPr>
            <a:t> </a:t>
          </a:r>
          <a:r>
            <a:rPr lang="en-US" sz="2800" kern="1200" dirty="0">
              <a:latin typeface="+mj-lt"/>
            </a:rPr>
            <a:t>conducted</a:t>
          </a:r>
          <a:r>
            <a:rPr lang="en-US" sz="2800" kern="1200" baseline="0" dirty="0">
              <a:latin typeface="+mj-lt"/>
            </a:rPr>
            <a:t> </a:t>
          </a:r>
          <a:r>
            <a:rPr lang="en-US" sz="2800" kern="1200" baseline="0" dirty="0" smtClean="0">
              <a:latin typeface="+mj-lt"/>
            </a:rPr>
            <a:t>remotely over a two month period. </a:t>
          </a:r>
          <a:r>
            <a:rPr lang="en-US" sz="2800" kern="1200" baseline="0" dirty="0">
              <a:latin typeface="+mj-lt"/>
            </a:rPr>
            <a:t>Results from the first round were incorporated into the second </a:t>
          </a:r>
          <a:r>
            <a:rPr lang="en-US" sz="2800" kern="1200" baseline="0" dirty="0" smtClean="0">
              <a:latin typeface="+mj-lt"/>
            </a:rPr>
            <a:t>round survey, </a:t>
          </a:r>
          <a:r>
            <a:rPr lang="en-US" sz="2800" kern="1200" baseline="0" dirty="0">
              <a:latin typeface="+mj-lt"/>
            </a:rPr>
            <a:t>and </a:t>
          </a:r>
          <a:r>
            <a:rPr lang="en-US" sz="2800" kern="1200" baseline="0" dirty="0" smtClean="0">
              <a:latin typeface="+mj-lt"/>
            </a:rPr>
            <a:t>a similar </a:t>
          </a:r>
          <a:r>
            <a:rPr lang="en-US" sz="2800" kern="1200" baseline="0" dirty="0">
              <a:latin typeface="+mj-lt"/>
            </a:rPr>
            <a:t>procedure was followed for the third </a:t>
          </a:r>
          <a:r>
            <a:rPr lang="en-US" sz="2800" kern="1200" baseline="0" dirty="0" smtClean="0">
              <a:latin typeface="+mj-lt"/>
            </a:rPr>
            <a:t>round.</a:t>
          </a:r>
          <a:endParaRPr lang="en-US" sz="2800" kern="1200" dirty="0">
            <a:latin typeface="+mj-lt"/>
          </a:endParaRPr>
        </a:p>
        <a:p>
          <a:pPr marL="285750" lvl="1" indent="-285750" algn="l" defTabSz="1244600">
            <a:lnSpc>
              <a:spcPct val="90000"/>
            </a:lnSpc>
            <a:spcBef>
              <a:spcPct val="0"/>
            </a:spcBef>
            <a:spcAft>
              <a:spcPct val="15000"/>
            </a:spcAft>
            <a:buChar char="••"/>
          </a:pPr>
          <a:r>
            <a:rPr lang="en-US" sz="2800" kern="1200" baseline="0" dirty="0" smtClean="0">
              <a:latin typeface="+mj-lt"/>
            </a:rPr>
            <a:t>The surveys consisted of both 5-point Likert-type items and open-ended questions.</a:t>
          </a:r>
        </a:p>
        <a:p>
          <a:pPr marL="285750" lvl="1" indent="-285750" algn="l" defTabSz="1244600">
            <a:lnSpc>
              <a:spcPct val="90000"/>
            </a:lnSpc>
            <a:spcBef>
              <a:spcPct val="0"/>
            </a:spcBef>
            <a:spcAft>
              <a:spcPct val="15000"/>
            </a:spcAft>
            <a:buChar char="••"/>
          </a:pPr>
          <a:endParaRPr lang="en-US" sz="2800" kern="1200" dirty="0">
            <a:latin typeface="+mj-lt"/>
          </a:endParaRPr>
        </a:p>
      </dsp:txBody>
      <dsp:txXfrm rot="-5400000">
        <a:off x="2434747" y="6271149"/>
        <a:ext cx="13624949" cy="3224632"/>
      </dsp:txXfrm>
    </dsp:sp>
    <dsp:sp modelId="{47C89ACF-DEC0-844F-82EB-3B9C0748C603}">
      <dsp:nvSpPr>
        <dsp:cNvPr id="0" name=""/>
        <dsp:cNvSpPr/>
      </dsp:nvSpPr>
      <dsp:spPr>
        <a:xfrm rot="5400000">
          <a:off x="-792175" y="11291167"/>
          <a:ext cx="4018131" cy="2434746"/>
        </a:xfrm>
        <a:prstGeom prst="chevron">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w="9525" cap="flat" cmpd="sng" algn="ctr">
          <a:solidFill>
            <a:schemeClr val="accent4">
              <a:hueOff val="-2976513"/>
              <a:satOff val="17933"/>
              <a:lumOff val="1437"/>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n-US" sz="4000" kern="1200" dirty="0" smtClean="0"/>
            <a:t>Analyze</a:t>
          </a:r>
          <a:endParaRPr lang="en-US" sz="4000" kern="1200" dirty="0"/>
        </a:p>
      </dsp:txBody>
      <dsp:txXfrm rot="-5400000">
        <a:off x="-482" y="11716847"/>
        <a:ext cx="2434746" cy="1583385"/>
      </dsp:txXfrm>
    </dsp:sp>
    <dsp:sp modelId="{CAFCAC9F-C792-494A-A9BF-E4441C4BD2E2}">
      <dsp:nvSpPr>
        <dsp:cNvPr id="0" name=""/>
        <dsp:cNvSpPr/>
      </dsp:nvSpPr>
      <dsp:spPr>
        <a:xfrm rot="5400000">
          <a:off x="7918134" y="5000156"/>
          <a:ext cx="2831651" cy="13799394"/>
        </a:xfrm>
        <a:prstGeom prst="round2SameRect">
          <a:avLst/>
        </a:prstGeom>
        <a:solidFill>
          <a:schemeClr val="lt1">
            <a:alpha val="90000"/>
            <a:hueOff val="0"/>
            <a:satOff val="0"/>
            <a:lumOff val="0"/>
            <a:alphaOff val="0"/>
          </a:schemeClr>
        </a:solidFill>
        <a:ln w="9525" cap="flat" cmpd="sng" algn="ctr">
          <a:solidFill>
            <a:schemeClr val="accent4">
              <a:hueOff val="-2976513"/>
              <a:satOff val="17933"/>
              <a:lumOff val="143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sz="2800" kern="1200" dirty="0" smtClean="0">
              <a:latin typeface="+mj-lt"/>
            </a:rPr>
            <a:t>Results of the Delphi study were analyzed to identify the following:</a:t>
          </a:r>
          <a:endParaRPr lang="en-US" sz="4000" kern="1200" dirty="0"/>
        </a:p>
        <a:p>
          <a:pPr marL="571500" lvl="2" indent="-285750" algn="l" defTabSz="1244600">
            <a:lnSpc>
              <a:spcPct val="90000"/>
            </a:lnSpc>
            <a:spcBef>
              <a:spcPct val="0"/>
            </a:spcBef>
            <a:spcAft>
              <a:spcPct val="15000"/>
            </a:spcAft>
            <a:buChar char="••"/>
          </a:pPr>
          <a:r>
            <a:rPr lang="en-US" sz="2800" kern="1200" dirty="0" smtClean="0">
              <a:latin typeface="+mj-lt"/>
            </a:rPr>
            <a:t>Barriers to getting mental health treatment</a:t>
          </a:r>
          <a:r>
            <a:rPr lang="en-US" sz="2800" kern="1200" baseline="0" dirty="0" smtClean="0">
              <a:latin typeface="+mj-lt"/>
            </a:rPr>
            <a:t> and which barriers experts agreed TMH could help overcome.</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Drawbacks and benefits of TMH</a:t>
          </a:r>
          <a:endParaRPr lang="en-US" sz="2800" kern="1200" dirty="0">
            <a:latin typeface="+mj-lt"/>
          </a:endParaRPr>
        </a:p>
        <a:p>
          <a:pPr marL="571500" lvl="2" indent="-285750" algn="l" defTabSz="1244600">
            <a:lnSpc>
              <a:spcPct val="90000"/>
            </a:lnSpc>
            <a:spcBef>
              <a:spcPct val="0"/>
            </a:spcBef>
            <a:spcAft>
              <a:spcPct val="15000"/>
            </a:spcAft>
            <a:buChar char="••"/>
          </a:pPr>
          <a:r>
            <a:rPr lang="en-US" sz="2800" kern="1200" dirty="0" smtClean="0">
              <a:latin typeface="+mj-lt"/>
            </a:rPr>
            <a:t>Primary concerns and benefits of using </a:t>
          </a:r>
          <a:r>
            <a:rPr lang="en-US" sz="2800" kern="1200" dirty="0" err="1" smtClean="0">
              <a:latin typeface="+mj-lt"/>
            </a:rPr>
            <a:t>telemental</a:t>
          </a:r>
          <a:r>
            <a:rPr lang="en-US" sz="2800" kern="1200" dirty="0" smtClean="0">
              <a:latin typeface="+mj-lt"/>
            </a:rPr>
            <a:t> health care for youth</a:t>
          </a:r>
          <a:endParaRPr lang="en-US" sz="2800" kern="1200" dirty="0">
            <a:latin typeface="+mj-lt"/>
          </a:endParaRPr>
        </a:p>
      </dsp:txBody>
      <dsp:txXfrm rot="-5400000">
        <a:off x="2434263" y="10622257"/>
        <a:ext cx="13661164" cy="2555191"/>
      </dsp:txXfrm>
    </dsp:sp>
    <dsp:sp modelId="{3E68C70C-29C0-AE47-90AB-9AD06D9E76C5}">
      <dsp:nvSpPr>
        <dsp:cNvPr id="0" name=""/>
        <dsp:cNvSpPr/>
      </dsp:nvSpPr>
      <dsp:spPr>
        <a:xfrm rot="5400000">
          <a:off x="-522214" y="14937558"/>
          <a:ext cx="3478209" cy="2434746"/>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w="9525" cap="flat" cmpd="sng" algn="ctr">
          <a:solidFill>
            <a:schemeClr val="accent4">
              <a:hueOff val="-4464770"/>
              <a:satOff val="26899"/>
              <a:lumOff val="2156"/>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marL="57150" lvl="1" indent="0" algn="ctr" defTabSz="488950">
            <a:lnSpc>
              <a:spcPct val="90000"/>
            </a:lnSpc>
            <a:spcBef>
              <a:spcPct val="0"/>
            </a:spcBef>
            <a:spcAft>
              <a:spcPct val="15000"/>
            </a:spcAft>
            <a:buNone/>
          </a:pPr>
          <a:r>
            <a:rPr lang="en-US" sz="4000" kern="1200" dirty="0" smtClean="0">
              <a:latin typeface="+mj-lt"/>
            </a:rPr>
            <a:t>Compare</a:t>
          </a:r>
          <a:endParaRPr lang="en-US" sz="4000" kern="1200" dirty="0">
            <a:latin typeface="+mj-lt"/>
          </a:endParaRPr>
        </a:p>
      </dsp:txBody>
      <dsp:txXfrm rot="-5400000">
        <a:off x="-482" y="15633199"/>
        <a:ext cx="2434746" cy="1043463"/>
      </dsp:txXfrm>
    </dsp:sp>
    <dsp:sp modelId="{177FD3CA-BA86-8F4A-841A-54572AA028E6}">
      <dsp:nvSpPr>
        <dsp:cNvPr id="0" name=""/>
        <dsp:cNvSpPr/>
      </dsp:nvSpPr>
      <dsp:spPr>
        <a:xfrm rot="5400000">
          <a:off x="8203542" y="8646547"/>
          <a:ext cx="2260836" cy="13799394"/>
        </a:xfrm>
        <a:prstGeom prst="round2SameRect">
          <a:avLst/>
        </a:prstGeom>
        <a:solidFill>
          <a:schemeClr val="lt1">
            <a:alpha val="90000"/>
            <a:hueOff val="0"/>
            <a:satOff val="0"/>
            <a:lumOff val="0"/>
            <a:alphaOff val="0"/>
          </a:schemeClr>
        </a:solidFill>
        <a:ln w="9525" cap="flat" cmpd="sng" algn="ctr">
          <a:solidFill>
            <a:schemeClr val="accent4">
              <a:hueOff val="-4464770"/>
              <a:satOff val="26899"/>
              <a:lumOff val="215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57150" lvl="1" indent="0" algn="l" defTabSz="488950">
            <a:lnSpc>
              <a:spcPct val="90000"/>
            </a:lnSpc>
            <a:spcBef>
              <a:spcPct val="0"/>
            </a:spcBef>
            <a:spcAft>
              <a:spcPct val="15000"/>
            </a:spcAft>
            <a:buChar char="••"/>
          </a:pPr>
          <a:r>
            <a:rPr lang="en-US" sz="2800" kern="1200" dirty="0" smtClean="0">
              <a:latin typeface="+mj-lt"/>
            </a:rPr>
            <a:t>Delphi</a:t>
          </a:r>
          <a:r>
            <a:rPr lang="en-US" sz="2800" kern="1200" baseline="0" dirty="0" smtClean="0">
              <a:latin typeface="+mj-lt"/>
            </a:rPr>
            <a:t> study analysis was examined alongside existing research focused on the mental health needs of medical students. </a:t>
          </a:r>
          <a:endParaRPr lang="en-US" sz="2800" kern="1200" dirty="0">
            <a:latin typeface="+mj-lt"/>
          </a:endParaRPr>
        </a:p>
      </dsp:txBody>
      <dsp:txXfrm rot="-5400000">
        <a:off x="2434264" y="14526191"/>
        <a:ext cx="13689029" cy="2040106"/>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29282" cy="35076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65014" y="0"/>
            <a:ext cx="4029282" cy="350760"/>
          </a:xfrm>
          <a:prstGeom prst="rect">
            <a:avLst/>
          </a:prstGeom>
        </p:spPr>
        <p:txBody>
          <a:bodyPr vert="horz" lIns="91440" tIns="45720" rIns="91440" bIns="45720" rtlCol="0"/>
          <a:lstStyle>
            <a:lvl1pPr algn="r">
              <a:defRPr sz="1200"/>
            </a:lvl1pPr>
          </a:lstStyle>
          <a:p>
            <a:fld id="{35449E51-02C2-40C3-99CF-99C68988E60A}" type="datetimeFigureOut">
              <a:rPr lang="en-US" smtClean="0"/>
              <a:pPr/>
              <a:t>10/10/2018</a:t>
            </a:fld>
            <a:endParaRPr lang="en-US" dirty="0"/>
          </a:p>
        </p:txBody>
      </p:sp>
      <p:sp>
        <p:nvSpPr>
          <p:cNvPr id="4" name="Footer Placeholder 3"/>
          <p:cNvSpPr>
            <a:spLocks noGrp="1"/>
          </p:cNvSpPr>
          <p:nvPr>
            <p:ph type="ftr" sz="quarter" idx="2"/>
          </p:nvPr>
        </p:nvSpPr>
        <p:spPr>
          <a:xfrm>
            <a:off x="1" y="6658443"/>
            <a:ext cx="4029282" cy="35076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65014" y="6658443"/>
            <a:ext cx="4029282" cy="350760"/>
          </a:xfrm>
          <a:prstGeom prst="rect">
            <a:avLst/>
          </a:prstGeom>
        </p:spPr>
        <p:txBody>
          <a:bodyPr vert="horz" lIns="91440" tIns="45720" rIns="91440" bIns="45720" rtlCol="0" anchor="b"/>
          <a:lstStyle>
            <a:lvl1pPr algn="r">
              <a:defRPr sz="1200"/>
            </a:lvl1pPr>
          </a:lstStyle>
          <a:p>
            <a:fld id="{EC9F82FA-3F5B-46B8-A199-78E046D00BA6}" type="slidenum">
              <a:rPr lang="en-US" smtClean="0"/>
              <a:pPr/>
              <a:t>‹#›</a:t>
            </a:fld>
            <a:endParaRPr lang="en-US" dirty="0"/>
          </a:p>
        </p:txBody>
      </p:sp>
    </p:spTree>
    <p:extLst>
      <p:ext uri="{BB962C8B-B14F-4D97-AF65-F5344CB8AC3E}">
        <p14:creationId xmlns:p14="http://schemas.microsoft.com/office/powerpoint/2010/main" val="343938073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9075" cy="3508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5265738" y="0"/>
            <a:ext cx="4029075" cy="350838"/>
          </a:xfrm>
          <a:prstGeom prst="rect">
            <a:avLst/>
          </a:prstGeom>
        </p:spPr>
        <p:txBody>
          <a:bodyPr vert="horz" lIns="91440" tIns="45720" rIns="91440" bIns="45720" rtlCol="0"/>
          <a:lstStyle>
            <a:lvl1pPr algn="r">
              <a:defRPr sz="1200"/>
            </a:lvl1pPr>
          </a:lstStyle>
          <a:p>
            <a:fld id="{FF35AE01-B1CB-436A-9DA0-49E0E375F6DF}" type="datetimeFigureOut">
              <a:rPr lang="en-US" smtClean="0"/>
              <a:pPr/>
              <a:t>10/10/2018</a:t>
            </a:fld>
            <a:endParaRPr lang="en-US" dirty="0"/>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930275" y="3330575"/>
            <a:ext cx="7435850" cy="3154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7975"/>
            <a:ext cx="4029075" cy="3508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5265738" y="6657975"/>
            <a:ext cx="4029075" cy="350838"/>
          </a:xfrm>
          <a:prstGeom prst="rect">
            <a:avLst/>
          </a:prstGeom>
        </p:spPr>
        <p:txBody>
          <a:bodyPr vert="horz" lIns="91440" tIns="45720" rIns="91440" bIns="45720" rtlCol="0" anchor="b"/>
          <a:lstStyle>
            <a:lvl1pPr algn="r">
              <a:defRPr sz="1200"/>
            </a:lvl1pPr>
          </a:lstStyle>
          <a:p>
            <a:fld id="{56A64955-79DB-41CB-B0E9-947AF20F498C}" type="slidenum">
              <a:rPr lang="en-US" smtClean="0"/>
              <a:pPr/>
              <a:t>‹#›</a:t>
            </a:fld>
            <a:endParaRPr lang="en-US" dirty="0"/>
          </a:p>
        </p:txBody>
      </p:sp>
    </p:spTree>
    <p:extLst>
      <p:ext uri="{BB962C8B-B14F-4D97-AF65-F5344CB8AC3E}">
        <p14:creationId xmlns:p14="http://schemas.microsoft.com/office/powerpoint/2010/main" val="523638289"/>
      </p:ext>
    </p:extLst>
  </p:cSld>
  <p:clrMap bg1="lt1" tx1="dk1" bg2="lt2" tx2="dk2" accent1="accent1" accent2="accent2" accent3="accent3" accent4="accent4" accent5="accent5" accent6="accent6" hlink="hlink" folHlink="folHlink"/>
  <p:hf sldNum="0" hdr="0" ftr="0" dt="0"/>
  <p:notesStyle>
    <a:lvl1pPr marL="0" algn="l" defTabSz="1188720" rtl="0" eaLnBrk="1" latinLnBrk="0" hangingPunct="1">
      <a:defRPr sz="1600" kern="1200">
        <a:solidFill>
          <a:schemeClr val="tx1"/>
        </a:solidFill>
        <a:latin typeface="+mn-lt"/>
        <a:ea typeface="+mn-ea"/>
        <a:cs typeface="+mn-cs"/>
      </a:defRPr>
    </a:lvl1pPr>
    <a:lvl2pPr marL="594360" algn="l" defTabSz="1188720" rtl="0" eaLnBrk="1" latinLnBrk="0" hangingPunct="1">
      <a:defRPr sz="1600" kern="1200">
        <a:solidFill>
          <a:schemeClr val="tx1"/>
        </a:solidFill>
        <a:latin typeface="+mn-lt"/>
        <a:ea typeface="+mn-ea"/>
        <a:cs typeface="+mn-cs"/>
      </a:defRPr>
    </a:lvl2pPr>
    <a:lvl3pPr marL="1188720" algn="l" defTabSz="1188720" rtl="0" eaLnBrk="1" latinLnBrk="0" hangingPunct="1">
      <a:defRPr sz="1600" kern="1200">
        <a:solidFill>
          <a:schemeClr val="tx1"/>
        </a:solidFill>
        <a:latin typeface="+mn-lt"/>
        <a:ea typeface="+mn-ea"/>
        <a:cs typeface="+mn-cs"/>
      </a:defRPr>
    </a:lvl3pPr>
    <a:lvl4pPr marL="1783080" algn="l" defTabSz="1188720" rtl="0" eaLnBrk="1" latinLnBrk="0" hangingPunct="1">
      <a:defRPr sz="1600" kern="1200">
        <a:solidFill>
          <a:schemeClr val="tx1"/>
        </a:solidFill>
        <a:latin typeface="+mn-lt"/>
        <a:ea typeface="+mn-ea"/>
        <a:cs typeface="+mn-cs"/>
      </a:defRPr>
    </a:lvl4pPr>
    <a:lvl5pPr marL="2377440" algn="l" defTabSz="1188720" rtl="0" eaLnBrk="1" latinLnBrk="0" hangingPunct="1">
      <a:defRPr sz="1600" kern="1200">
        <a:solidFill>
          <a:schemeClr val="tx1"/>
        </a:solidFill>
        <a:latin typeface="+mn-lt"/>
        <a:ea typeface="+mn-ea"/>
        <a:cs typeface="+mn-cs"/>
      </a:defRPr>
    </a:lvl5pPr>
    <a:lvl6pPr marL="2971800" algn="l" defTabSz="1188720" rtl="0" eaLnBrk="1" latinLnBrk="0" hangingPunct="1">
      <a:defRPr sz="1600" kern="1200">
        <a:solidFill>
          <a:schemeClr val="tx1"/>
        </a:solidFill>
        <a:latin typeface="+mn-lt"/>
        <a:ea typeface="+mn-ea"/>
        <a:cs typeface="+mn-cs"/>
      </a:defRPr>
    </a:lvl6pPr>
    <a:lvl7pPr marL="3566160" algn="l" defTabSz="1188720" rtl="0" eaLnBrk="1" latinLnBrk="0" hangingPunct="1">
      <a:defRPr sz="1600" kern="1200">
        <a:solidFill>
          <a:schemeClr val="tx1"/>
        </a:solidFill>
        <a:latin typeface="+mn-lt"/>
        <a:ea typeface="+mn-ea"/>
        <a:cs typeface="+mn-cs"/>
      </a:defRPr>
    </a:lvl7pPr>
    <a:lvl8pPr marL="4160520" algn="l" defTabSz="1188720" rtl="0" eaLnBrk="1" latinLnBrk="0" hangingPunct="1">
      <a:defRPr sz="1600" kern="1200">
        <a:solidFill>
          <a:schemeClr val="tx1"/>
        </a:solidFill>
        <a:latin typeface="+mn-lt"/>
        <a:ea typeface="+mn-ea"/>
        <a:cs typeface="+mn-cs"/>
      </a:defRPr>
    </a:lvl8pPr>
    <a:lvl9pPr marL="4754880" algn="l" defTabSz="118872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5600" y="525463"/>
            <a:ext cx="3505200" cy="2628900"/>
          </a:xfrm>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433451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037623" indent="0" algn="ctr">
              <a:buNone/>
              <a:defRPr>
                <a:solidFill>
                  <a:schemeClr val="tx1">
                    <a:tint val="75000"/>
                  </a:schemeClr>
                </a:solidFill>
              </a:defRPr>
            </a:lvl2pPr>
            <a:lvl3pPr marL="4075246" indent="0" algn="ctr">
              <a:buNone/>
              <a:defRPr>
                <a:solidFill>
                  <a:schemeClr val="tx1">
                    <a:tint val="75000"/>
                  </a:schemeClr>
                </a:solidFill>
              </a:defRPr>
            </a:lvl3pPr>
            <a:lvl4pPr marL="6112870" indent="0" algn="ctr">
              <a:buNone/>
              <a:defRPr>
                <a:solidFill>
                  <a:schemeClr val="tx1">
                    <a:tint val="75000"/>
                  </a:schemeClr>
                </a:solidFill>
              </a:defRPr>
            </a:lvl4pPr>
            <a:lvl5pPr marL="8150492" indent="0" algn="ctr">
              <a:buNone/>
              <a:defRPr>
                <a:solidFill>
                  <a:schemeClr val="tx1">
                    <a:tint val="75000"/>
                  </a:schemeClr>
                </a:solidFill>
              </a:defRPr>
            </a:lvl5pPr>
            <a:lvl6pPr marL="10188116" indent="0" algn="ctr">
              <a:buNone/>
              <a:defRPr>
                <a:solidFill>
                  <a:schemeClr val="tx1">
                    <a:tint val="75000"/>
                  </a:schemeClr>
                </a:solidFill>
              </a:defRPr>
            </a:lvl6pPr>
            <a:lvl7pPr marL="12225739" indent="0" algn="ctr">
              <a:buNone/>
              <a:defRPr>
                <a:solidFill>
                  <a:schemeClr val="tx1">
                    <a:tint val="75000"/>
                  </a:schemeClr>
                </a:solidFill>
              </a:defRPr>
            </a:lvl7pPr>
            <a:lvl8pPr marL="14263363" indent="0" algn="ctr">
              <a:buNone/>
              <a:defRPr>
                <a:solidFill>
                  <a:schemeClr val="tx1">
                    <a:tint val="75000"/>
                  </a:schemeClr>
                </a:solidFill>
              </a:defRPr>
            </a:lvl8pPr>
            <a:lvl9pPr marL="1630098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sz="5900" dirty="0">
              <a:solidFill>
                <a:srgbClr val="FFFFFF"/>
              </a:solidFill>
            </a:endParaRPr>
          </a:p>
        </p:txBody>
      </p:sp>
    </p:spTree>
    <p:extLst>
      <p:ext uri="{BB962C8B-B14F-4D97-AF65-F5344CB8AC3E}">
        <p14:creationId xmlns:p14="http://schemas.microsoft.com/office/powerpoint/2010/main" val="3464938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3909300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120" y="1318265"/>
            <a:ext cx="9875520" cy="2808732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194560" y="1318265"/>
            <a:ext cx="28895040" cy="280873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9104925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309972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7798"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8900">
                <a:solidFill>
                  <a:schemeClr val="tx1">
                    <a:tint val="75000"/>
                  </a:schemeClr>
                </a:solidFill>
              </a:defRPr>
            </a:lvl1pPr>
            <a:lvl2pPr marL="2037623" indent="0">
              <a:buNone/>
              <a:defRPr sz="8000">
                <a:solidFill>
                  <a:schemeClr val="tx1">
                    <a:tint val="75000"/>
                  </a:schemeClr>
                </a:solidFill>
              </a:defRPr>
            </a:lvl2pPr>
            <a:lvl3pPr marL="4075246" indent="0">
              <a:buNone/>
              <a:defRPr sz="7100">
                <a:solidFill>
                  <a:schemeClr val="tx1">
                    <a:tint val="75000"/>
                  </a:schemeClr>
                </a:solidFill>
              </a:defRPr>
            </a:lvl3pPr>
            <a:lvl4pPr marL="6112870" indent="0">
              <a:buNone/>
              <a:defRPr sz="6200">
                <a:solidFill>
                  <a:schemeClr val="tx1">
                    <a:tint val="75000"/>
                  </a:schemeClr>
                </a:solidFill>
              </a:defRPr>
            </a:lvl4pPr>
            <a:lvl5pPr marL="8150492" indent="0">
              <a:buNone/>
              <a:defRPr sz="6200">
                <a:solidFill>
                  <a:schemeClr val="tx1">
                    <a:tint val="75000"/>
                  </a:schemeClr>
                </a:solidFill>
              </a:defRPr>
            </a:lvl5pPr>
            <a:lvl6pPr marL="10188116" indent="0">
              <a:buNone/>
              <a:defRPr sz="6200">
                <a:solidFill>
                  <a:schemeClr val="tx1">
                    <a:tint val="75000"/>
                  </a:schemeClr>
                </a:solidFill>
              </a:defRPr>
            </a:lvl6pPr>
            <a:lvl7pPr marL="12225739" indent="0">
              <a:buNone/>
              <a:defRPr sz="6200">
                <a:solidFill>
                  <a:schemeClr val="tx1">
                    <a:tint val="75000"/>
                  </a:schemeClr>
                </a:solidFill>
              </a:defRPr>
            </a:lvl7pPr>
            <a:lvl8pPr marL="14263363" indent="0">
              <a:buNone/>
              <a:defRPr sz="6200">
                <a:solidFill>
                  <a:schemeClr val="tx1">
                    <a:tint val="75000"/>
                  </a:schemeClr>
                </a:solidFill>
              </a:defRPr>
            </a:lvl8pPr>
            <a:lvl9pPr marL="16300985" indent="0">
              <a:buNone/>
              <a:defRPr sz="6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5" name="Footer Placeholder 4"/>
          <p:cNvSpPr>
            <a:spLocks noGrp="1"/>
          </p:cNvSpPr>
          <p:nvPr>
            <p:ph type="ftr" sz="quarter" idx="11"/>
          </p:nvPr>
        </p:nvSpPr>
        <p:spPr/>
        <p:txBody>
          <a:bodyPr/>
          <a:lstStyle/>
          <a:p>
            <a:endParaRPr kumimoji="0" lang="en-US" dirty="0"/>
          </a:p>
        </p:txBody>
      </p:sp>
      <p:sp>
        <p:nvSpPr>
          <p:cNvPr id="6" name="Slide Number Placeholder 5"/>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3004982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94560" y="7680963"/>
            <a:ext cx="1938528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2311360" y="7680963"/>
            <a:ext cx="19385280" cy="21724622"/>
          </a:xfrm>
        </p:spPr>
        <p:txBody>
          <a:bodyPr/>
          <a:lstStyle>
            <a:lvl1pPr>
              <a:defRPr sz="12500"/>
            </a:lvl1pPr>
            <a:lvl2pPr>
              <a:defRPr sz="10700"/>
            </a:lvl2pPr>
            <a:lvl3pPr>
              <a:defRPr sz="89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376770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0700" b="1"/>
            </a:lvl1pPr>
            <a:lvl2pPr marL="2037623" indent="0">
              <a:buNone/>
              <a:defRPr sz="8900" b="1"/>
            </a:lvl2pPr>
            <a:lvl3pPr marL="4075246" indent="0">
              <a:buNone/>
              <a:defRPr sz="8000" b="1"/>
            </a:lvl3pPr>
            <a:lvl4pPr marL="6112870" indent="0">
              <a:buNone/>
              <a:defRPr sz="7100" b="1"/>
            </a:lvl4pPr>
            <a:lvl5pPr marL="8150492" indent="0">
              <a:buNone/>
              <a:defRPr sz="7100" b="1"/>
            </a:lvl5pPr>
            <a:lvl6pPr marL="10188116" indent="0">
              <a:buNone/>
              <a:defRPr sz="7100" b="1"/>
            </a:lvl6pPr>
            <a:lvl7pPr marL="12225739" indent="0">
              <a:buNone/>
              <a:defRPr sz="7100" b="1"/>
            </a:lvl7pPr>
            <a:lvl8pPr marL="14263363" indent="0">
              <a:buNone/>
              <a:defRPr sz="7100" b="1"/>
            </a:lvl8pPr>
            <a:lvl9pPr marL="16300985" indent="0">
              <a:buNone/>
              <a:defRPr sz="71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0700" b="1"/>
            </a:lvl1pPr>
            <a:lvl2pPr marL="2037623" indent="0">
              <a:buNone/>
              <a:defRPr sz="8900" b="1"/>
            </a:lvl2pPr>
            <a:lvl3pPr marL="4075246" indent="0">
              <a:buNone/>
              <a:defRPr sz="8000" b="1"/>
            </a:lvl3pPr>
            <a:lvl4pPr marL="6112870" indent="0">
              <a:buNone/>
              <a:defRPr sz="7100" b="1"/>
            </a:lvl4pPr>
            <a:lvl5pPr marL="8150492" indent="0">
              <a:buNone/>
              <a:defRPr sz="7100" b="1"/>
            </a:lvl5pPr>
            <a:lvl6pPr marL="10188116" indent="0">
              <a:buNone/>
              <a:defRPr sz="7100" b="1"/>
            </a:lvl6pPr>
            <a:lvl7pPr marL="12225739" indent="0">
              <a:buNone/>
              <a:defRPr sz="7100" b="1"/>
            </a:lvl7pPr>
            <a:lvl8pPr marL="14263363" indent="0">
              <a:buNone/>
              <a:defRPr sz="7100" b="1"/>
            </a:lvl8pPr>
            <a:lvl9pPr marL="16300985" indent="0">
              <a:buNone/>
              <a:defRPr sz="71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0700"/>
            </a:lvl1pPr>
            <a:lvl2pPr>
              <a:defRPr sz="8900"/>
            </a:lvl2pPr>
            <a:lvl3pPr>
              <a:defRPr sz="8000"/>
            </a:lvl3pPr>
            <a:lvl4pPr>
              <a:defRPr sz="7100"/>
            </a:lvl4pPr>
            <a:lvl5pPr>
              <a:defRPr sz="7100"/>
            </a:lvl5pPr>
            <a:lvl6pPr>
              <a:defRPr sz="7100"/>
            </a:lvl6pPr>
            <a:lvl7pPr>
              <a:defRPr sz="7100"/>
            </a:lvl7pPr>
            <a:lvl8pPr>
              <a:defRPr sz="7100"/>
            </a:lvl8pPr>
            <a:lvl9pPr>
              <a:defRPr sz="7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8" name="Footer Placeholder 7"/>
          <p:cNvSpPr>
            <a:spLocks noGrp="1"/>
          </p:cNvSpPr>
          <p:nvPr>
            <p:ph type="ftr" sz="quarter" idx="11"/>
          </p:nvPr>
        </p:nvSpPr>
        <p:spPr/>
        <p:txBody>
          <a:bodyPr/>
          <a:lstStyle/>
          <a:p>
            <a:endParaRPr kumimoji="0" lang="en-US" dirty="0"/>
          </a:p>
        </p:txBody>
      </p:sp>
      <p:sp>
        <p:nvSpPr>
          <p:cNvPr id="9" name="Slide Number Placeholder 8"/>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1882511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1719457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187010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89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4299"/>
            </a:lvl1pPr>
            <a:lvl2pPr>
              <a:defRPr sz="12500"/>
            </a:lvl2pPr>
            <a:lvl3pPr>
              <a:defRPr sz="10700"/>
            </a:lvl3pPr>
            <a:lvl4pPr>
              <a:defRPr sz="8900"/>
            </a:lvl4pPr>
            <a:lvl5pPr>
              <a:defRPr sz="8900"/>
            </a:lvl5pPr>
            <a:lvl6pPr>
              <a:defRPr sz="8900"/>
            </a:lvl6pPr>
            <a:lvl7pPr>
              <a:defRPr sz="8900"/>
            </a:lvl7pPr>
            <a:lvl8pPr>
              <a:defRPr sz="8900"/>
            </a:lvl8pPr>
            <a:lvl9pPr>
              <a:defRPr sz="8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200"/>
            </a:lvl1pPr>
            <a:lvl2pPr marL="2037623" indent="0">
              <a:buNone/>
              <a:defRPr sz="5300"/>
            </a:lvl2pPr>
            <a:lvl3pPr marL="4075246" indent="0">
              <a:buNone/>
              <a:defRPr sz="4500"/>
            </a:lvl3pPr>
            <a:lvl4pPr marL="6112870" indent="0">
              <a:buNone/>
              <a:defRPr sz="4000"/>
            </a:lvl4pPr>
            <a:lvl5pPr marL="8150492" indent="0">
              <a:buNone/>
              <a:defRPr sz="4000"/>
            </a:lvl5pPr>
            <a:lvl6pPr marL="10188116" indent="0">
              <a:buNone/>
              <a:defRPr sz="4000"/>
            </a:lvl6pPr>
            <a:lvl7pPr marL="12225739" indent="0">
              <a:buNone/>
              <a:defRPr sz="4000"/>
            </a:lvl7pPr>
            <a:lvl8pPr marL="14263363" indent="0">
              <a:buNone/>
              <a:defRPr sz="4000"/>
            </a:lvl8pPr>
            <a:lvl9pPr marL="16300985"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2733423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89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a:lstStyle>
            <a:lvl1pPr marL="0" indent="0">
              <a:buNone/>
              <a:defRPr sz="14299"/>
            </a:lvl1pPr>
            <a:lvl2pPr marL="2037623" indent="0">
              <a:buNone/>
              <a:defRPr sz="12500"/>
            </a:lvl2pPr>
            <a:lvl3pPr marL="4075246" indent="0">
              <a:buNone/>
              <a:defRPr sz="10700"/>
            </a:lvl3pPr>
            <a:lvl4pPr marL="6112870" indent="0">
              <a:buNone/>
              <a:defRPr sz="8900"/>
            </a:lvl4pPr>
            <a:lvl5pPr marL="8150492" indent="0">
              <a:buNone/>
              <a:defRPr sz="8900"/>
            </a:lvl5pPr>
            <a:lvl6pPr marL="10188116" indent="0">
              <a:buNone/>
              <a:defRPr sz="8900"/>
            </a:lvl6pPr>
            <a:lvl7pPr marL="12225739" indent="0">
              <a:buNone/>
              <a:defRPr sz="8900"/>
            </a:lvl7pPr>
            <a:lvl8pPr marL="14263363" indent="0">
              <a:buNone/>
              <a:defRPr sz="8900"/>
            </a:lvl8pPr>
            <a:lvl9pPr marL="16300985" indent="0">
              <a:buNone/>
              <a:defRPr sz="8900"/>
            </a:lvl9pPr>
          </a:lstStyle>
          <a:p>
            <a:endParaRPr lang="en-US" dirty="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200"/>
            </a:lvl1pPr>
            <a:lvl2pPr marL="2037623" indent="0">
              <a:buNone/>
              <a:defRPr sz="5300"/>
            </a:lvl2pPr>
            <a:lvl3pPr marL="4075246" indent="0">
              <a:buNone/>
              <a:defRPr sz="4500"/>
            </a:lvl3pPr>
            <a:lvl4pPr marL="6112870" indent="0">
              <a:buNone/>
              <a:defRPr sz="4000"/>
            </a:lvl4pPr>
            <a:lvl5pPr marL="8150492" indent="0">
              <a:buNone/>
              <a:defRPr sz="4000"/>
            </a:lvl5pPr>
            <a:lvl6pPr marL="10188116" indent="0">
              <a:buNone/>
              <a:defRPr sz="4000"/>
            </a:lvl6pPr>
            <a:lvl7pPr marL="12225739" indent="0">
              <a:buNone/>
              <a:defRPr sz="4000"/>
            </a:lvl7pPr>
            <a:lvl8pPr marL="14263363" indent="0">
              <a:buNone/>
              <a:defRPr sz="4000"/>
            </a:lvl8pPr>
            <a:lvl9pPr marL="16300985"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64CF2E0-CCC4-4E1E-9902-C3C36AB3FDA4}" type="datetimeFigureOut">
              <a:rPr lang="en-US" smtClean="0"/>
              <a:pPr/>
              <a:t>10/10/2018</a:t>
            </a:fld>
            <a:endParaRPr lang="en-US" dirty="0"/>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6F42FDE4-A7DD-41A7-A0A6-9B649FB43336}" type="slidenum">
              <a:rPr kumimoji="0" lang="en-US" smtClean="0"/>
              <a:pPr/>
              <a:t>‹#›</a:t>
            </a:fld>
            <a:endParaRPr kumimoji="0" lang="en-US" dirty="0"/>
          </a:p>
        </p:txBody>
      </p:sp>
    </p:spTree>
    <p:extLst>
      <p:ext uri="{BB962C8B-B14F-4D97-AF65-F5344CB8AC3E}">
        <p14:creationId xmlns:p14="http://schemas.microsoft.com/office/powerpoint/2010/main" val="1206543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07557" tIns="203779" rIns="407557" bIns="20377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07557" tIns="203779" rIns="407557" bIns="2037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07557" tIns="203779" rIns="407557" bIns="203779" rtlCol="0" anchor="ctr"/>
          <a:lstStyle>
            <a:lvl1pPr algn="l">
              <a:defRPr sz="5300">
                <a:solidFill>
                  <a:schemeClr val="tx1">
                    <a:tint val="75000"/>
                  </a:schemeClr>
                </a:solidFill>
              </a:defRPr>
            </a:lvl1pPr>
          </a:lstStyle>
          <a:p>
            <a:pPr algn="r" eaLnBrk="1" latinLnBrk="0" hangingPunct="1"/>
            <a:fld id="{564CF2E0-CCC4-4E1E-9902-C3C36AB3FDA4}" type="datetimeFigureOut">
              <a:rPr lang="en-US" smtClean="0"/>
              <a:pPr algn="r" eaLnBrk="1" latinLnBrk="0" hangingPunct="1"/>
              <a:t>10/10/2018</a:t>
            </a:fld>
            <a:endParaRPr lang="en-US" sz="5900" dirty="0">
              <a:solidFill>
                <a:schemeClr val="tx2"/>
              </a:solidFill>
            </a:endParaRPr>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07557" tIns="203779" rIns="407557" bIns="203779" rtlCol="0" anchor="ctr"/>
          <a:lstStyle>
            <a:lvl1pPr algn="ctr">
              <a:defRPr sz="5300">
                <a:solidFill>
                  <a:schemeClr val="tx1">
                    <a:tint val="75000"/>
                  </a:schemeClr>
                </a:solidFill>
              </a:defRPr>
            </a:lvl1pPr>
          </a:lstStyle>
          <a:p>
            <a:endParaRPr kumimoji="0" lang="en-US" sz="5900" dirty="0">
              <a:solidFill>
                <a:schemeClr val="tx2"/>
              </a:solidFill>
            </a:endParaRPr>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07557" tIns="203779" rIns="407557" bIns="203779" rtlCol="0" anchor="ctr"/>
          <a:lstStyle>
            <a:lvl1pPr algn="r">
              <a:defRPr sz="5300">
                <a:solidFill>
                  <a:schemeClr val="tx1">
                    <a:tint val="75000"/>
                  </a:schemeClr>
                </a:solidFill>
              </a:defRPr>
            </a:lvl1pPr>
          </a:lstStyle>
          <a:p>
            <a:pPr algn="ctr" eaLnBrk="1" latinLnBrk="0" hangingPunct="1"/>
            <a:fld id="{6F42FDE4-A7DD-41A7-A0A6-9B649FB43336}" type="slidenum">
              <a:rPr kumimoji="0" lang="en-US" smtClean="0"/>
              <a:pPr algn="ctr" eaLnBrk="1" latinLnBrk="0" hangingPunct="1"/>
              <a:t>‹#›</a:t>
            </a:fld>
            <a:endParaRPr kumimoji="0" lang="en-US" sz="5900" dirty="0">
              <a:solidFill>
                <a:srgbClr val="FFFFFF"/>
              </a:solidFill>
              <a:latin typeface="+mj-lt"/>
              <a:ea typeface="+mj-ea"/>
              <a:cs typeface="+mj-cs"/>
            </a:endParaRPr>
          </a:p>
        </p:txBody>
      </p:sp>
    </p:spTree>
    <p:extLst>
      <p:ext uri="{BB962C8B-B14F-4D97-AF65-F5344CB8AC3E}">
        <p14:creationId xmlns:p14="http://schemas.microsoft.com/office/powerpoint/2010/main" val="353549257"/>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4075246" rtl="0" eaLnBrk="1" latinLnBrk="0" hangingPunct="1">
        <a:spcBef>
          <a:spcPct val="0"/>
        </a:spcBef>
        <a:buNone/>
        <a:defRPr sz="19598" kern="1200">
          <a:solidFill>
            <a:schemeClr val="tx1"/>
          </a:solidFill>
          <a:latin typeface="+mj-lt"/>
          <a:ea typeface="+mj-ea"/>
          <a:cs typeface="+mj-cs"/>
        </a:defRPr>
      </a:lvl1pPr>
    </p:titleStyle>
    <p:bodyStyle>
      <a:lvl1pPr marL="1528218" indent="-1528218" algn="l" defTabSz="4075246" rtl="0" eaLnBrk="1" latinLnBrk="0" hangingPunct="1">
        <a:spcBef>
          <a:spcPct val="20000"/>
        </a:spcBef>
        <a:buFont typeface="Arial" pitchFamily="34" charset="0"/>
        <a:buChar char="•"/>
        <a:defRPr sz="14299" kern="1200">
          <a:solidFill>
            <a:schemeClr val="tx1"/>
          </a:solidFill>
          <a:latin typeface="+mn-lt"/>
          <a:ea typeface="+mn-ea"/>
          <a:cs typeface="+mn-cs"/>
        </a:defRPr>
      </a:lvl1pPr>
      <a:lvl2pPr marL="3311137" indent="-1273514" algn="l" defTabSz="4075246" rtl="0" eaLnBrk="1" latinLnBrk="0" hangingPunct="1">
        <a:spcBef>
          <a:spcPct val="20000"/>
        </a:spcBef>
        <a:buFont typeface="Arial" pitchFamily="34" charset="0"/>
        <a:buChar char="–"/>
        <a:defRPr sz="12500" kern="1200">
          <a:solidFill>
            <a:schemeClr val="tx1"/>
          </a:solidFill>
          <a:latin typeface="+mn-lt"/>
          <a:ea typeface="+mn-ea"/>
          <a:cs typeface="+mn-cs"/>
        </a:defRPr>
      </a:lvl2pPr>
      <a:lvl3pPr marL="5094057" indent="-1018813" algn="l" defTabSz="4075246" rtl="0" eaLnBrk="1" latinLnBrk="0" hangingPunct="1">
        <a:spcBef>
          <a:spcPct val="20000"/>
        </a:spcBef>
        <a:buFont typeface="Arial" pitchFamily="34" charset="0"/>
        <a:buChar char="•"/>
        <a:defRPr sz="10700" kern="1200">
          <a:solidFill>
            <a:schemeClr val="tx1"/>
          </a:solidFill>
          <a:latin typeface="+mn-lt"/>
          <a:ea typeface="+mn-ea"/>
          <a:cs typeface="+mn-cs"/>
        </a:defRPr>
      </a:lvl3pPr>
      <a:lvl4pPr marL="7131681"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4pPr>
      <a:lvl5pPr marL="9169305"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5pPr>
      <a:lvl6pPr marL="11206928"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6pPr>
      <a:lvl7pPr marL="13244550"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7pPr>
      <a:lvl8pPr marL="15282173"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8pPr>
      <a:lvl9pPr marL="17319796" indent="-1018813" algn="l" defTabSz="4075246" rtl="0" eaLnBrk="1" latinLnBrk="0" hangingPunct="1">
        <a:spcBef>
          <a:spcPct val="20000"/>
        </a:spcBef>
        <a:buFont typeface="Arial" pitchFamily="34" charset="0"/>
        <a:buChar char="•"/>
        <a:defRPr sz="8900" kern="1200">
          <a:solidFill>
            <a:schemeClr val="tx1"/>
          </a:solidFill>
          <a:latin typeface="+mn-lt"/>
          <a:ea typeface="+mn-ea"/>
          <a:cs typeface="+mn-cs"/>
        </a:defRPr>
      </a:lvl9pPr>
    </p:bodyStyle>
    <p:otherStyle>
      <a:defPPr>
        <a:defRPr lang="en-US"/>
      </a:defPPr>
      <a:lvl1pPr marL="0" algn="l" defTabSz="4075246" rtl="0" eaLnBrk="1" latinLnBrk="0" hangingPunct="1">
        <a:defRPr sz="8000" kern="1200">
          <a:solidFill>
            <a:schemeClr val="tx1"/>
          </a:solidFill>
          <a:latin typeface="+mn-lt"/>
          <a:ea typeface="+mn-ea"/>
          <a:cs typeface="+mn-cs"/>
        </a:defRPr>
      </a:lvl1pPr>
      <a:lvl2pPr marL="2037623" algn="l" defTabSz="4075246" rtl="0" eaLnBrk="1" latinLnBrk="0" hangingPunct="1">
        <a:defRPr sz="8000" kern="1200">
          <a:solidFill>
            <a:schemeClr val="tx1"/>
          </a:solidFill>
          <a:latin typeface="+mn-lt"/>
          <a:ea typeface="+mn-ea"/>
          <a:cs typeface="+mn-cs"/>
        </a:defRPr>
      </a:lvl2pPr>
      <a:lvl3pPr marL="4075246" algn="l" defTabSz="4075246" rtl="0" eaLnBrk="1" latinLnBrk="0" hangingPunct="1">
        <a:defRPr sz="8000" kern="1200">
          <a:solidFill>
            <a:schemeClr val="tx1"/>
          </a:solidFill>
          <a:latin typeface="+mn-lt"/>
          <a:ea typeface="+mn-ea"/>
          <a:cs typeface="+mn-cs"/>
        </a:defRPr>
      </a:lvl3pPr>
      <a:lvl4pPr marL="6112870" algn="l" defTabSz="4075246" rtl="0" eaLnBrk="1" latinLnBrk="0" hangingPunct="1">
        <a:defRPr sz="8000" kern="1200">
          <a:solidFill>
            <a:schemeClr val="tx1"/>
          </a:solidFill>
          <a:latin typeface="+mn-lt"/>
          <a:ea typeface="+mn-ea"/>
          <a:cs typeface="+mn-cs"/>
        </a:defRPr>
      </a:lvl4pPr>
      <a:lvl5pPr marL="8150492" algn="l" defTabSz="4075246" rtl="0" eaLnBrk="1" latinLnBrk="0" hangingPunct="1">
        <a:defRPr sz="8000" kern="1200">
          <a:solidFill>
            <a:schemeClr val="tx1"/>
          </a:solidFill>
          <a:latin typeface="+mn-lt"/>
          <a:ea typeface="+mn-ea"/>
          <a:cs typeface="+mn-cs"/>
        </a:defRPr>
      </a:lvl5pPr>
      <a:lvl6pPr marL="10188116" algn="l" defTabSz="4075246" rtl="0" eaLnBrk="1" latinLnBrk="0" hangingPunct="1">
        <a:defRPr sz="8000" kern="1200">
          <a:solidFill>
            <a:schemeClr val="tx1"/>
          </a:solidFill>
          <a:latin typeface="+mn-lt"/>
          <a:ea typeface="+mn-ea"/>
          <a:cs typeface="+mn-cs"/>
        </a:defRPr>
      </a:lvl6pPr>
      <a:lvl7pPr marL="12225739" algn="l" defTabSz="4075246" rtl="0" eaLnBrk="1" latinLnBrk="0" hangingPunct="1">
        <a:defRPr sz="8000" kern="1200">
          <a:solidFill>
            <a:schemeClr val="tx1"/>
          </a:solidFill>
          <a:latin typeface="+mn-lt"/>
          <a:ea typeface="+mn-ea"/>
          <a:cs typeface="+mn-cs"/>
        </a:defRPr>
      </a:lvl7pPr>
      <a:lvl8pPr marL="14263363" algn="l" defTabSz="4075246" rtl="0" eaLnBrk="1" latinLnBrk="0" hangingPunct="1">
        <a:defRPr sz="8000" kern="1200">
          <a:solidFill>
            <a:schemeClr val="tx1"/>
          </a:solidFill>
          <a:latin typeface="+mn-lt"/>
          <a:ea typeface="+mn-ea"/>
          <a:cs typeface="+mn-cs"/>
        </a:defRPr>
      </a:lvl8pPr>
      <a:lvl9pPr marL="16300985" algn="l" defTabSz="4075246" rtl="0" eaLnBrk="1" latinLnBrk="0" hangingPunct="1">
        <a:defRPr sz="8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3.tif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2.tiff"/><Relationship Id="rId5" Type="http://schemas.openxmlformats.org/officeDocument/2006/relationships/diagramQuickStyle" Target="../diagrams/quickStyle1.xml"/><Relationship Id="rId10" Type="http://schemas.openxmlformats.org/officeDocument/2006/relationships/chart" Target="../charts/chart2.xml"/><Relationship Id="rId4" Type="http://schemas.openxmlformats.org/officeDocument/2006/relationships/diagramLayout" Target="../diagrams/layout1.xml"/><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p:cNvSpPr/>
          <p:nvPr/>
        </p:nvSpPr>
        <p:spPr>
          <a:xfrm>
            <a:off x="40222" y="57942"/>
            <a:ext cx="43891200" cy="5044883"/>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accent1"/>
            </a:solidFill>
          </a:ln>
        </p:spPr>
        <p:style>
          <a:lnRef idx="1">
            <a:schemeClr val="accent1"/>
          </a:lnRef>
          <a:fillRef idx="2">
            <a:schemeClr val="accent1"/>
          </a:fillRef>
          <a:effectRef idx="1">
            <a:schemeClr val="accent1"/>
          </a:effectRef>
          <a:fontRef idx="minor">
            <a:schemeClr val="dk1"/>
          </a:fontRef>
        </p:style>
        <p:txBody>
          <a:bodyPr lIns="118872" tIns="59436" rIns="118872" bIns="59436" rtlCol="0" anchor="ctr"/>
          <a:lstStyle/>
          <a:p>
            <a:pPr algn="ctr"/>
            <a:endParaRPr lang="en-US" dirty="0"/>
          </a:p>
        </p:txBody>
      </p:sp>
      <p:sp>
        <p:nvSpPr>
          <p:cNvPr id="3076" name="Rectangle 4"/>
          <p:cNvSpPr>
            <a:spLocks noChangeArrowheads="1"/>
          </p:cNvSpPr>
          <p:nvPr/>
        </p:nvSpPr>
        <p:spPr bwMode="auto">
          <a:xfrm>
            <a:off x="-40218" y="980370"/>
            <a:ext cx="43931418" cy="1135696"/>
          </a:xfrm>
          <a:prstGeom prst="rect">
            <a:avLst/>
          </a:prstGeom>
          <a:noFill/>
          <a:ln w="12700">
            <a:noFill/>
            <a:miter lim="800000"/>
            <a:headEnd/>
            <a:tailEnd/>
          </a:ln>
          <a:effectLst/>
        </p:spPr>
        <p:txBody>
          <a:bodyPr wrap="square" lIns="118872" tIns="59436" rIns="118872" bIns="59436">
            <a:spAutoFit/>
          </a:bodyPr>
          <a:lstStyle/>
          <a:p>
            <a:pPr algn="ctr"/>
            <a:r>
              <a:rPr lang="en-US" sz="6600" b="1" dirty="0">
                <a:solidFill>
                  <a:schemeClr val="bg1"/>
                </a:solidFill>
              </a:rPr>
              <a:t>Addressing the Mental Health Needs of Medical Students: Does </a:t>
            </a:r>
            <a:r>
              <a:rPr lang="en-US" sz="6600" b="1" dirty="0" err="1">
                <a:solidFill>
                  <a:schemeClr val="bg1"/>
                </a:solidFill>
              </a:rPr>
              <a:t>Telemental</a:t>
            </a:r>
            <a:r>
              <a:rPr lang="en-US" sz="6600" b="1" dirty="0">
                <a:solidFill>
                  <a:schemeClr val="bg1"/>
                </a:solidFill>
              </a:rPr>
              <a:t> Health Have Potential?</a:t>
            </a:r>
          </a:p>
        </p:txBody>
      </p:sp>
      <p:sp>
        <p:nvSpPr>
          <p:cNvPr id="1032" name="Rectangle 5"/>
          <p:cNvSpPr>
            <a:spLocks noChangeArrowheads="1"/>
          </p:cNvSpPr>
          <p:nvPr/>
        </p:nvSpPr>
        <p:spPr bwMode="auto">
          <a:xfrm>
            <a:off x="0" y="2190181"/>
            <a:ext cx="43827699" cy="3536353"/>
          </a:xfrm>
          <a:prstGeom prst="rect">
            <a:avLst/>
          </a:prstGeom>
          <a:noFill/>
          <a:ln w="12700">
            <a:noFill/>
            <a:miter lim="800000"/>
            <a:headEnd/>
            <a:tailEnd/>
          </a:ln>
        </p:spPr>
        <p:txBody>
          <a:bodyPr wrap="square" lIns="118872" tIns="59436" rIns="118872" bIns="59436">
            <a:spAutoFit/>
          </a:bodyPr>
          <a:lstStyle/>
          <a:p>
            <a:pPr algn="ctr" defTabSz="6114402">
              <a:lnSpc>
                <a:spcPct val="150000"/>
              </a:lnSpc>
              <a:tabLst>
                <a:tab pos="21593352" algn="l"/>
              </a:tabLst>
              <a:defRPr/>
            </a:pPr>
            <a:r>
              <a:rPr lang="en-US" sz="3600" b="1" dirty="0">
                <a:solidFill>
                  <a:schemeClr val="bg1"/>
                </a:solidFill>
                <a:latin typeface="Calibri" pitchFamily="34" charset="0"/>
              </a:rPr>
              <a:t> </a:t>
            </a:r>
            <a:r>
              <a:rPr lang="en-US" sz="4000" b="1" dirty="0">
                <a:solidFill>
                  <a:schemeClr val="bg1"/>
                </a:solidFill>
                <a:latin typeface="+mj-lt"/>
              </a:rPr>
              <a:t>Authors: </a:t>
            </a:r>
            <a:r>
              <a:rPr lang="en-US" sz="3600" dirty="0">
                <a:solidFill>
                  <a:schemeClr val="bg1"/>
                </a:solidFill>
                <a:latin typeface="+mj-lt"/>
              </a:rPr>
              <a:t>Elizabeth </a:t>
            </a:r>
            <a:r>
              <a:rPr lang="en-US" sz="3600" dirty="0" smtClean="0">
                <a:solidFill>
                  <a:schemeClr val="bg1"/>
                </a:solidFill>
                <a:latin typeface="+mj-lt"/>
              </a:rPr>
              <a:t>Chen</a:t>
            </a:r>
            <a:r>
              <a:rPr lang="en-US" sz="3600" baseline="30000" dirty="0" smtClean="0">
                <a:solidFill>
                  <a:schemeClr val="bg1"/>
                </a:solidFill>
                <a:latin typeface="+mj-lt"/>
              </a:rPr>
              <a:t>1,2</a:t>
            </a:r>
            <a:r>
              <a:rPr lang="en-US" sz="3600" dirty="0" smtClean="0">
                <a:solidFill>
                  <a:schemeClr val="bg1"/>
                </a:solidFill>
                <a:latin typeface="+mj-lt"/>
              </a:rPr>
              <a:t>, </a:t>
            </a:r>
            <a:r>
              <a:rPr lang="en-US" sz="3600" dirty="0">
                <a:solidFill>
                  <a:schemeClr val="bg1"/>
                </a:solidFill>
                <a:latin typeface="+mj-lt"/>
              </a:rPr>
              <a:t>BS; Tammy </a:t>
            </a:r>
            <a:r>
              <a:rPr lang="en-US" sz="3600" dirty="0" smtClean="0">
                <a:solidFill>
                  <a:schemeClr val="bg1"/>
                </a:solidFill>
                <a:latin typeface="+mj-lt"/>
              </a:rPr>
              <a:t>Toscos</a:t>
            </a:r>
            <a:r>
              <a:rPr lang="en-US" sz="3600" baseline="30000" dirty="0" smtClean="0">
                <a:solidFill>
                  <a:schemeClr val="bg1"/>
                </a:solidFill>
                <a:latin typeface="+mj-lt"/>
              </a:rPr>
              <a:t>1</a:t>
            </a:r>
            <a:r>
              <a:rPr lang="en-US" sz="3600" dirty="0" smtClean="0">
                <a:solidFill>
                  <a:schemeClr val="bg1"/>
                </a:solidFill>
                <a:latin typeface="+mj-lt"/>
              </a:rPr>
              <a:t>, </a:t>
            </a:r>
            <a:r>
              <a:rPr lang="en-US" sz="3600" dirty="0">
                <a:solidFill>
                  <a:schemeClr val="bg1"/>
                </a:solidFill>
                <a:latin typeface="+mj-lt"/>
              </a:rPr>
              <a:t>PhD; Maria D. </a:t>
            </a:r>
            <a:r>
              <a:rPr lang="en-US" sz="3600" dirty="0" smtClean="0">
                <a:solidFill>
                  <a:schemeClr val="bg1"/>
                </a:solidFill>
                <a:latin typeface="+mj-lt"/>
              </a:rPr>
              <a:t>Carpenter</a:t>
            </a:r>
            <a:r>
              <a:rPr lang="en-US" sz="3600" baseline="30000" dirty="0" smtClean="0">
                <a:solidFill>
                  <a:schemeClr val="bg1"/>
                </a:solidFill>
                <a:latin typeface="+mj-lt"/>
              </a:rPr>
              <a:t>1</a:t>
            </a:r>
            <a:r>
              <a:rPr lang="en-US" sz="3600" dirty="0" smtClean="0">
                <a:solidFill>
                  <a:schemeClr val="bg1"/>
                </a:solidFill>
                <a:latin typeface="+mj-lt"/>
              </a:rPr>
              <a:t>, </a:t>
            </a:r>
            <a:r>
              <a:rPr lang="en-US" sz="3600" dirty="0">
                <a:solidFill>
                  <a:schemeClr val="bg1"/>
                </a:solidFill>
                <a:latin typeface="+mj-lt"/>
              </a:rPr>
              <a:t>RN, BSN, Gavin J. </a:t>
            </a:r>
            <a:r>
              <a:rPr lang="en-US" sz="3600" dirty="0" smtClean="0">
                <a:solidFill>
                  <a:schemeClr val="bg1"/>
                </a:solidFill>
                <a:latin typeface="+mj-lt"/>
              </a:rPr>
              <a:t>Lehmann</a:t>
            </a:r>
            <a:r>
              <a:rPr lang="en-US" sz="3600" baseline="30000" dirty="0" smtClean="0">
                <a:solidFill>
                  <a:schemeClr val="bg1"/>
                </a:solidFill>
                <a:latin typeface="+mj-lt"/>
              </a:rPr>
              <a:t>1</a:t>
            </a:r>
            <a:r>
              <a:rPr lang="en-US" sz="3600" dirty="0" smtClean="0">
                <a:solidFill>
                  <a:schemeClr val="bg1"/>
                </a:solidFill>
                <a:latin typeface="+mj-lt"/>
              </a:rPr>
              <a:t>, </a:t>
            </a:r>
            <a:r>
              <a:rPr lang="en-US" sz="3600" dirty="0">
                <a:solidFill>
                  <a:schemeClr val="bg1"/>
                </a:solidFill>
                <a:latin typeface="+mj-lt"/>
              </a:rPr>
              <a:t>BS, Michael J. </a:t>
            </a:r>
            <a:r>
              <a:rPr lang="en-US" sz="3600" dirty="0" smtClean="0">
                <a:solidFill>
                  <a:schemeClr val="bg1"/>
                </a:solidFill>
                <a:latin typeface="+mj-lt"/>
              </a:rPr>
              <a:t>Mirro</a:t>
            </a:r>
            <a:r>
              <a:rPr lang="en-US" sz="3600" baseline="30000" dirty="0" smtClean="0">
                <a:solidFill>
                  <a:schemeClr val="bg1"/>
                </a:solidFill>
                <a:latin typeface="+mj-lt"/>
              </a:rPr>
              <a:t>1</a:t>
            </a:r>
            <a:r>
              <a:rPr lang="en-US" sz="3600" dirty="0" smtClean="0">
                <a:solidFill>
                  <a:schemeClr val="bg1"/>
                </a:solidFill>
                <a:latin typeface="+mj-lt"/>
              </a:rPr>
              <a:t>, </a:t>
            </a:r>
            <a:r>
              <a:rPr lang="en-US" sz="3600" dirty="0">
                <a:solidFill>
                  <a:schemeClr val="bg1"/>
                </a:solidFill>
                <a:latin typeface="+mj-lt"/>
              </a:rPr>
              <a:t>MD, FACC, Mindy E. </a:t>
            </a:r>
            <a:r>
              <a:rPr lang="en-US" sz="3600" dirty="0" smtClean="0">
                <a:solidFill>
                  <a:schemeClr val="bg1"/>
                </a:solidFill>
                <a:latin typeface="+mj-lt"/>
              </a:rPr>
              <a:t>Flanagan</a:t>
            </a:r>
            <a:r>
              <a:rPr lang="en-US" sz="3600" baseline="30000" dirty="0" smtClean="0">
                <a:solidFill>
                  <a:schemeClr val="bg1"/>
                </a:solidFill>
                <a:latin typeface="+mj-lt"/>
              </a:rPr>
              <a:t>1</a:t>
            </a:r>
            <a:r>
              <a:rPr lang="en-US" sz="3600" dirty="0" smtClean="0">
                <a:solidFill>
                  <a:schemeClr val="bg1"/>
                </a:solidFill>
                <a:latin typeface="+mj-lt"/>
              </a:rPr>
              <a:t>, </a:t>
            </a:r>
            <a:r>
              <a:rPr lang="en-US" sz="3600" dirty="0">
                <a:solidFill>
                  <a:schemeClr val="bg1"/>
                </a:solidFill>
                <a:latin typeface="+mj-lt"/>
              </a:rPr>
              <a:t>PhD</a:t>
            </a:r>
            <a:r>
              <a:rPr lang="en-US" sz="3600" dirty="0">
                <a:latin typeface="+mj-lt"/>
              </a:rPr>
              <a:t> </a:t>
            </a:r>
          </a:p>
          <a:p>
            <a:pPr algn="ctr" defTabSz="6114402">
              <a:lnSpc>
                <a:spcPct val="150000"/>
              </a:lnSpc>
              <a:tabLst>
                <a:tab pos="21593352" algn="l"/>
              </a:tabLst>
              <a:defRPr/>
            </a:pPr>
            <a:r>
              <a:rPr lang="en-US" sz="4000" b="1" dirty="0">
                <a:solidFill>
                  <a:schemeClr val="bg1"/>
                </a:solidFill>
                <a:latin typeface="+mj-lt"/>
              </a:rPr>
              <a:t>Affiliations: </a:t>
            </a:r>
            <a:r>
              <a:rPr lang="en-US" sz="3600" i="1" dirty="0">
                <a:solidFill>
                  <a:schemeClr val="bg1"/>
                </a:solidFill>
                <a:latin typeface="+mj-lt"/>
              </a:rPr>
              <a:t>Parkview Research </a:t>
            </a:r>
            <a:r>
              <a:rPr lang="en-US" sz="3600" i="1" dirty="0" smtClean="0">
                <a:solidFill>
                  <a:schemeClr val="bg1"/>
                </a:solidFill>
                <a:latin typeface="+mj-lt"/>
              </a:rPr>
              <a:t>Center</a:t>
            </a:r>
            <a:r>
              <a:rPr lang="en-US" sz="3600" i="1" baseline="30000" dirty="0" smtClean="0">
                <a:solidFill>
                  <a:schemeClr val="bg1"/>
                </a:solidFill>
                <a:latin typeface="+mj-lt"/>
              </a:rPr>
              <a:t>1</a:t>
            </a:r>
            <a:r>
              <a:rPr lang="en-US" sz="3600" i="1" dirty="0" smtClean="0">
                <a:solidFill>
                  <a:schemeClr val="bg1"/>
                </a:solidFill>
                <a:latin typeface="+mj-lt"/>
              </a:rPr>
              <a:t>;  </a:t>
            </a:r>
            <a:r>
              <a:rPr lang="en-US" sz="3600" i="1" dirty="0">
                <a:solidFill>
                  <a:schemeClr val="bg1"/>
                </a:solidFill>
                <a:latin typeface="+mj-lt"/>
              </a:rPr>
              <a:t>Marian University College of Osteopathic </a:t>
            </a:r>
            <a:r>
              <a:rPr lang="en-US" sz="3600" i="1" dirty="0" smtClean="0">
                <a:solidFill>
                  <a:schemeClr val="bg1"/>
                </a:solidFill>
                <a:latin typeface="+mj-lt"/>
              </a:rPr>
              <a:t>Medicine</a:t>
            </a:r>
            <a:r>
              <a:rPr lang="en-US" sz="3600" i="1" baseline="30000" dirty="0" smtClean="0">
                <a:solidFill>
                  <a:schemeClr val="bg1"/>
                </a:solidFill>
                <a:latin typeface="+mj-lt"/>
              </a:rPr>
              <a:t>2</a:t>
            </a:r>
            <a:r>
              <a:rPr lang="en-US" sz="3600" dirty="0"/>
              <a:t/>
            </a:r>
            <a:br>
              <a:rPr lang="en-US" sz="3600" dirty="0"/>
            </a:br>
            <a:r>
              <a:rPr lang="en-US" sz="3200" dirty="0">
                <a:solidFill>
                  <a:schemeClr val="bg1"/>
                </a:solidFill>
                <a:latin typeface="+mj-lt"/>
              </a:rPr>
              <a:t>Support for this research was provided by the Robert Wood Johnson Foundation (grant #73055). The views expressed here do not necessarily reflect the views of the Foundation.</a:t>
            </a:r>
            <a:endParaRPr lang="en-US" sz="3200" i="1" dirty="0" smtClean="0">
              <a:solidFill>
                <a:schemeClr val="bg1"/>
              </a:solidFill>
              <a:latin typeface="+mj-lt"/>
            </a:endParaRPr>
          </a:p>
          <a:p>
            <a:pPr algn="ctr" defTabSz="6114402">
              <a:lnSpc>
                <a:spcPct val="150000"/>
              </a:lnSpc>
              <a:tabLst>
                <a:tab pos="21593352" algn="l"/>
              </a:tabLst>
              <a:defRPr/>
            </a:pPr>
            <a:endParaRPr lang="en-US" sz="3600" b="1" dirty="0">
              <a:solidFill>
                <a:schemeClr val="bg1"/>
              </a:solidFill>
              <a:effectLst>
                <a:outerShdw blurRad="38100" dist="38100" dir="2700000" algn="tl">
                  <a:srgbClr val="000000"/>
                </a:outerShdw>
              </a:effectLst>
              <a:latin typeface="Calibri" pitchFamily="34" charset="0"/>
            </a:endParaRPr>
          </a:p>
        </p:txBody>
      </p:sp>
      <p:grpSp>
        <p:nvGrpSpPr>
          <p:cNvPr id="1043" name="Group 264"/>
          <p:cNvGrpSpPr>
            <a:grpSpLocks/>
          </p:cNvGrpSpPr>
          <p:nvPr/>
        </p:nvGrpSpPr>
        <p:grpSpPr bwMode="auto">
          <a:xfrm>
            <a:off x="0" y="5488629"/>
            <a:ext cx="43787481" cy="351260"/>
            <a:chOff x="576" y="1848"/>
            <a:chExt cx="19560" cy="52"/>
          </a:xfrm>
        </p:grpSpPr>
        <p:sp>
          <p:nvSpPr>
            <p:cNvPr id="1124" name="Line 49"/>
            <p:cNvSpPr>
              <a:spLocks noChangeShapeType="1"/>
            </p:cNvSpPr>
            <p:nvPr/>
          </p:nvSpPr>
          <p:spPr bwMode="auto">
            <a:xfrm>
              <a:off x="576" y="1848"/>
              <a:ext cx="19560" cy="0"/>
            </a:xfrm>
            <a:prstGeom prst="line">
              <a:avLst/>
            </a:prstGeom>
            <a:noFill/>
            <a:ln w="76200">
              <a:solidFill>
                <a:srgbClr val="000000"/>
              </a:solidFill>
              <a:round/>
              <a:headEnd type="none" w="sm" len="sm"/>
              <a:tailEnd type="none" w="sm" len="sm"/>
            </a:ln>
          </p:spPr>
          <p:txBody>
            <a:bodyPr wrap="none" anchor="ctr"/>
            <a:lstStyle/>
            <a:p>
              <a:endParaRPr lang="en-US" dirty="0"/>
            </a:p>
          </p:txBody>
        </p:sp>
        <p:sp>
          <p:nvSpPr>
            <p:cNvPr id="1125" name="Line 50"/>
            <p:cNvSpPr>
              <a:spLocks noChangeShapeType="1"/>
            </p:cNvSpPr>
            <p:nvPr/>
          </p:nvSpPr>
          <p:spPr bwMode="auto">
            <a:xfrm>
              <a:off x="576" y="1900"/>
              <a:ext cx="19560" cy="0"/>
            </a:xfrm>
            <a:prstGeom prst="line">
              <a:avLst/>
            </a:prstGeom>
            <a:noFill/>
            <a:ln w="28575">
              <a:solidFill>
                <a:srgbClr val="000000"/>
              </a:solidFill>
              <a:round/>
              <a:headEnd type="none" w="sm" len="sm"/>
              <a:tailEnd type="none" w="sm" len="sm"/>
            </a:ln>
          </p:spPr>
          <p:txBody>
            <a:bodyPr wrap="none" anchor="ctr"/>
            <a:lstStyle/>
            <a:p>
              <a:endParaRPr lang="en-US" dirty="0"/>
            </a:p>
          </p:txBody>
        </p:sp>
      </p:grpSp>
      <p:sp>
        <p:nvSpPr>
          <p:cNvPr id="114" name="Rectangle 113"/>
          <p:cNvSpPr/>
          <p:nvPr/>
        </p:nvSpPr>
        <p:spPr>
          <a:xfrm>
            <a:off x="1394935" y="17876890"/>
            <a:ext cx="10604652" cy="3074688"/>
          </a:xfrm>
          <a:prstGeom prst="rect">
            <a:avLst/>
          </a:prstGeom>
        </p:spPr>
        <p:txBody>
          <a:bodyPr wrap="square" lIns="118872" tIns="59436" rIns="118872" bIns="59436">
            <a:spAutoFit/>
          </a:bodyPr>
          <a:lstStyle/>
          <a:p>
            <a:pPr marL="4114306" lvl="8"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a:p>
            <a:pPr marL="457145" indent="-457145">
              <a:buFont typeface="Wingdings" pitchFamily="2" charset="2"/>
              <a:buChar char="§"/>
            </a:pPr>
            <a:endParaRPr lang="en-US" sz="2400" b="1" dirty="0">
              <a:latin typeface="Calibri" pitchFamily="34" charset="0"/>
            </a:endParaRPr>
          </a:p>
        </p:txBody>
      </p:sp>
      <p:sp>
        <p:nvSpPr>
          <p:cNvPr id="116" name="Rectangle 18"/>
          <p:cNvSpPr>
            <a:spLocks noChangeArrowheads="1"/>
          </p:cNvSpPr>
          <p:nvPr/>
        </p:nvSpPr>
        <p:spPr bwMode="auto">
          <a:xfrm>
            <a:off x="29620878" y="6158641"/>
            <a:ext cx="123444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a:solidFill>
                  <a:schemeClr val="bg1"/>
                </a:solidFill>
                <a:effectLst>
                  <a:outerShdw blurRad="38100" dist="38100" dir="2700000" algn="tl">
                    <a:srgbClr val="000000">
                      <a:alpha val="43137"/>
                    </a:srgbClr>
                  </a:outerShdw>
                </a:effectLst>
                <a:latin typeface="Calibri" pitchFamily="34" charset="0"/>
              </a:rPr>
              <a:t>Results</a:t>
            </a:r>
          </a:p>
        </p:txBody>
      </p:sp>
      <p:sp>
        <p:nvSpPr>
          <p:cNvPr id="140" name="Rectangle 68"/>
          <p:cNvSpPr>
            <a:spLocks noChangeArrowheads="1"/>
          </p:cNvSpPr>
          <p:nvPr/>
        </p:nvSpPr>
        <p:spPr bwMode="auto">
          <a:xfrm>
            <a:off x="29620878" y="20401766"/>
            <a:ext cx="54864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a:effectLst/>
        </p:spPr>
        <p:txBody>
          <a:bodyPr wrap="none" lIns="178308" tIns="89154" rIns="178308" bIns="89154" anchor="ctr"/>
          <a:lstStyle/>
          <a:p>
            <a:pPr algn="ctr" defTabSz="6114402">
              <a:defRPr/>
            </a:pPr>
            <a:r>
              <a:rPr lang="en-US" sz="4700" b="1" dirty="0">
                <a:solidFill>
                  <a:schemeClr val="bg1"/>
                </a:solidFill>
                <a:effectLst>
                  <a:outerShdw blurRad="38100" dist="38100" dir="2700000" algn="tl">
                    <a:srgbClr val="000000">
                      <a:alpha val="43137"/>
                    </a:srgbClr>
                  </a:outerShdw>
                </a:effectLst>
                <a:latin typeface="Calibri" pitchFamily="34" charset="0"/>
              </a:rPr>
              <a:t>Conclusions</a:t>
            </a:r>
          </a:p>
        </p:txBody>
      </p:sp>
      <p:sp>
        <p:nvSpPr>
          <p:cNvPr id="149" name="Rectangle 18"/>
          <p:cNvSpPr>
            <a:spLocks noChangeArrowheads="1"/>
          </p:cNvSpPr>
          <p:nvPr/>
        </p:nvSpPr>
        <p:spPr bwMode="auto">
          <a:xfrm>
            <a:off x="1417320" y="6173042"/>
            <a:ext cx="82296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smtClean="0">
                <a:solidFill>
                  <a:schemeClr val="bg1"/>
                </a:solidFill>
                <a:effectLst>
                  <a:outerShdw blurRad="38100" dist="38100" dir="2700000" algn="tl">
                    <a:srgbClr val="000000">
                      <a:alpha val="43137"/>
                    </a:srgbClr>
                  </a:outerShdw>
                </a:effectLst>
                <a:latin typeface="Calibri" pitchFamily="34" charset="0"/>
              </a:rPr>
              <a:t>Background</a:t>
            </a:r>
            <a:endParaRPr lang="en-US" sz="4700" b="1" dirty="0">
              <a:solidFill>
                <a:schemeClr val="bg1"/>
              </a:solidFill>
              <a:effectLst>
                <a:outerShdw blurRad="38100" dist="38100" dir="2700000" algn="tl">
                  <a:srgbClr val="000000">
                    <a:alpha val="43137"/>
                  </a:srgbClr>
                </a:outerShdw>
              </a:effectLst>
              <a:latin typeface="Calibri" pitchFamily="34" charset="0"/>
            </a:endParaRPr>
          </a:p>
        </p:txBody>
      </p:sp>
      <p:sp>
        <p:nvSpPr>
          <p:cNvPr id="150" name="Rectangle 18"/>
          <p:cNvSpPr>
            <a:spLocks noChangeArrowheads="1"/>
          </p:cNvSpPr>
          <p:nvPr/>
        </p:nvSpPr>
        <p:spPr bwMode="auto">
          <a:xfrm>
            <a:off x="29474366" y="28276381"/>
            <a:ext cx="54864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a:solidFill>
                  <a:schemeClr val="bg1"/>
                </a:solidFill>
                <a:effectLst>
                  <a:outerShdw blurRad="38100" dist="38100" dir="2700000" algn="tl">
                    <a:srgbClr val="000000">
                      <a:alpha val="43137"/>
                    </a:srgbClr>
                  </a:outerShdw>
                </a:effectLst>
                <a:latin typeface="Calibri" pitchFamily="34" charset="0"/>
              </a:rPr>
              <a:t>References</a:t>
            </a:r>
          </a:p>
        </p:txBody>
      </p:sp>
      <p:sp>
        <p:nvSpPr>
          <p:cNvPr id="144" name="Rectangle 143"/>
          <p:cNvSpPr/>
          <p:nvPr/>
        </p:nvSpPr>
        <p:spPr>
          <a:xfrm>
            <a:off x="37081294" y="28453306"/>
            <a:ext cx="6706187" cy="1166473"/>
          </a:xfrm>
          <a:prstGeom prst="rect">
            <a:avLst/>
          </a:prstGeom>
        </p:spPr>
        <p:txBody>
          <a:bodyPr wrap="square" lIns="118872" tIns="59436" rIns="118872" bIns="59436">
            <a:spAutoFit/>
          </a:bodyPr>
          <a:lstStyle/>
          <a:p>
            <a:pPr marL="594312" indent="-594312">
              <a:spcBef>
                <a:spcPct val="20000"/>
              </a:spcBef>
              <a:buFont typeface="Wingdings" pitchFamily="2" charset="2"/>
              <a:buChar char="v"/>
              <a:defRPr/>
            </a:pPr>
            <a:r>
              <a:rPr lang="en-US" sz="2000" b="1" dirty="0">
                <a:latin typeface="Calibri" pitchFamily="34" charset="0"/>
              </a:rPr>
              <a:t>Parkview Research Center </a:t>
            </a:r>
          </a:p>
          <a:p>
            <a:pPr marL="594312" indent="-594312">
              <a:spcBef>
                <a:spcPct val="20000"/>
              </a:spcBef>
              <a:buFont typeface="Wingdings" pitchFamily="2" charset="2"/>
              <a:buChar char="v"/>
              <a:defRPr/>
            </a:pPr>
            <a:r>
              <a:rPr lang="en-US" sz="2000" b="1" dirty="0">
                <a:latin typeface="Calibri" pitchFamily="34" charset="0"/>
              </a:rPr>
              <a:t>The Robert Wood Johnson Foundation </a:t>
            </a:r>
          </a:p>
          <a:p>
            <a:pPr marL="594312" indent="-594312">
              <a:spcBef>
                <a:spcPct val="20000"/>
              </a:spcBef>
              <a:buFont typeface="Wingdings" pitchFamily="2" charset="2"/>
              <a:buChar char="v"/>
              <a:defRPr/>
            </a:pPr>
            <a:endParaRPr lang="en-US" sz="2000" b="1" dirty="0">
              <a:latin typeface="Calibri" pitchFamily="34" charset="0"/>
            </a:endParaRPr>
          </a:p>
        </p:txBody>
      </p:sp>
      <p:sp>
        <p:nvSpPr>
          <p:cNvPr id="1029" name="Rectangle 96"/>
          <p:cNvSpPr>
            <a:spLocks noChangeArrowheads="1"/>
          </p:cNvSpPr>
          <p:nvPr/>
        </p:nvSpPr>
        <p:spPr bwMode="auto">
          <a:xfrm>
            <a:off x="42799185" y="5871614"/>
            <a:ext cx="731520" cy="27046786"/>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12700">
            <a:noFill/>
            <a:miter lim="800000"/>
            <a:headEnd type="none" w="sm" len="sm"/>
            <a:tailEnd type="none" w="sm" len="sm"/>
          </a:ln>
        </p:spPr>
        <p:txBody>
          <a:bodyPr wrap="none" lIns="118872" tIns="59436" rIns="118872" bIns="59436" anchor="ctr"/>
          <a:lstStyle/>
          <a:p>
            <a:endParaRPr lang="en-US" dirty="0"/>
          </a:p>
        </p:txBody>
      </p:sp>
      <p:sp>
        <p:nvSpPr>
          <p:cNvPr id="1030" name="Rectangle 93"/>
          <p:cNvSpPr>
            <a:spLocks noChangeArrowheads="1"/>
          </p:cNvSpPr>
          <p:nvPr/>
        </p:nvSpPr>
        <p:spPr bwMode="auto">
          <a:xfrm>
            <a:off x="348259" y="5871614"/>
            <a:ext cx="731520" cy="27046786"/>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12700">
            <a:noFill/>
            <a:miter lim="800000"/>
            <a:headEnd type="none" w="sm" len="sm"/>
            <a:tailEnd type="none" w="sm" len="sm"/>
          </a:ln>
        </p:spPr>
        <p:txBody>
          <a:bodyPr wrap="none" lIns="118872" tIns="59436" rIns="118872" bIns="59436" anchor="ctr"/>
          <a:lstStyle/>
          <a:p>
            <a:endParaRPr lang="en-US" dirty="0"/>
          </a:p>
        </p:txBody>
      </p:sp>
      <p:sp>
        <p:nvSpPr>
          <p:cNvPr id="1044" name="Rectangle 94"/>
          <p:cNvSpPr>
            <a:spLocks noChangeArrowheads="1"/>
          </p:cNvSpPr>
          <p:nvPr/>
        </p:nvSpPr>
        <p:spPr bwMode="auto">
          <a:xfrm>
            <a:off x="10012305" y="5871614"/>
            <a:ext cx="731520" cy="27046786"/>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12700">
            <a:noFill/>
            <a:miter lim="800000"/>
            <a:headEnd type="none" w="sm" len="sm"/>
            <a:tailEnd type="none" w="sm" len="sm"/>
          </a:ln>
        </p:spPr>
        <p:txBody>
          <a:bodyPr wrap="none" lIns="118872" tIns="59436" rIns="118872" bIns="59436" anchor="ctr"/>
          <a:lstStyle/>
          <a:p>
            <a:endParaRPr lang="en-US" dirty="0"/>
          </a:p>
        </p:txBody>
      </p:sp>
      <p:sp>
        <p:nvSpPr>
          <p:cNvPr id="141" name="Rectangle 96"/>
          <p:cNvSpPr>
            <a:spLocks noChangeArrowheads="1"/>
          </p:cNvSpPr>
          <p:nvPr/>
        </p:nvSpPr>
        <p:spPr bwMode="auto">
          <a:xfrm>
            <a:off x="27435776" y="5838568"/>
            <a:ext cx="731520" cy="27046786"/>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12700">
            <a:noFill/>
            <a:miter lim="800000"/>
            <a:headEnd type="none" w="sm" len="sm"/>
            <a:tailEnd type="none" w="sm" len="sm"/>
          </a:ln>
        </p:spPr>
        <p:txBody>
          <a:bodyPr wrap="none" lIns="118872" tIns="59436" rIns="118872" bIns="59436" anchor="ctr"/>
          <a:lstStyle/>
          <a:p>
            <a:endParaRPr lang="en-US" dirty="0"/>
          </a:p>
        </p:txBody>
      </p:sp>
      <p:sp>
        <p:nvSpPr>
          <p:cNvPr id="65" name="Rectangle 64"/>
          <p:cNvSpPr/>
          <p:nvPr/>
        </p:nvSpPr>
        <p:spPr bwMode="auto">
          <a:xfrm>
            <a:off x="1495552" y="8979409"/>
            <a:ext cx="9444736" cy="7370064"/>
          </a:xfrm>
          <a:prstGeom prst="rect">
            <a:avLst/>
          </a:prstGeom>
          <a:noFill/>
          <a:ln w="9525">
            <a:noFill/>
            <a:miter lim="800000"/>
            <a:headEnd/>
            <a:tailEnd/>
          </a:ln>
        </p:spPr>
        <p:txBody>
          <a:bodyPr wrap="none" lIns="178308" tIns="89154" rIns="178308" bIns="89154" rtlCol="0" anchor="ctr"/>
          <a:lstStyle/>
          <a:p>
            <a:pPr algn="ctr" defTabSz="6114402"/>
            <a:endParaRPr lang="en-US" sz="4700" b="1" dirty="0">
              <a:solidFill>
                <a:srgbClr val="FFFF00"/>
              </a:solidFill>
              <a:effectLst>
                <a:outerShdw blurRad="38100" dist="38100" dir="2700000" algn="tl">
                  <a:srgbClr val="000000">
                    <a:alpha val="43137"/>
                  </a:srgbClr>
                </a:outerShdw>
              </a:effectLst>
              <a:latin typeface="Calibri" pitchFamily="34" charset="0"/>
            </a:endParaRPr>
          </a:p>
        </p:txBody>
      </p:sp>
      <p:sp>
        <p:nvSpPr>
          <p:cNvPr id="5" name="Rectangle 2"/>
          <p:cNvSpPr>
            <a:spLocks noChangeArrowheads="1"/>
          </p:cNvSpPr>
          <p:nvPr/>
        </p:nvSpPr>
        <p:spPr bwMode="auto">
          <a:xfrm>
            <a:off x="-3657600" y="278713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123" name="AutoShape 28" descr="https://mail-attachment.googleusercontent.com/attachment/u/0/?saduie=AG9B_P8BQuiNGO1fppcFXfPtB8QC&amp;attid=0.3&amp;disp=emb&amp;view=att&amp;th=138c40618fd3fcea"/>
          <p:cNvSpPr>
            <a:spLocks noChangeAspect="1" noChangeArrowheads="1"/>
          </p:cNvSpPr>
          <p:nvPr/>
        </p:nvSpPr>
        <p:spPr bwMode="auto">
          <a:xfrm>
            <a:off x="63500" y="26066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20" name="Rectangle 30"/>
          <p:cNvSpPr>
            <a:spLocks noChangeArrowheads="1"/>
          </p:cNvSpPr>
          <p:nvPr/>
        </p:nvSpPr>
        <p:spPr bwMode="auto">
          <a:xfrm>
            <a:off x="11746485" y="6159170"/>
            <a:ext cx="141732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smtClean="0">
                <a:solidFill>
                  <a:schemeClr val="bg1"/>
                </a:solidFill>
                <a:effectLst>
                  <a:outerShdw blurRad="38100" dist="38100" dir="2700000" algn="tl">
                    <a:srgbClr val="000000">
                      <a:alpha val="43137"/>
                    </a:srgbClr>
                  </a:outerShdw>
                </a:effectLst>
                <a:latin typeface="Calibri" pitchFamily="34" charset="0"/>
              </a:rPr>
              <a:t>Methods</a:t>
            </a:r>
            <a:endParaRPr lang="en-US" sz="4700" b="1" dirty="0">
              <a:solidFill>
                <a:schemeClr val="bg1"/>
              </a:solidFill>
              <a:effectLst>
                <a:outerShdw blurRad="38100" dist="38100" dir="2700000" algn="tl">
                  <a:srgbClr val="000000">
                    <a:alpha val="43137"/>
                  </a:srgbClr>
                </a:outerShdw>
              </a:effectLst>
              <a:latin typeface="Calibri" pitchFamily="34" charset="0"/>
            </a:endParaRPr>
          </a:p>
        </p:txBody>
      </p:sp>
      <p:sp>
        <p:nvSpPr>
          <p:cNvPr id="4" name="Rectangle 3"/>
          <p:cNvSpPr/>
          <p:nvPr/>
        </p:nvSpPr>
        <p:spPr>
          <a:xfrm>
            <a:off x="1620073" y="8366477"/>
            <a:ext cx="9835764" cy="749436"/>
          </a:xfrm>
          <a:prstGeom prst="rect">
            <a:avLst/>
          </a:prstGeom>
        </p:spPr>
        <p:txBody>
          <a:bodyPr wrap="square">
            <a:spAutoFit/>
          </a:bodyPr>
          <a:lstStyle/>
          <a:p>
            <a:r>
              <a:rPr lang="en-US" sz="2200" dirty="0">
                <a:latin typeface="+mn-lt"/>
              </a:rPr>
              <a:t> </a:t>
            </a:r>
          </a:p>
          <a:p>
            <a:pPr>
              <a:lnSpc>
                <a:spcPct val="115000"/>
              </a:lnSpc>
              <a:spcBef>
                <a:spcPts val="0"/>
              </a:spcBef>
              <a:spcAft>
                <a:spcPts val="1000"/>
              </a:spcAft>
            </a:pPr>
            <a:r>
              <a:rPr lang="en-US" dirty="0">
                <a:latin typeface="Times New Roman"/>
                <a:ea typeface="Calibri"/>
                <a:cs typeface="Times New Roman"/>
              </a:rPr>
              <a:t> </a:t>
            </a:r>
            <a:endParaRPr lang="en-US" sz="1600" dirty="0">
              <a:latin typeface="Calibri"/>
              <a:ea typeface="Calibri"/>
              <a:cs typeface="Times New Roman"/>
            </a:endParaRPr>
          </a:p>
        </p:txBody>
      </p:sp>
      <p:sp>
        <p:nvSpPr>
          <p:cNvPr id="47" name="Rectangle 68"/>
          <p:cNvSpPr>
            <a:spLocks noChangeArrowheads="1"/>
          </p:cNvSpPr>
          <p:nvPr/>
        </p:nvSpPr>
        <p:spPr bwMode="auto">
          <a:xfrm>
            <a:off x="36560860" y="20401766"/>
            <a:ext cx="54864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a:effectLst/>
        </p:spPr>
        <p:txBody>
          <a:bodyPr wrap="none" lIns="178308" tIns="89154" rIns="178308" bIns="89154" anchor="ctr"/>
          <a:lstStyle/>
          <a:p>
            <a:pPr algn="ctr" defTabSz="6114402">
              <a:defRPr/>
            </a:pPr>
            <a:r>
              <a:rPr lang="en-US" sz="4700" b="1" dirty="0">
                <a:solidFill>
                  <a:schemeClr val="bg1"/>
                </a:solidFill>
                <a:effectLst>
                  <a:outerShdw blurRad="38100" dist="38100" dir="2700000" algn="tl">
                    <a:srgbClr val="000000">
                      <a:alpha val="43137"/>
                    </a:srgbClr>
                  </a:outerShdw>
                </a:effectLst>
                <a:latin typeface="Calibri" pitchFamily="34" charset="0"/>
              </a:rPr>
              <a:t>Next Steps  </a:t>
            </a:r>
          </a:p>
        </p:txBody>
      </p:sp>
      <p:sp>
        <p:nvSpPr>
          <p:cNvPr id="8" name="TextBox 7"/>
          <p:cNvSpPr txBox="1"/>
          <p:nvPr/>
        </p:nvSpPr>
        <p:spPr>
          <a:xfrm>
            <a:off x="29013194" y="20994497"/>
            <a:ext cx="6752669" cy="7417415"/>
          </a:xfrm>
          <a:prstGeom prst="rect">
            <a:avLst/>
          </a:prstGeom>
          <a:noFill/>
        </p:spPr>
        <p:txBody>
          <a:bodyPr wrap="square" rtlCol="0">
            <a:spAutoFit/>
          </a:bodyPr>
          <a:lstStyle/>
          <a:p>
            <a:pPr marL="457163" indent="-457163">
              <a:buFont typeface="Arial" charset="0"/>
              <a:buChar char="•"/>
            </a:pPr>
            <a:endParaRPr lang="en-US" sz="2800" dirty="0" smtClean="0">
              <a:latin typeface="+mj-lt"/>
            </a:endParaRPr>
          </a:p>
          <a:p>
            <a:pPr marL="457163" indent="-457163">
              <a:buFont typeface="Arial" charset="0"/>
              <a:buChar char="•"/>
            </a:pPr>
            <a:r>
              <a:rPr lang="en-US" sz="2800" dirty="0" smtClean="0">
                <a:latin typeface="+mj-lt"/>
              </a:rPr>
              <a:t>The majority of the  experts surveyed agree that barriers such as stigma, cost, knowledge, availability, and transportation are barriers that prevent access to mental health treatment for youth and that these barriers can be overcome by </a:t>
            </a:r>
            <a:r>
              <a:rPr lang="en-US" sz="2800" dirty="0" err="1" smtClean="0">
                <a:latin typeface="+mj-lt"/>
              </a:rPr>
              <a:t>telemental</a:t>
            </a:r>
            <a:r>
              <a:rPr lang="en-US" sz="2800" dirty="0" smtClean="0">
                <a:latin typeface="+mj-lt"/>
              </a:rPr>
              <a:t> health.</a:t>
            </a:r>
          </a:p>
          <a:p>
            <a:pPr marL="457163" indent="-457163">
              <a:buFont typeface="Arial" charset="0"/>
              <a:buChar char="•"/>
            </a:pPr>
            <a:r>
              <a:rPr lang="en-US" sz="2800" dirty="0" smtClean="0">
                <a:latin typeface="+mj-lt"/>
              </a:rPr>
              <a:t>When </a:t>
            </a:r>
            <a:r>
              <a:rPr lang="en-US" sz="2800" dirty="0">
                <a:latin typeface="+mj-lt"/>
              </a:rPr>
              <a:t>comparing the results of this study with existing research on the </a:t>
            </a:r>
            <a:r>
              <a:rPr lang="en-US" sz="2800" dirty="0" smtClean="0">
                <a:latin typeface="+mj-lt"/>
              </a:rPr>
              <a:t>barriers </a:t>
            </a:r>
            <a:r>
              <a:rPr lang="en-US" sz="2800" dirty="0">
                <a:latin typeface="+mj-lt"/>
              </a:rPr>
              <a:t>to mental health treatment </a:t>
            </a:r>
            <a:r>
              <a:rPr lang="en-US" sz="2800" dirty="0" smtClean="0">
                <a:latin typeface="+mj-lt"/>
              </a:rPr>
              <a:t>that medical </a:t>
            </a:r>
            <a:r>
              <a:rPr lang="en-US" sz="2800" dirty="0">
                <a:latin typeface="+mj-lt"/>
              </a:rPr>
              <a:t>students experience, considerable overlap was noted</a:t>
            </a:r>
            <a:r>
              <a:rPr lang="en-US" sz="2800" dirty="0" smtClean="0">
                <a:latin typeface="+mj-lt"/>
              </a:rPr>
              <a:t>.</a:t>
            </a:r>
          </a:p>
          <a:p>
            <a:pPr marL="457163" indent="-457163">
              <a:buFont typeface="Arial" charset="0"/>
              <a:buChar char="•"/>
            </a:pPr>
            <a:r>
              <a:rPr lang="en-US" sz="2800" dirty="0" smtClean="0">
                <a:latin typeface="+mj-lt"/>
              </a:rPr>
              <a:t>The unmet </a:t>
            </a:r>
            <a:r>
              <a:rPr lang="en-US" sz="2800" dirty="0">
                <a:latin typeface="+mj-lt"/>
              </a:rPr>
              <a:t>need for mental health care and potential for TMH to meet some of these needs for medical students is clear</a:t>
            </a:r>
            <a:r>
              <a:rPr lang="en-US" sz="2800" dirty="0" smtClean="0">
                <a:latin typeface="+mj-lt"/>
              </a:rPr>
              <a:t>.</a:t>
            </a:r>
          </a:p>
          <a:p>
            <a:pPr marL="457163" indent="-457163">
              <a:buFont typeface="Arial" charset="0"/>
              <a:buChar char="•"/>
            </a:pPr>
            <a:endParaRPr lang="en-US" sz="2800" dirty="0">
              <a:latin typeface="+mj-lt"/>
            </a:endParaRPr>
          </a:p>
        </p:txBody>
      </p:sp>
      <p:sp>
        <p:nvSpPr>
          <p:cNvPr id="15" name="TextBox 14"/>
          <p:cNvSpPr txBox="1"/>
          <p:nvPr/>
        </p:nvSpPr>
        <p:spPr>
          <a:xfrm>
            <a:off x="36330228" y="21516449"/>
            <a:ext cx="5904592" cy="5262979"/>
          </a:xfrm>
          <a:prstGeom prst="rect">
            <a:avLst/>
          </a:prstGeom>
          <a:noFill/>
        </p:spPr>
        <p:txBody>
          <a:bodyPr wrap="square" rtlCol="0">
            <a:spAutoFit/>
          </a:bodyPr>
          <a:lstStyle/>
          <a:p>
            <a:pPr marL="457163" indent="-457163">
              <a:buFont typeface="Arial" charset="0"/>
              <a:buChar char="•"/>
            </a:pPr>
            <a:r>
              <a:rPr lang="en-US" sz="2800" dirty="0">
                <a:latin typeface="+mj-lt"/>
              </a:rPr>
              <a:t>Given the unmet need for mental health care among medical students, our findings suggest more medical schools should consider </a:t>
            </a:r>
            <a:r>
              <a:rPr lang="en-US" sz="2800" dirty="0" smtClean="0">
                <a:latin typeface="+mj-lt"/>
              </a:rPr>
              <a:t>integrating TMH </a:t>
            </a:r>
            <a:r>
              <a:rPr lang="en-US" sz="2800" dirty="0">
                <a:latin typeface="+mj-lt"/>
              </a:rPr>
              <a:t>resources into their academic support systems. </a:t>
            </a:r>
          </a:p>
          <a:p>
            <a:pPr marL="342872" indent="-342872">
              <a:buFont typeface="Arial" pitchFamily="34" charset="0"/>
              <a:buChar char="•"/>
            </a:pPr>
            <a:r>
              <a:rPr lang="en-US" sz="2800" dirty="0" smtClean="0">
                <a:latin typeface="+mj-lt"/>
              </a:rPr>
              <a:t>Next </a:t>
            </a:r>
            <a:r>
              <a:rPr lang="en-US" sz="2800" dirty="0">
                <a:latin typeface="+mj-lt"/>
              </a:rPr>
              <a:t>steps include implementing TMH resources in medical schools and </a:t>
            </a:r>
            <a:r>
              <a:rPr lang="en-US" sz="2800" dirty="0" smtClean="0">
                <a:latin typeface="+mj-lt"/>
              </a:rPr>
              <a:t>examining the </a:t>
            </a:r>
            <a:r>
              <a:rPr lang="en-US" sz="2800" dirty="0">
                <a:latin typeface="+mj-lt"/>
              </a:rPr>
              <a:t>response from students and potential progress in rates of depression among </a:t>
            </a:r>
            <a:r>
              <a:rPr lang="en-US" sz="2800" dirty="0" smtClean="0">
                <a:latin typeface="+mj-lt"/>
              </a:rPr>
              <a:t>medical </a:t>
            </a:r>
            <a:r>
              <a:rPr lang="en-US" sz="2800" dirty="0">
                <a:latin typeface="+mj-lt"/>
              </a:rPr>
              <a:t>students</a:t>
            </a:r>
          </a:p>
        </p:txBody>
      </p:sp>
      <p:sp>
        <p:nvSpPr>
          <p:cNvPr id="14" name="Rectangle 13"/>
          <p:cNvSpPr/>
          <p:nvPr/>
        </p:nvSpPr>
        <p:spPr>
          <a:xfrm>
            <a:off x="29544543" y="29428791"/>
            <a:ext cx="5200295" cy="3331681"/>
          </a:xfrm>
          <a:prstGeom prst="rect">
            <a:avLst/>
          </a:prstGeom>
        </p:spPr>
        <p:txBody>
          <a:bodyPr wrap="square">
            <a:spAutoFit/>
          </a:bodyPr>
          <a:lstStyle/>
          <a:p>
            <a:pPr marL="228582" indent="-228582">
              <a:buFont typeface="+mj-lt"/>
              <a:buAutoNum type="arabicPeriod"/>
            </a:pPr>
            <a:r>
              <a:rPr lang="en-US" sz="1050" dirty="0">
                <a:latin typeface="+mj-lt"/>
              </a:rPr>
              <a:t>Akins RB, </a:t>
            </a:r>
            <a:r>
              <a:rPr lang="en-US" sz="1050" dirty="0" err="1">
                <a:latin typeface="+mj-lt"/>
              </a:rPr>
              <a:t>Tolson</a:t>
            </a:r>
            <a:r>
              <a:rPr lang="en-US" sz="1050" dirty="0">
                <a:latin typeface="+mj-lt"/>
              </a:rPr>
              <a:t> H, Cole BR. Stability of response characteristics of a Delphi panel: Application of bootstrap data expansion. </a:t>
            </a:r>
            <a:r>
              <a:rPr lang="en-US" sz="1050" i="1" dirty="0">
                <a:latin typeface="+mj-lt"/>
              </a:rPr>
              <a:t>BMC medical research methodology. </a:t>
            </a:r>
            <a:r>
              <a:rPr lang="en-US" sz="1050" dirty="0">
                <a:latin typeface="+mj-lt"/>
              </a:rPr>
              <a:t>2005;5:37.</a:t>
            </a:r>
          </a:p>
          <a:p>
            <a:pPr marL="228582" indent="-228582">
              <a:buFont typeface="+mj-lt"/>
              <a:buAutoNum type="arabicPeriod"/>
            </a:pPr>
            <a:r>
              <a:rPr lang="en-US" sz="1050" dirty="0">
                <a:latin typeface="+mj-lt"/>
              </a:rPr>
              <a:t>Curtin SC, Warner M, </a:t>
            </a:r>
            <a:r>
              <a:rPr lang="en-US" sz="1050" dirty="0" err="1">
                <a:latin typeface="+mj-lt"/>
              </a:rPr>
              <a:t>Hedegaard</a:t>
            </a:r>
            <a:r>
              <a:rPr lang="en-US" sz="1050" dirty="0">
                <a:latin typeface="+mj-lt"/>
              </a:rPr>
              <a:t> H. Increase in suicide in the United States, 1999-2014. NCHS data brief. 2016(241). </a:t>
            </a:r>
          </a:p>
          <a:p>
            <a:pPr marL="228582" indent="-228582">
              <a:buFont typeface="+mj-lt"/>
              <a:buAutoNum type="arabicPeriod"/>
            </a:pPr>
            <a:r>
              <a:rPr lang="en-US" sz="1050" dirty="0" err="1">
                <a:latin typeface="+mj-lt"/>
              </a:rPr>
              <a:t>Dyrbye</a:t>
            </a:r>
            <a:r>
              <a:rPr lang="en-US" sz="1050" dirty="0">
                <a:latin typeface="+mj-lt"/>
              </a:rPr>
              <a:t>, LN, Thomas, MR, </a:t>
            </a:r>
            <a:r>
              <a:rPr lang="en-US" sz="1050" dirty="0" err="1">
                <a:latin typeface="+mj-lt"/>
              </a:rPr>
              <a:t>Shanafelt</a:t>
            </a:r>
            <a:r>
              <a:rPr lang="en-US" sz="1050" dirty="0">
                <a:latin typeface="+mj-lt"/>
              </a:rPr>
              <a:t>, TD. Systematic review of depression, anxiety, and other indicators of psychological distress among U.S. and Canadian medical students. PubMed. 2006 April; 81(4);354-73. </a:t>
            </a:r>
          </a:p>
          <a:p>
            <a:pPr marL="228582" indent="-228582">
              <a:buFont typeface="+mj-lt"/>
              <a:buAutoNum type="arabicPeriod"/>
            </a:pPr>
            <a:r>
              <a:rPr lang="en-US" sz="1050" dirty="0" err="1">
                <a:latin typeface="+mj-lt"/>
              </a:rPr>
              <a:t>Dyrbye</a:t>
            </a:r>
            <a:r>
              <a:rPr lang="en-US" sz="1050" dirty="0">
                <a:latin typeface="+mj-lt"/>
              </a:rPr>
              <a:t>, LN, et al. The Impact of stigma and personal experiences on the help-seeking behaviors of medical students with burnout. PubMed. 2015 July; 90(7):961-9</a:t>
            </a:r>
          </a:p>
          <a:p>
            <a:pPr marL="228582" indent="-228582">
              <a:buFont typeface="+mj-lt"/>
              <a:buAutoNum type="arabicPeriod"/>
            </a:pPr>
            <a:r>
              <a:rPr lang="en-US" sz="1050" dirty="0">
                <a:latin typeface="+mj-lt"/>
              </a:rPr>
              <a:t>Givens, JL, </a:t>
            </a:r>
            <a:r>
              <a:rPr lang="en-US" sz="1050" dirty="0" err="1">
                <a:latin typeface="+mj-lt"/>
              </a:rPr>
              <a:t>Tija</a:t>
            </a:r>
            <a:r>
              <a:rPr lang="en-US" sz="1050" dirty="0">
                <a:latin typeface="+mj-lt"/>
              </a:rPr>
              <a:t>, J. Depressed medical students’ use of mental health services and barriers to use. PubMed. 2002 September; 77(9):918-21. </a:t>
            </a:r>
          </a:p>
          <a:p>
            <a:pPr marL="228582" indent="-228582">
              <a:buFont typeface="+mj-lt"/>
              <a:buAutoNum type="arabicPeriod"/>
            </a:pPr>
            <a:r>
              <a:rPr lang="en-US" sz="1050" dirty="0">
                <a:latin typeface="+mj-lt"/>
              </a:rPr>
              <a:t>Goldstein F, Myers K. </a:t>
            </a:r>
            <a:r>
              <a:rPr lang="en-US" sz="1050" dirty="0" err="1">
                <a:latin typeface="+mj-lt"/>
              </a:rPr>
              <a:t>Telemental</a:t>
            </a:r>
            <a:r>
              <a:rPr lang="en-US" sz="1050" dirty="0">
                <a:latin typeface="+mj-lt"/>
              </a:rPr>
              <a:t> health: A new collaboration for pediatricians and child psychiatrists. Pediatric annals. 2014 Feb 1;43(2):79-84. </a:t>
            </a:r>
          </a:p>
          <a:p>
            <a:pPr marL="228582" indent="-228582">
              <a:buFont typeface="+mj-lt"/>
              <a:buAutoNum type="arabicPeriod"/>
            </a:pPr>
            <a:r>
              <a:rPr lang="en-US" sz="1050" dirty="0" err="1">
                <a:latin typeface="+mj-lt"/>
              </a:rPr>
              <a:t>Hilty</a:t>
            </a:r>
            <a:r>
              <a:rPr lang="en-US" sz="1050" dirty="0">
                <a:latin typeface="+mj-lt"/>
              </a:rPr>
              <a:t> DM, Ferrer DC, Parish MB, Johnston B, Callahan EJ, </a:t>
            </a:r>
            <a:r>
              <a:rPr lang="en-US" sz="1050" dirty="0" err="1">
                <a:latin typeface="+mj-lt"/>
              </a:rPr>
              <a:t>Yellowlees</a:t>
            </a:r>
            <a:r>
              <a:rPr lang="en-US" sz="1050" dirty="0">
                <a:latin typeface="+mj-lt"/>
              </a:rPr>
              <a:t> PM. The effectiveness of </a:t>
            </a:r>
            <a:r>
              <a:rPr lang="en-US" sz="1050" dirty="0" err="1">
                <a:latin typeface="+mj-lt"/>
              </a:rPr>
              <a:t>telemental</a:t>
            </a:r>
            <a:r>
              <a:rPr lang="en-US" sz="1050" dirty="0">
                <a:latin typeface="+mj-lt"/>
              </a:rPr>
              <a:t> health: a 2013 review. </a:t>
            </a:r>
            <a:r>
              <a:rPr lang="en-US" sz="1050" i="1" dirty="0">
                <a:latin typeface="+mj-lt"/>
              </a:rPr>
              <a:t>Telemedicine and e-Health</a:t>
            </a:r>
            <a:r>
              <a:rPr lang="en-US" sz="1050" dirty="0">
                <a:latin typeface="+mj-lt"/>
              </a:rPr>
              <a:t>. 2013 Jun 1;19(6):444-54.</a:t>
            </a:r>
          </a:p>
          <a:p>
            <a:pPr marL="228582" indent="-228582">
              <a:buFont typeface="+mj-lt"/>
              <a:buAutoNum type="arabicPeriod"/>
            </a:pPr>
            <a:r>
              <a:rPr lang="en-US" sz="1050" dirty="0" err="1">
                <a:latin typeface="+mj-lt"/>
              </a:rPr>
              <a:t>Tija</a:t>
            </a:r>
            <a:r>
              <a:rPr lang="en-US" sz="1050" dirty="0">
                <a:latin typeface="+mj-lt"/>
              </a:rPr>
              <a:t>, J, Givens, JL, </a:t>
            </a:r>
            <a:r>
              <a:rPr lang="en-US" sz="1050" dirty="0" err="1">
                <a:latin typeface="+mj-lt"/>
              </a:rPr>
              <a:t>Shea</a:t>
            </a:r>
            <a:r>
              <a:rPr lang="en-US" sz="1050" dirty="0">
                <a:latin typeface="+mj-lt"/>
              </a:rPr>
              <a:t>, J. Factors Associated With </a:t>
            </a:r>
            <a:r>
              <a:rPr lang="en-US" sz="1050" dirty="0" err="1">
                <a:latin typeface="+mj-lt"/>
              </a:rPr>
              <a:t>Undertreatment</a:t>
            </a:r>
            <a:r>
              <a:rPr lang="en-US" sz="1050" dirty="0">
                <a:latin typeface="+mj-lt"/>
              </a:rPr>
              <a:t> of Medical Student Depression. Journal of American College Health. 2005; 53:5, 219-224.</a:t>
            </a:r>
          </a:p>
          <a:p>
            <a:pPr marL="228582" indent="-228582">
              <a:buFont typeface="+mj-lt"/>
              <a:buAutoNum type="arabicPeriod"/>
            </a:pPr>
            <a:endParaRPr lang="en-US" sz="1100" dirty="0">
              <a:latin typeface="+mj-lt"/>
              <a:ea typeface="MS Mincho"/>
              <a:cs typeface="Times New Roman"/>
            </a:endParaRPr>
          </a:p>
        </p:txBody>
      </p:sp>
      <p:sp>
        <p:nvSpPr>
          <p:cNvPr id="16" name="TextBox 15"/>
          <p:cNvSpPr txBox="1"/>
          <p:nvPr/>
        </p:nvSpPr>
        <p:spPr>
          <a:xfrm>
            <a:off x="1079779" y="12425855"/>
            <a:ext cx="8781165" cy="6986528"/>
          </a:xfrm>
          <a:prstGeom prst="rect">
            <a:avLst/>
          </a:prstGeom>
          <a:noFill/>
        </p:spPr>
        <p:txBody>
          <a:bodyPr wrap="square" rtlCol="0" anchor="ctr">
            <a:spAutoFit/>
          </a:bodyPr>
          <a:lstStyle/>
          <a:p>
            <a:pPr marL="457145" indent="-457145">
              <a:buFont typeface="Wingdings" pitchFamily="2" charset="2"/>
              <a:buChar char="§"/>
            </a:pPr>
            <a:r>
              <a:rPr lang="en-US" sz="2800" dirty="0">
                <a:latin typeface="+mj-lt"/>
              </a:rPr>
              <a:t>Some barriers to mental health treatment experienced by medical students include lack of time, stigma, fear of impact on career/academic record, and fear of being recognized by a colleague associated with the mental health center</a:t>
            </a:r>
            <a:r>
              <a:rPr lang="en-US" sz="2800" dirty="0" smtClean="0">
                <a:latin typeface="+mj-lt"/>
              </a:rPr>
              <a:t>.</a:t>
            </a:r>
            <a:endParaRPr lang="en-US" sz="2800" dirty="0" smtClean="0">
              <a:latin typeface="+mj-lt"/>
              <a:cs typeface="Calibri" pitchFamily="34" charset="0"/>
            </a:endParaRPr>
          </a:p>
          <a:p>
            <a:pPr marL="457145" indent="-457145">
              <a:buFont typeface="Wingdings" pitchFamily="2" charset="2"/>
              <a:buChar char="§"/>
            </a:pPr>
            <a:r>
              <a:rPr lang="en-US" sz="2800" dirty="0" smtClean="0">
                <a:latin typeface="+mj-lt"/>
                <a:cs typeface="Calibri" pitchFamily="34" charset="0"/>
              </a:rPr>
              <a:t>Suicide </a:t>
            </a:r>
            <a:r>
              <a:rPr lang="en-US" sz="2800" dirty="0">
                <a:latin typeface="+mj-lt"/>
                <a:cs typeface="Calibri" pitchFamily="34" charset="0"/>
              </a:rPr>
              <a:t>accounts for 16.5% of all deaths among 20-24 year olds (2). </a:t>
            </a:r>
          </a:p>
          <a:p>
            <a:pPr marL="457145" indent="-457145">
              <a:buFont typeface="Wingdings" pitchFamily="2" charset="2"/>
              <a:buChar char="§"/>
            </a:pPr>
            <a:r>
              <a:rPr lang="en-US" sz="2800" dirty="0">
                <a:latin typeface="+mj-lt"/>
                <a:cs typeface="Calibri" pitchFamily="34" charset="0"/>
              </a:rPr>
              <a:t>Most adolescents and young adults who are struggling with mental health problems will not receive mental health care (6). </a:t>
            </a:r>
          </a:p>
          <a:p>
            <a:pPr marL="457145" indent="-457145">
              <a:buFont typeface="Wingdings" pitchFamily="2" charset="2"/>
              <a:buChar char="§"/>
            </a:pPr>
            <a:r>
              <a:rPr lang="en-US" sz="2800" dirty="0">
                <a:latin typeface="+mj-lt"/>
                <a:cs typeface="Calibri" pitchFamily="34" charset="0"/>
              </a:rPr>
              <a:t>Barriers to gaining access to mental health care include stigma, financial constraints, lack of knowledge about accessing mental health services, and transportation. </a:t>
            </a:r>
            <a:endParaRPr lang="en-US" sz="2800" dirty="0" smtClean="0">
              <a:latin typeface="+mj-lt"/>
              <a:cs typeface="Calibri" pitchFamily="34" charset="0"/>
            </a:endParaRPr>
          </a:p>
          <a:p>
            <a:pPr marL="457145" indent="-457145">
              <a:buFont typeface="Wingdings" pitchFamily="2" charset="2"/>
              <a:buChar char="§"/>
            </a:pPr>
            <a:r>
              <a:rPr lang="en-US" sz="2800" dirty="0" smtClean="0">
                <a:latin typeface="+mj-lt"/>
                <a:cs typeface="Calibri" pitchFamily="34" charset="0"/>
              </a:rPr>
              <a:t>Studies </a:t>
            </a:r>
            <a:r>
              <a:rPr lang="en-US" sz="2800" dirty="0">
                <a:latin typeface="+mj-lt"/>
                <a:cs typeface="Calibri" pitchFamily="34" charset="0"/>
              </a:rPr>
              <a:t>have suggested that depressed medical students are undertreated (5) and that younger students (age 22-24) were less likely to receive treatment</a:t>
            </a:r>
            <a:r>
              <a:rPr lang="en-US" sz="2800" dirty="0" smtClean="0">
                <a:latin typeface="+mj-lt"/>
                <a:cs typeface="Calibri" pitchFamily="34" charset="0"/>
              </a:rPr>
              <a:t>.</a:t>
            </a:r>
            <a:endParaRPr lang="en-US" sz="2800" dirty="0">
              <a:latin typeface="+mj-lt"/>
              <a:cs typeface="Calibri" pitchFamily="34" charset="0"/>
            </a:endParaRPr>
          </a:p>
        </p:txBody>
      </p:sp>
      <p:sp>
        <p:nvSpPr>
          <p:cNvPr id="56" name="Rectangle 30"/>
          <p:cNvSpPr>
            <a:spLocks noChangeArrowheads="1"/>
          </p:cNvSpPr>
          <p:nvPr/>
        </p:nvSpPr>
        <p:spPr bwMode="auto">
          <a:xfrm>
            <a:off x="1392702" y="19604642"/>
            <a:ext cx="82296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err="1">
                <a:solidFill>
                  <a:schemeClr val="bg1"/>
                </a:solidFill>
                <a:effectLst>
                  <a:outerShdw blurRad="38100" dist="38100" dir="2700000" algn="tl">
                    <a:srgbClr val="000000">
                      <a:alpha val="43137"/>
                    </a:srgbClr>
                  </a:outerShdw>
                </a:effectLst>
                <a:latin typeface="Calibri" pitchFamily="34" charset="0"/>
              </a:rPr>
              <a:t>Telemental</a:t>
            </a:r>
            <a:r>
              <a:rPr lang="en-US" sz="4700" b="1" dirty="0">
                <a:solidFill>
                  <a:schemeClr val="bg1"/>
                </a:solidFill>
                <a:effectLst>
                  <a:outerShdw blurRad="38100" dist="38100" dir="2700000" algn="tl">
                    <a:srgbClr val="000000">
                      <a:alpha val="43137"/>
                    </a:srgbClr>
                  </a:outerShdw>
                </a:effectLst>
                <a:latin typeface="Calibri" pitchFamily="34" charset="0"/>
              </a:rPr>
              <a:t> Health</a:t>
            </a:r>
          </a:p>
        </p:txBody>
      </p:sp>
      <p:sp>
        <p:nvSpPr>
          <p:cNvPr id="18" name="TextBox 17"/>
          <p:cNvSpPr txBox="1"/>
          <p:nvPr/>
        </p:nvSpPr>
        <p:spPr>
          <a:xfrm>
            <a:off x="4981296" y="20596105"/>
            <a:ext cx="4834546" cy="4832092"/>
          </a:xfrm>
          <a:prstGeom prst="rect">
            <a:avLst/>
          </a:prstGeom>
          <a:noFill/>
        </p:spPr>
        <p:txBody>
          <a:bodyPr wrap="square" rtlCol="0">
            <a:spAutoFit/>
          </a:bodyPr>
          <a:lstStyle/>
          <a:p>
            <a:r>
              <a:rPr lang="en-US" sz="2800" dirty="0" err="1" smtClean="0">
                <a:latin typeface="+mj-lt"/>
              </a:rPr>
              <a:t>Telemental</a:t>
            </a:r>
            <a:r>
              <a:rPr lang="en-US" sz="2800" dirty="0" smtClean="0">
                <a:latin typeface="+mj-lt"/>
              </a:rPr>
              <a:t> </a:t>
            </a:r>
            <a:r>
              <a:rPr lang="en-US" sz="2800" dirty="0">
                <a:latin typeface="+mj-lt"/>
              </a:rPr>
              <a:t>health (TMH) is the use of technology to deliver mental health care, mental health education, or mental health information from a distance. The use of </a:t>
            </a:r>
            <a:r>
              <a:rPr lang="en-US" sz="2800" dirty="0" err="1">
                <a:latin typeface="+mj-lt"/>
              </a:rPr>
              <a:t>Telemental</a:t>
            </a:r>
            <a:r>
              <a:rPr lang="en-US" sz="2800" dirty="0">
                <a:latin typeface="+mj-lt"/>
              </a:rPr>
              <a:t> health has been associated with positive patient experiences, higher adherence for return appointments, and high levels of patient satisfaction (7). </a:t>
            </a:r>
          </a:p>
        </p:txBody>
      </p:sp>
      <p:graphicFrame>
        <p:nvGraphicFramePr>
          <p:cNvPr id="42" name="Diagram 41"/>
          <p:cNvGraphicFramePr/>
          <p:nvPr>
            <p:extLst>
              <p:ext uri="{D42A27DB-BD31-4B8C-83A1-F6EECF244321}">
                <p14:modId xmlns:p14="http://schemas.microsoft.com/office/powerpoint/2010/main" val="614336902"/>
              </p:ext>
            </p:extLst>
          </p:nvPr>
        </p:nvGraphicFramePr>
        <p:xfrm>
          <a:off x="10992879" y="6544437"/>
          <a:ext cx="16234141" cy="18306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4" name="Picture 90" descr="\\coldspring.marian.edu\DFS\UserShares\Faculty\jlowery\Desktop\J Lowery\COM_alt_seal_rgb.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871400" y="29428791"/>
            <a:ext cx="3424415" cy="342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1" name="Table 10"/>
          <p:cNvGraphicFramePr>
            <a:graphicFrameLocks noGrp="1"/>
          </p:cNvGraphicFramePr>
          <p:nvPr>
            <p:extLst>
              <p:ext uri="{D42A27DB-BD31-4B8C-83A1-F6EECF244321}">
                <p14:modId xmlns:p14="http://schemas.microsoft.com/office/powerpoint/2010/main" val="196535171"/>
              </p:ext>
            </p:extLst>
          </p:nvPr>
        </p:nvGraphicFramePr>
        <p:xfrm>
          <a:off x="11686588" y="25956787"/>
          <a:ext cx="14877091" cy="4993038"/>
        </p:xfrm>
        <a:graphic>
          <a:graphicData uri="http://schemas.openxmlformats.org/drawingml/2006/table">
            <a:tbl>
              <a:tblPr firstRow="1" firstCol="1" bandRow="1">
                <a:tableStyleId>{3C2FFA5D-87B4-456A-9821-1D502468CF0F}</a:tableStyleId>
              </a:tblPr>
              <a:tblGrid>
                <a:gridCol w="5767471">
                  <a:extLst>
                    <a:ext uri="{9D8B030D-6E8A-4147-A177-3AD203B41FA5}">
                      <a16:colId xmlns:a16="http://schemas.microsoft.com/office/drawing/2014/main" val="20000"/>
                    </a:ext>
                  </a:extLst>
                </a:gridCol>
                <a:gridCol w="4150060">
                  <a:extLst>
                    <a:ext uri="{9D8B030D-6E8A-4147-A177-3AD203B41FA5}">
                      <a16:colId xmlns:a16="http://schemas.microsoft.com/office/drawing/2014/main" val="20001"/>
                    </a:ext>
                  </a:extLst>
                </a:gridCol>
                <a:gridCol w="4959560">
                  <a:extLst>
                    <a:ext uri="{9D8B030D-6E8A-4147-A177-3AD203B41FA5}">
                      <a16:colId xmlns:a16="http://schemas.microsoft.com/office/drawing/2014/main" val="20002"/>
                    </a:ext>
                  </a:extLst>
                </a:gridCol>
              </a:tblGrid>
              <a:tr h="1526969">
                <a:tc>
                  <a:txBody>
                    <a:bodyPr/>
                    <a:lstStyle/>
                    <a:p>
                      <a:pPr marL="0" marR="0" algn="ctr">
                        <a:spcBef>
                          <a:spcPts val="0"/>
                        </a:spcBef>
                        <a:spcAft>
                          <a:spcPts val="0"/>
                        </a:spcAft>
                      </a:pPr>
                      <a:r>
                        <a:rPr lang="en-US" sz="2800" dirty="0">
                          <a:effectLst/>
                        </a:rPr>
                        <a:t>Barriers</a:t>
                      </a:r>
                      <a:endParaRPr lang="en-US" sz="2800" dirty="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Barrier prevents access to treatment for mental health</a:t>
                      </a:r>
                      <a:endParaRPr lang="en-US" sz="2800" dirty="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Barrier can be overcome by </a:t>
                      </a:r>
                      <a:r>
                        <a:rPr lang="en-US" sz="2800" dirty="0" err="1">
                          <a:effectLst/>
                        </a:rPr>
                        <a:t>telemental</a:t>
                      </a:r>
                      <a:r>
                        <a:rPr lang="en-US" sz="2800" dirty="0">
                          <a:effectLst/>
                        </a:rPr>
                        <a:t> health</a:t>
                      </a:r>
                      <a:endParaRPr lang="en-US" sz="2800" dirty="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38655">
                <a:tc>
                  <a:txBody>
                    <a:bodyPr/>
                    <a:lstStyle/>
                    <a:p>
                      <a:pPr marL="0" marR="0" algn="ctr">
                        <a:spcBef>
                          <a:spcPts val="0"/>
                        </a:spcBef>
                        <a:spcAft>
                          <a:spcPts val="0"/>
                        </a:spcAft>
                      </a:pPr>
                      <a:r>
                        <a:rPr lang="en-US" sz="2800">
                          <a:effectLst/>
                        </a:rPr>
                        <a:t>Stigma</a:t>
                      </a:r>
                      <a:endParaRPr lang="en-US" sz="280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a:effectLst/>
                        </a:rPr>
                        <a:t>92%</a:t>
                      </a:r>
                      <a:endParaRPr lang="en-US" sz="280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64%</a:t>
                      </a:r>
                      <a:endParaRPr lang="en-US" sz="2800" dirty="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78885">
                <a:tc>
                  <a:txBody>
                    <a:bodyPr/>
                    <a:lstStyle/>
                    <a:p>
                      <a:pPr marL="0" marR="0" algn="ctr">
                        <a:spcBef>
                          <a:spcPts val="0"/>
                        </a:spcBef>
                        <a:spcAft>
                          <a:spcPts val="0"/>
                        </a:spcAft>
                      </a:pPr>
                      <a:r>
                        <a:rPr lang="en-US" sz="2800">
                          <a:effectLst/>
                        </a:rPr>
                        <a:t>Cost</a:t>
                      </a:r>
                      <a:endParaRPr lang="en-US" sz="280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a:effectLst/>
                        </a:rPr>
                        <a:t>84%</a:t>
                      </a:r>
                      <a:endParaRPr lang="en-US" sz="280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56%</a:t>
                      </a:r>
                      <a:endParaRPr lang="en-US" sz="2800" dirty="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017979">
                <a:tc>
                  <a:txBody>
                    <a:bodyPr/>
                    <a:lstStyle/>
                    <a:p>
                      <a:pPr marL="0" marR="0" algn="ctr">
                        <a:spcBef>
                          <a:spcPts val="0"/>
                        </a:spcBef>
                        <a:spcAft>
                          <a:spcPts val="0"/>
                        </a:spcAft>
                      </a:pPr>
                      <a:r>
                        <a:rPr lang="en-US" sz="2800" dirty="0">
                          <a:effectLst/>
                        </a:rPr>
                        <a:t>Knowledge about where or how to obtain services</a:t>
                      </a:r>
                      <a:endParaRPr lang="en-US" sz="2800" dirty="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a:effectLst/>
                        </a:rPr>
                        <a:t>80%</a:t>
                      </a:r>
                      <a:endParaRPr lang="en-US" sz="280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a:effectLst/>
                        </a:rPr>
                        <a:t>68%</a:t>
                      </a:r>
                      <a:endParaRPr lang="en-US" sz="280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863600">
                <a:tc>
                  <a:txBody>
                    <a:bodyPr/>
                    <a:lstStyle/>
                    <a:p>
                      <a:pPr marL="0" marR="0" algn="ctr">
                        <a:spcBef>
                          <a:spcPts val="0"/>
                        </a:spcBef>
                        <a:spcAft>
                          <a:spcPts val="0"/>
                        </a:spcAft>
                      </a:pPr>
                      <a:r>
                        <a:rPr lang="en-US" sz="2800">
                          <a:effectLst/>
                        </a:rPr>
                        <a:t>Poor availability of mental health services</a:t>
                      </a:r>
                      <a:endParaRPr lang="en-US" sz="280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a:effectLst/>
                        </a:rPr>
                        <a:t>60%</a:t>
                      </a:r>
                      <a:endParaRPr lang="en-US" sz="280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76%</a:t>
                      </a:r>
                      <a:endParaRPr lang="en-US" sz="2800" dirty="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578885">
                <a:tc>
                  <a:txBody>
                    <a:bodyPr/>
                    <a:lstStyle/>
                    <a:p>
                      <a:pPr marL="0" marR="0" algn="ctr">
                        <a:spcBef>
                          <a:spcPts val="0"/>
                        </a:spcBef>
                        <a:spcAft>
                          <a:spcPts val="0"/>
                        </a:spcAft>
                      </a:pPr>
                      <a:r>
                        <a:rPr lang="en-US" sz="2800" dirty="0">
                          <a:effectLst/>
                        </a:rPr>
                        <a:t>Transportation</a:t>
                      </a:r>
                      <a:endParaRPr lang="en-US" sz="2800" dirty="0">
                        <a:solidFill>
                          <a:schemeClr val="bg1"/>
                        </a:solidFill>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60%</a:t>
                      </a:r>
                      <a:endParaRPr lang="en-US" sz="2800" dirty="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800" dirty="0">
                          <a:effectLst/>
                        </a:rPr>
                        <a:t>88%</a:t>
                      </a:r>
                      <a:endParaRPr lang="en-US" sz="2800" dirty="0">
                        <a:effectLst/>
                        <a:latin typeface="Calibri" charset="0"/>
                        <a:ea typeface="Calibri" charset="0"/>
                        <a:cs typeface="Times New Roman"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13" name="TextBox 12"/>
          <p:cNvSpPr txBox="1"/>
          <p:nvPr/>
        </p:nvSpPr>
        <p:spPr>
          <a:xfrm>
            <a:off x="11394561" y="31654371"/>
            <a:ext cx="15369158" cy="830997"/>
          </a:xfrm>
          <a:prstGeom prst="rect">
            <a:avLst/>
          </a:prstGeom>
          <a:noFill/>
        </p:spPr>
        <p:txBody>
          <a:bodyPr wrap="square" rtlCol="0">
            <a:spAutoFit/>
          </a:bodyPr>
          <a:lstStyle/>
          <a:p>
            <a:pPr algn="ctr"/>
            <a:r>
              <a:rPr lang="en-US" sz="2400" b="1" dirty="0"/>
              <a:t>Percentage of Participants who responded “agree” or ”strongly agree” that the following barriers prevent access to treatment for mental health and can be overcome by TMH</a:t>
            </a:r>
          </a:p>
        </p:txBody>
      </p:sp>
      <p:sp>
        <p:nvSpPr>
          <p:cNvPr id="49" name="Rectangle 18"/>
          <p:cNvSpPr>
            <a:spLocks noChangeArrowheads="1"/>
          </p:cNvSpPr>
          <p:nvPr/>
        </p:nvSpPr>
        <p:spPr bwMode="auto">
          <a:xfrm>
            <a:off x="12014618" y="24514214"/>
            <a:ext cx="141732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a:solidFill>
                  <a:schemeClr val="bg1"/>
                </a:solidFill>
                <a:effectLst>
                  <a:outerShdw blurRad="38100" dist="38100" dir="2700000" algn="tl">
                    <a:srgbClr val="000000">
                      <a:alpha val="43137"/>
                    </a:srgbClr>
                  </a:outerShdw>
                </a:effectLst>
                <a:latin typeface="Calibri" pitchFamily="34" charset="0"/>
              </a:rPr>
              <a:t>Results</a:t>
            </a:r>
          </a:p>
        </p:txBody>
      </p:sp>
      <p:graphicFrame>
        <p:nvGraphicFramePr>
          <p:cNvPr id="51" name="Chart 50"/>
          <p:cNvGraphicFramePr>
            <a:graphicFrameLocks/>
          </p:cNvGraphicFramePr>
          <p:nvPr>
            <p:extLst>
              <p:ext uri="{D42A27DB-BD31-4B8C-83A1-F6EECF244321}">
                <p14:modId xmlns:p14="http://schemas.microsoft.com/office/powerpoint/2010/main" val="1143097977"/>
              </p:ext>
            </p:extLst>
          </p:nvPr>
        </p:nvGraphicFramePr>
        <p:xfrm>
          <a:off x="28449008" y="7308162"/>
          <a:ext cx="14138866" cy="6070833"/>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53" name="Chart 52"/>
          <p:cNvGraphicFramePr>
            <a:graphicFrameLocks/>
          </p:cNvGraphicFramePr>
          <p:nvPr>
            <p:extLst>
              <p:ext uri="{D42A27DB-BD31-4B8C-83A1-F6EECF244321}">
                <p14:modId xmlns:p14="http://schemas.microsoft.com/office/powerpoint/2010/main" val="269489023"/>
              </p:ext>
            </p:extLst>
          </p:nvPr>
        </p:nvGraphicFramePr>
        <p:xfrm>
          <a:off x="28266066" y="13729587"/>
          <a:ext cx="8244532" cy="6282720"/>
        </p:xfrm>
        <a:graphic>
          <a:graphicData uri="http://schemas.openxmlformats.org/drawingml/2006/chart">
            <c:chart xmlns:c="http://schemas.openxmlformats.org/drawingml/2006/chart" xmlns:r="http://schemas.openxmlformats.org/officeDocument/2006/relationships" r:id="rId10"/>
          </a:graphicData>
        </a:graphic>
      </p:graphicFrame>
      <p:sp>
        <p:nvSpPr>
          <p:cNvPr id="19" name="TextBox 18"/>
          <p:cNvSpPr txBox="1"/>
          <p:nvPr/>
        </p:nvSpPr>
        <p:spPr>
          <a:xfrm>
            <a:off x="36982976" y="14203827"/>
            <a:ext cx="5635125" cy="5262979"/>
          </a:xfrm>
          <a:prstGeom prst="rect">
            <a:avLst/>
          </a:prstGeom>
          <a:noFill/>
        </p:spPr>
        <p:txBody>
          <a:bodyPr wrap="square" rtlCol="0">
            <a:spAutoFit/>
          </a:bodyPr>
          <a:lstStyle/>
          <a:p>
            <a:pPr marL="285728" indent="-285728">
              <a:buFont typeface="Arial" charset="0"/>
              <a:buChar char="•"/>
            </a:pPr>
            <a:r>
              <a:rPr lang="en-US" sz="2800" dirty="0">
                <a:latin typeface="+mj-lt"/>
              </a:rPr>
              <a:t>Participants also agreed or strongly agreed on the following concerns with using TMH for youth:</a:t>
            </a:r>
          </a:p>
          <a:p>
            <a:pPr marL="880040" lvl="1" indent="-285728">
              <a:buFont typeface="Arial" charset="0"/>
              <a:buChar char="•"/>
            </a:pPr>
            <a:r>
              <a:rPr lang="en-US" sz="2800" dirty="0">
                <a:latin typeface="+mj-lt"/>
              </a:rPr>
              <a:t>Technology is not sufficient on its own to manage mental health needs of youth (75%)</a:t>
            </a:r>
          </a:p>
          <a:p>
            <a:pPr marL="880040" lvl="1" indent="-285728">
              <a:buFont typeface="Arial" charset="0"/>
              <a:buChar char="•"/>
            </a:pPr>
            <a:r>
              <a:rPr lang="en-US" sz="2800" dirty="0" smtClean="0">
                <a:latin typeface="+mj-lt"/>
              </a:rPr>
              <a:t>There are difficulties </a:t>
            </a:r>
            <a:r>
              <a:rPr lang="en-US" sz="2800" dirty="0">
                <a:latin typeface="+mj-lt"/>
              </a:rPr>
              <a:t>building therapeutic relationships using technology (58.3%)</a:t>
            </a:r>
          </a:p>
          <a:p>
            <a:pPr marL="880040" lvl="1" indent="-285728">
              <a:buFont typeface="Arial" charset="0"/>
              <a:buChar char="•"/>
            </a:pPr>
            <a:r>
              <a:rPr lang="en-US" sz="2800" dirty="0" smtClean="0">
                <a:latin typeface="+mj-lt"/>
              </a:rPr>
              <a:t>TMH is impersonal</a:t>
            </a:r>
            <a:r>
              <a:rPr lang="en-US" sz="2800" dirty="0">
                <a:latin typeface="+mj-lt"/>
              </a:rPr>
              <a:t>, may not be personalized for the individual (50%)</a:t>
            </a:r>
          </a:p>
        </p:txBody>
      </p:sp>
      <p:sp>
        <p:nvSpPr>
          <p:cNvPr id="45" name="Rectangle 18"/>
          <p:cNvSpPr>
            <a:spLocks noChangeArrowheads="1"/>
          </p:cNvSpPr>
          <p:nvPr/>
        </p:nvSpPr>
        <p:spPr bwMode="auto">
          <a:xfrm>
            <a:off x="36840407" y="27357171"/>
            <a:ext cx="54864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a:solidFill>
                  <a:schemeClr val="bg1"/>
                </a:solidFill>
                <a:effectLst>
                  <a:outerShdw blurRad="38100" dist="38100" dir="2700000" algn="tl">
                    <a:srgbClr val="000000">
                      <a:alpha val="43137"/>
                    </a:srgbClr>
                  </a:outerShdw>
                </a:effectLst>
                <a:latin typeface="Calibri" pitchFamily="34" charset="0"/>
              </a:rPr>
              <a:t>Acknowledgements</a:t>
            </a:r>
          </a:p>
        </p:txBody>
      </p:sp>
      <p:sp>
        <p:nvSpPr>
          <p:cNvPr id="41" name="Rectangle 30"/>
          <p:cNvSpPr>
            <a:spLocks noChangeArrowheads="1"/>
          </p:cNvSpPr>
          <p:nvPr/>
        </p:nvSpPr>
        <p:spPr bwMode="auto">
          <a:xfrm>
            <a:off x="1396474" y="25865028"/>
            <a:ext cx="8229600" cy="9144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9525">
            <a:noFill/>
            <a:miter lim="800000"/>
            <a:headEnd/>
            <a:tailEnd/>
          </a:ln>
        </p:spPr>
        <p:txBody>
          <a:bodyPr wrap="none" lIns="178308" tIns="89154" rIns="178308" bIns="89154" anchor="ctr"/>
          <a:lstStyle/>
          <a:p>
            <a:pPr algn="ctr" defTabSz="6114402"/>
            <a:r>
              <a:rPr lang="en-US" sz="4700" b="1" dirty="0" smtClean="0">
                <a:solidFill>
                  <a:schemeClr val="bg1"/>
                </a:solidFill>
                <a:effectLst>
                  <a:outerShdw blurRad="38100" dist="38100" dir="2700000" algn="tl">
                    <a:srgbClr val="000000">
                      <a:alpha val="43137"/>
                    </a:srgbClr>
                  </a:outerShdw>
                </a:effectLst>
                <a:latin typeface="Calibri" pitchFamily="34" charset="0"/>
              </a:rPr>
              <a:t>Objective &amp; Hypothesis </a:t>
            </a:r>
            <a:endParaRPr lang="en-US" sz="4700" b="1" dirty="0">
              <a:solidFill>
                <a:schemeClr val="bg1"/>
              </a:solidFill>
              <a:effectLst>
                <a:outerShdw blurRad="38100" dist="38100" dir="2700000" algn="tl">
                  <a:srgbClr val="000000">
                    <a:alpha val="43137"/>
                  </a:srgbClr>
                </a:outerShdw>
              </a:effectLst>
              <a:latin typeface="Calibri" pitchFamily="34" charset="0"/>
            </a:endParaRPr>
          </a:p>
        </p:txBody>
      </p:sp>
      <p:sp>
        <p:nvSpPr>
          <p:cNvPr id="2" name="TextBox 1"/>
          <p:cNvSpPr txBox="1"/>
          <p:nvPr/>
        </p:nvSpPr>
        <p:spPr>
          <a:xfrm>
            <a:off x="1392702" y="26971687"/>
            <a:ext cx="7691272" cy="6124754"/>
          </a:xfrm>
          <a:prstGeom prst="rect">
            <a:avLst/>
          </a:prstGeom>
          <a:noFill/>
        </p:spPr>
        <p:txBody>
          <a:bodyPr wrap="square" rtlCol="0">
            <a:spAutoFit/>
          </a:bodyPr>
          <a:lstStyle/>
          <a:p>
            <a:pPr marL="457200" indent="-457200">
              <a:buFont typeface="Arial" charset="0"/>
              <a:buChar char="•"/>
            </a:pPr>
            <a:r>
              <a:rPr lang="en-US" sz="2800" dirty="0">
                <a:latin typeface="+mj-lt"/>
              </a:rPr>
              <a:t>The primary goal of this study was to identify what role telehealth might serve in addressing mental health needs for youth (ages 14 to 24 years) in Northeast Indiana</a:t>
            </a:r>
            <a:r>
              <a:rPr lang="en-US" sz="2800" dirty="0" smtClean="0">
                <a:latin typeface="+mj-lt"/>
              </a:rPr>
              <a:t>.</a:t>
            </a:r>
          </a:p>
          <a:p>
            <a:pPr marL="457200" indent="-457200">
              <a:buFont typeface="Arial" charset="0"/>
              <a:buChar char="•"/>
            </a:pPr>
            <a:r>
              <a:rPr lang="en-US" sz="2800" dirty="0">
                <a:latin typeface="+mj-lt"/>
              </a:rPr>
              <a:t>We hypothesize that by leveraging our study findings examining the use of </a:t>
            </a:r>
            <a:r>
              <a:rPr lang="en-US" sz="2800" dirty="0" err="1">
                <a:latin typeface="+mj-lt"/>
              </a:rPr>
              <a:t>telemental</a:t>
            </a:r>
            <a:r>
              <a:rPr lang="en-US" sz="2800" dirty="0">
                <a:latin typeface="+mj-lt"/>
              </a:rPr>
              <a:t> health (TMH) among youth (ages 14-24) alongside results from existing research focused on the mental health needs of medical students (median age at start 22-24 years old), we will gain valuable insight into the potential for TMH to address the needs of this high-risk population. </a:t>
            </a:r>
          </a:p>
          <a:p>
            <a:pPr marL="457200" indent="-457200">
              <a:buFont typeface="Arial" charset="0"/>
              <a:buChar char="•"/>
            </a:pPr>
            <a:endParaRPr lang="en-US" sz="2800" dirty="0">
              <a:latin typeface="+mj-lt"/>
            </a:endParaRPr>
          </a:p>
        </p:txBody>
      </p:sp>
      <p:sp>
        <p:nvSpPr>
          <p:cNvPr id="3" name="TextBox 2"/>
          <p:cNvSpPr txBox="1"/>
          <p:nvPr/>
        </p:nvSpPr>
        <p:spPr>
          <a:xfrm>
            <a:off x="1361491" y="7216382"/>
            <a:ext cx="3342801" cy="4679987"/>
          </a:xfrm>
          <a:prstGeom prst="rect">
            <a:avLst/>
          </a:prstGeom>
          <a:noFill/>
        </p:spPr>
        <p:txBody>
          <a:bodyPr wrap="square" rtlCol="0">
            <a:spAutoFit/>
          </a:bodyPr>
          <a:lstStyle/>
          <a:p>
            <a:endParaRPr lang="en-US"/>
          </a:p>
        </p:txBody>
      </p:sp>
      <p:pic>
        <p:nvPicPr>
          <p:cNvPr id="6" name="Picture 5"/>
          <p:cNvPicPr>
            <a:picLocks noChangeAspect="1"/>
          </p:cNvPicPr>
          <p:nvPr/>
        </p:nvPicPr>
        <p:blipFill>
          <a:blip r:embed="rId11"/>
          <a:stretch>
            <a:fillRect/>
          </a:stretch>
        </p:blipFill>
        <p:spPr>
          <a:xfrm>
            <a:off x="4531578" y="7960400"/>
            <a:ext cx="5409535" cy="3604103"/>
          </a:xfrm>
          <a:prstGeom prst="rect">
            <a:avLst/>
          </a:prstGeom>
        </p:spPr>
      </p:pic>
      <p:sp>
        <p:nvSpPr>
          <p:cNvPr id="9" name="TextBox 8"/>
          <p:cNvSpPr txBox="1"/>
          <p:nvPr/>
        </p:nvSpPr>
        <p:spPr>
          <a:xfrm>
            <a:off x="1098307" y="7263849"/>
            <a:ext cx="3605985" cy="5262979"/>
          </a:xfrm>
          <a:prstGeom prst="rect">
            <a:avLst/>
          </a:prstGeom>
          <a:noFill/>
        </p:spPr>
        <p:txBody>
          <a:bodyPr wrap="square" rtlCol="0">
            <a:spAutoFit/>
          </a:bodyPr>
          <a:lstStyle/>
          <a:p>
            <a:pPr marL="457145" indent="-457145">
              <a:buFont typeface="Wingdings" pitchFamily="2" charset="2"/>
              <a:buChar char="§"/>
            </a:pPr>
            <a:r>
              <a:rPr lang="en-US" sz="2800" dirty="0">
                <a:latin typeface="+mj-lt"/>
                <a:cs typeface="Calibri" pitchFamily="34" charset="0"/>
              </a:rPr>
              <a:t>Rates of depression among medical students are higher than that of the general population and subsequently, rates of suicide among practicing physicians are higher than that of the general population (8).</a:t>
            </a:r>
          </a:p>
        </p:txBody>
      </p:sp>
      <p:pic>
        <p:nvPicPr>
          <p:cNvPr id="20" name="Picture 19"/>
          <p:cNvPicPr>
            <a:picLocks noChangeAspect="1"/>
          </p:cNvPicPr>
          <p:nvPr/>
        </p:nvPicPr>
        <p:blipFill>
          <a:blip r:embed="rId12"/>
          <a:stretch>
            <a:fillRect/>
          </a:stretch>
        </p:blipFill>
        <p:spPr>
          <a:xfrm>
            <a:off x="1181249" y="20985856"/>
            <a:ext cx="3838741" cy="464363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12700">
          <a:noFill/>
          <a:miter lim="800000"/>
          <a:headEnd type="none" w="sm" len="sm"/>
          <a:tailEnd type="none" w="sm" len="sm"/>
        </a:ln>
      </a:spPr>
      <a:bodyPr wrap="none" lIns="118872" tIns="59436" rIns="118872" bIns="59436" anchor="ctr"/>
      <a:lstStyle>
        <a:defPPr>
          <a:defRPr dirty="0"/>
        </a:defPPr>
      </a:lst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14781</TotalTime>
  <Words>1210</Words>
  <Application>Microsoft Office PowerPoint</Application>
  <PresentationFormat>Custom</PresentationFormat>
  <Paragraphs>90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MS Mincho</vt:lpstr>
      <vt:lpstr>Arial</vt:lpstr>
      <vt:lpstr>Calibri</vt:lpstr>
      <vt:lpstr>Times New Roman</vt:lpstr>
      <vt:lpstr>Wingdings</vt:lpstr>
      <vt:lpstr>Office Theme</vt:lpstr>
      <vt:lpstr>PowerPoint Presentation</vt:lpstr>
    </vt:vector>
  </TitlesOfParts>
  <Company>UCSF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Quantitative Real-Time PCR Validation of Reference Genes for Rat Stroke Model of Focal Cerebral Ischemia</dc:title>
  <dc:subject>RT-qPCR</dc:subject>
  <dc:creator>Benecia Goka (WC-FLC, RDS, BCG)</dc:creator>
  <cp:lastModifiedBy>Lauren Reining</cp:lastModifiedBy>
  <cp:revision>1009</cp:revision>
  <cp:lastPrinted>1999-08-13T20:17:44Z</cp:lastPrinted>
  <dcterms:created xsi:type="dcterms:W3CDTF">1999-02-26T17:24:16Z</dcterms:created>
  <dcterms:modified xsi:type="dcterms:W3CDTF">2018-10-10T19:28:16Z</dcterms:modified>
</cp:coreProperties>
</file>